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62" r:id="rId6"/>
    <p:sldId id="266" r:id="rId7"/>
    <p:sldId id="263" r:id="rId8"/>
    <p:sldId id="282" r:id="rId9"/>
    <p:sldId id="265" r:id="rId10"/>
    <p:sldId id="283" r:id="rId11"/>
    <p:sldId id="284" r:id="rId12"/>
    <p:sldId id="285" r:id="rId13"/>
    <p:sldId id="286" r:id="rId14"/>
    <p:sldId id="287" r:id="rId15"/>
    <p:sldId id="267" r:id="rId16"/>
    <p:sldId id="268" r:id="rId17"/>
    <p:sldId id="288" r:id="rId18"/>
    <p:sldId id="289" r:id="rId19"/>
    <p:sldId id="290" r:id="rId20"/>
    <p:sldId id="291" r:id="rId21"/>
    <p:sldId id="292" r:id="rId22"/>
    <p:sldId id="293" r:id="rId23"/>
    <p:sldId id="294" r:id="rId24"/>
    <p:sldId id="295" r:id="rId25"/>
    <p:sldId id="261" r:id="rId26"/>
    <p:sldId id="264" r:id="rId27"/>
    <p:sldId id="296" r:id="rId28"/>
    <p:sldId id="297" r:id="rId29"/>
    <p:sldId id="298" r:id="rId30"/>
    <p:sldId id="306" r:id="rId31"/>
    <p:sldId id="307" r:id="rId32"/>
    <p:sldId id="308" r:id="rId33"/>
    <p:sldId id="309" r:id="rId34"/>
    <p:sldId id="310" r:id="rId35"/>
    <p:sldId id="333" r:id="rId36"/>
    <p:sldId id="334" r:id="rId37"/>
    <p:sldId id="335" r:id="rId38"/>
    <p:sldId id="270" r:id="rId39"/>
    <p:sldId id="336" r:id="rId40"/>
    <p:sldId id="337" r:id="rId41"/>
    <p:sldId id="338" r:id="rId42"/>
    <p:sldId id="339" r:id="rId43"/>
    <p:sldId id="340" r:id="rId44"/>
    <p:sldId id="341" r:id="rId45"/>
    <p:sldId id="331"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C6213-39E7-5759-7743-896C7E8FA92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231C20-94C9-DA08-FAC6-9857A27C29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F9A671-8E76-BEA7-440A-197FE44050EF}"/>
              </a:ext>
            </a:extLst>
          </p:cNvPr>
          <p:cNvSpPr>
            <a:spLocks noGrp="1"/>
          </p:cNvSpPr>
          <p:nvPr>
            <p:ph type="dt" sz="half" idx="10"/>
          </p:nvPr>
        </p:nvSpPr>
        <p:spPr/>
        <p:txBody>
          <a:bodyPr/>
          <a:lstStyle/>
          <a:p>
            <a:fld id="{341DDFAE-D08E-4B98-AD1C-17B782A5BF23}"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F8176592-8D04-F9BA-F3A3-923A02009F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9B2E0C-C9D3-2836-BBAD-4D0710F8BB8E}"/>
              </a:ext>
            </a:extLst>
          </p:cNvPr>
          <p:cNvSpPr>
            <a:spLocks noGrp="1"/>
          </p:cNvSpPr>
          <p:nvPr>
            <p:ph type="sldNum" sz="quarter" idx="12"/>
          </p:nvPr>
        </p:nvSpPr>
        <p:spPr/>
        <p:txBody>
          <a:body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464649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C4CE5-1FCD-CFBB-3C54-E5947731416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AC7A87A-C509-9443-8B2D-E76625AEA43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462B51-C384-AC97-1F1E-D8797F9CA61C}"/>
              </a:ext>
            </a:extLst>
          </p:cNvPr>
          <p:cNvSpPr>
            <a:spLocks noGrp="1"/>
          </p:cNvSpPr>
          <p:nvPr>
            <p:ph type="dt" sz="half" idx="10"/>
          </p:nvPr>
        </p:nvSpPr>
        <p:spPr/>
        <p:txBody>
          <a:bodyPr/>
          <a:lstStyle/>
          <a:p>
            <a:fld id="{341DDFAE-D08E-4B98-AD1C-17B782A5BF23}"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E5E1FF23-51E9-C9A7-9760-7367581991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BBA870-D3CB-0887-1A7E-8A9E372D3066}"/>
              </a:ext>
            </a:extLst>
          </p:cNvPr>
          <p:cNvSpPr>
            <a:spLocks noGrp="1"/>
          </p:cNvSpPr>
          <p:nvPr>
            <p:ph type="sldNum" sz="quarter" idx="12"/>
          </p:nvPr>
        </p:nvSpPr>
        <p:spPr/>
        <p:txBody>
          <a:body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3687312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B80A0D-EBEE-C272-D436-2CF82069AEA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165319A-2E41-5753-7CFF-8B6AFC06DAC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DEC84C-1812-BFE1-BC6F-93E789B4A115}"/>
              </a:ext>
            </a:extLst>
          </p:cNvPr>
          <p:cNvSpPr>
            <a:spLocks noGrp="1"/>
          </p:cNvSpPr>
          <p:nvPr>
            <p:ph type="dt" sz="half" idx="10"/>
          </p:nvPr>
        </p:nvSpPr>
        <p:spPr/>
        <p:txBody>
          <a:bodyPr/>
          <a:lstStyle/>
          <a:p>
            <a:fld id="{341DDFAE-D08E-4B98-AD1C-17B782A5BF23}"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33E0F2FF-8270-0EED-E9D0-AD1B81C01A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087CC5-5EB5-F519-136A-A8B4C00271C1}"/>
              </a:ext>
            </a:extLst>
          </p:cNvPr>
          <p:cNvSpPr>
            <a:spLocks noGrp="1"/>
          </p:cNvSpPr>
          <p:nvPr>
            <p:ph type="sldNum" sz="quarter" idx="12"/>
          </p:nvPr>
        </p:nvSpPr>
        <p:spPr/>
        <p:txBody>
          <a:body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822846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466830-01FC-4AA2-ADD6-EBB4855AAD5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ED50C5-2A3B-4333-9B0C-7B67F725CA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F51DC18-C2CE-48C9-B757-FD19B9D0AC67}"/>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C1F9B376-292C-440B-AF39-19B988BC64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8280A0-F2FA-4ADD-9472-98137988091D}"/>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3944691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7AD69-BF06-4A45-A501-663A4873BEC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4539F01-6FD2-431C-9DBB-C695DBD9F7F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16EDED-ECA0-44B4-B04B-AABED6B0CD76}"/>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6B022E1F-F016-43D2-B123-E0ADCD6212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1FD94B-3068-465E-A688-8C2F906BB072}"/>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2826083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97B29-9C42-459F-A5FB-B5D1462A95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6A21B7A-6644-46BD-9920-0750B3A399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8CEB4FF-3DDF-4C70-84BE-91EBAF5C57DA}"/>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B7E6CAD4-30AD-430F-813E-53E42696EE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DC21A0-57F3-41F0-926D-AB0A27E2CF66}"/>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239044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08EF3-1483-4AD7-95FD-EBB71C8527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B81B33-E3DC-4206-837E-978D701C683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A89195A-5E59-4575-8AAD-71C1CD7AD2C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80E1F45-53D0-4296-988B-A1157EE2F38D}"/>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6" name="页脚占位符 5">
            <a:extLst>
              <a:ext uri="{FF2B5EF4-FFF2-40B4-BE49-F238E27FC236}">
                <a16:creationId xmlns:a16="http://schemas.microsoft.com/office/drawing/2014/main" id="{5426F0C6-185F-417E-82FB-69C5B51E6C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38AF6EE-902D-4813-A186-A41B243F73CD}"/>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17045216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AF973-2F11-40D8-9451-4F502A9B176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308734B-9FC5-4DBE-BA3C-1AE24D632B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6B43FF-84CA-46E9-99DE-A5EA4D41658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527655D-11EE-472D-A073-C5918F2CC8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6D8ACB1-1017-46FE-8BCD-E0F22549E76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4DC8957-521C-42E6-B3D2-6159161A9F11}"/>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8" name="页脚占位符 7">
            <a:extLst>
              <a:ext uri="{FF2B5EF4-FFF2-40B4-BE49-F238E27FC236}">
                <a16:creationId xmlns:a16="http://schemas.microsoft.com/office/drawing/2014/main" id="{64DC1D08-542D-4835-8C74-A96F188A474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1D95C3A-8593-44DE-B149-F9035054FDA9}"/>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659053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AF973-2F11-40D8-9451-4F502A9B176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308734B-9FC5-4DBE-BA3C-1AE24D632B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6B43FF-84CA-46E9-99DE-A5EA4D41658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527655D-11EE-472D-A073-C5918F2CC8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6D8ACB1-1017-46FE-8BCD-E0F22549E76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4DC8957-521C-42E6-B3D2-6159161A9F11}"/>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8" name="页脚占位符 7">
            <a:extLst>
              <a:ext uri="{FF2B5EF4-FFF2-40B4-BE49-F238E27FC236}">
                <a16:creationId xmlns:a16="http://schemas.microsoft.com/office/drawing/2014/main" id="{64DC1D08-542D-4835-8C74-A96F188A474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1D95C3A-8593-44DE-B149-F9035054FDA9}"/>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
        <p:nvSpPr>
          <p:cNvPr id="11" name="TextBox 10"/>
          <p:cNvSpPr txBox="1"/>
          <p:nvPr userDrawn="1"/>
        </p:nvSpPr>
        <p:spPr>
          <a:xfrm>
            <a:off x="1768004"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extLst>
      <p:ext uri="{BB962C8B-B14F-4D97-AF65-F5344CB8AC3E}">
        <p14:creationId xmlns:p14="http://schemas.microsoft.com/office/powerpoint/2010/main" val="2340509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44B1C-362C-443E-9864-B41258276D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FDCAA5F-2B33-43EF-8B88-5E959CEFF428}"/>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4" name="页脚占位符 3">
            <a:extLst>
              <a:ext uri="{FF2B5EF4-FFF2-40B4-BE49-F238E27FC236}">
                <a16:creationId xmlns:a16="http://schemas.microsoft.com/office/drawing/2014/main" id="{53A5249E-5A03-45EA-AFE3-A7F16402D4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9D2CFDD-55E0-4B8D-83FD-4451615E7864}"/>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4049166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206AA0-B006-43EB-841D-96905319FCFA}"/>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3" name="页脚占位符 2">
            <a:extLst>
              <a:ext uri="{FF2B5EF4-FFF2-40B4-BE49-F238E27FC236}">
                <a16:creationId xmlns:a16="http://schemas.microsoft.com/office/drawing/2014/main" id="{B444DFD8-70BD-4D65-BC19-F205986C1B1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2EF205E-A82A-48CD-B711-596F12B0A706}"/>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98781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7924D3-B9EA-4F5F-EC08-9A8E105717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BDA360B-D1F5-2EDD-03E3-B62E217920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988C66-FA8E-079C-1ABE-AC32BF450F1B}"/>
              </a:ext>
            </a:extLst>
          </p:cNvPr>
          <p:cNvSpPr>
            <a:spLocks noGrp="1"/>
          </p:cNvSpPr>
          <p:nvPr>
            <p:ph type="dt" sz="half" idx="10"/>
          </p:nvPr>
        </p:nvSpPr>
        <p:spPr/>
        <p:txBody>
          <a:bodyPr/>
          <a:lstStyle/>
          <a:p>
            <a:fld id="{341DDFAE-D08E-4B98-AD1C-17B782A5BF23}"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84579AC9-DAF9-22FB-1C14-982D7510A9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FBE410-3EF1-5127-A956-9DC23D217F42}"/>
              </a:ext>
            </a:extLst>
          </p:cNvPr>
          <p:cNvSpPr>
            <a:spLocks noGrp="1"/>
          </p:cNvSpPr>
          <p:nvPr>
            <p:ph type="sldNum" sz="quarter" idx="12"/>
          </p:nvPr>
        </p:nvSpPr>
        <p:spPr/>
        <p:txBody>
          <a:body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2005148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3B17E-3599-4122-ACBB-6D70B3E69F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C117A07-A628-43B4-AAD4-F6130F010A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7E2A347-62E3-4D83-ACCD-834D96CE7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AB7CBC-A452-494F-85EE-75CBEAF0F3E9}"/>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6" name="页脚占位符 5">
            <a:extLst>
              <a:ext uri="{FF2B5EF4-FFF2-40B4-BE49-F238E27FC236}">
                <a16:creationId xmlns:a16="http://schemas.microsoft.com/office/drawing/2014/main" id="{457EC941-319D-4B83-975B-D1C210AAF0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0B8B40-C7AA-4D48-BBCF-1CAB6A237F94}"/>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3151527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991CE-5A98-423B-BECE-B694560B8E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F0268A0-AB1B-48E2-97E0-E4FFD02219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1BB8BF5-7A03-40AE-B244-EA3D4D1E48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68483F-F648-4E0F-BF6A-E1E8FE610F75}"/>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6" name="页脚占位符 5">
            <a:extLst>
              <a:ext uri="{FF2B5EF4-FFF2-40B4-BE49-F238E27FC236}">
                <a16:creationId xmlns:a16="http://schemas.microsoft.com/office/drawing/2014/main" id="{EEC493C5-DEEA-421B-884B-F1D6B97B7C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21FA9F-B3C0-4A97-8CF6-79E2686761A8}"/>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4208539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6DA98-F0F1-4F26-87E3-803AB51B15D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7812FF-2BC6-4581-982F-E67925C94F3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D8F81F-E8DB-4943-BF21-977849C4B432}"/>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E3F0DABA-3CB5-48B0-B406-47A7CDFACF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A0B05E-94D6-495A-8BF0-8A4A433E3EF0}"/>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3938343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0B0B36A-790D-43AE-96A9-1E185DBB196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05A646B-FD1F-45E7-BCA3-3AC4D92227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B9360-D35F-4837-99CF-18B39D5E81F0}"/>
              </a:ext>
            </a:extLst>
          </p:cNvPr>
          <p:cNvSpPr>
            <a:spLocks noGrp="1"/>
          </p:cNvSpPr>
          <p:nvPr>
            <p:ph type="dt" sz="half" idx="10"/>
          </p:nvPr>
        </p:nvSpPr>
        <p:spPr/>
        <p:txBody>
          <a:bodyPr/>
          <a:lstStyle/>
          <a:p>
            <a:fld id="{9B0F29E2-551F-4B75-BF8E-1AD074616806}"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0503348D-C1D0-42C5-A7E4-1FDDD1AC6C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099113-CACE-4B5F-B7DD-AD62DA14114B}"/>
              </a:ext>
            </a:extLst>
          </p:cNvPr>
          <p:cNvSpPr>
            <a:spLocks noGrp="1"/>
          </p:cNvSpPr>
          <p:nvPr>
            <p:ph type="sldNum" sz="quarter" idx="12"/>
          </p:nvPr>
        </p:nvSpPr>
        <p:spPr/>
        <p:txBody>
          <a:body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1246270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AEFD7-8EC2-3F2C-6334-9D1F7B66E1F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415DB0-03C2-C7E3-D7E6-B4517AD3B5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7823699-2414-0E54-C321-BD0A971B1ED5}"/>
              </a:ext>
            </a:extLst>
          </p:cNvPr>
          <p:cNvSpPr>
            <a:spLocks noGrp="1"/>
          </p:cNvSpPr>
          <p:nvPr>
            <p:ph type="dt" sz="half" idx="10"/>
          </p:nvPr>
        </p:nvSpPr>
        <p:spPr/>
        <p:txBody>
          <a:bodyPr/>
          <a:lstStyle/>
          <a:p>
            <a:fld id="{341DDFAE-D08E-4B98-AD1C-17B782A5BF23}"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2A86D6C8-E39C-B891-2334-3B491C61E8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B14E51-320C-9108-98A7-9FA0CC554A69}"/>
              </a:ext>
            </a:extLst>
          </p:cNvPr>
          <p:cNvSpPr>
            <a:spLocks noGrp="1"/>
          </p:cNvSpPr>
          <p:nvPr>
            <p:ph type="sldNum" sz="quarter" idx="12"/>
          </p:nvPr>
        </p:nvSpPr>
        <p:spPr/>
        <p:txBody>
          <a:body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201762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F2E759-6489-F640-2E89-703B176B69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5FCC7B-CFFA-3FE7-B5B8-F6449A6F7F3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649DCF-11B7-0A02-F3B8-A80BE3920A1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27E677A-C62A-CBD3-798E-F45ED550DB43}"/>
              </a:ext>
            </a:extLst>
          </p:cNvPr>
          <p:cNvSpPr>
            <a:spLocks noGrp="1"/>
          </p:cNvSpPr>
          <p:nvPr>
            <p:ph type="dt" sz="half" idx="10"/>
          </p:nvPr>
        </p:nvSpPr>
        <p:spPr/>
        <p:txBody>
          <a:bodyPr/>
          <a:lstStyle/>
          <a:p>
            <a:fld id="{341DDFAE-D08E-4B98-AD1C-17B782A5BF23}" type="datetimeFigureOut">
              <a:rPr lang="zh-CN" altLang="en-US" smtClean="0"/>
              <a:t>2023/12/17</a:t>
            </a:fld>
            <a:endParaRPr lang="zh-CN" altLang="en-US"/>
          </a:p>
        </p:txBody>
      </p:sp>
      <p:sp>
        <p:nvSpPr>
          <p:cNvPr id="6" name="页脚占位符 5">
            <a:extLst>
              <a:ext uri="{FF2B5EF4-FFF2-40B4-BE49-F238E27FC236}">
                <a16:creationId xmlns:a16="http://schemas.microsoft.com/office/drawing/2014/main" id="{57ED92B2-38BD-3A90-2732-FB9187E577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E6D1D4-26DB-B84C-C23A-AE4B0BC38725}"/>
              </a:ext>
            </a:extLst>
          </p:cNvPr>
          <p:cNvSpPr>
            <a:spLocks noGrp="1"/>
          </p:cNvSpPr>
          <p:nvPr>
            <p:ph type="sldNum" sz="quarter" idx="12"/>
          </p:nvPr>
        </p:nvSpPr>
        <p:spPr/>
        <p:txBody>
          <a:body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147792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9F613-36D0-864C-90BF-DB5B57A2078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384604A-D474-362D-98D1-37DEAC2E07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66D6CD-0E6A-1152-28A7-621BB994FCD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65D041-3AD4-9CDB-B199-BF5E8DF473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361805-E825-DA7C-71BC-36403769C60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36F6A58-3E94-52BD-E12A-E00395ABFA83}"/>
              </a:ext>
            </a:extLst>
          </p:cNvPr>
          <p:cNvSpPr>
            <a:spLocks noGrp="1"/>
          </p:cNvSpPr>
          <p:nvPr>
            <p:ph type="dt" sz="half" idx="10"/>
          </p:nvPr>
        </p:nvSpPr>
        <p:spPr/>
        <p:txBody>
          <a:bodyPr/>
          <a:lstStyle/>
          <a:p>
            <a:fld id="{341DDFAE-D08E-4B98-AD1C-17B782A5BF23}" type="datetimeFigureOut">
              <a:rPr lang="zh-CN" altLang="en-US" smtClean="0"/>
              <a:t>2023/12/17</a:t>
            </a:fld>
            <a:endParaRPr lang="zh-CN" altLang="en-US"/>
          </a:p>
        </p:txBody>
      </p:sp>
      <p:sp>
        <p:nvSpPr>
          <p:cNvPr id="8" name="页脚占位符 7">
            <a:extLst>
              <a:ext uri="{FF2B5EF4-FFF2-40B4-BE49-F238E27FC236}">
                <a16:creationId xmlns:a16="http://schemas.microsoft.com/office/drawing/2014/main" id="{78652BC8-D1E5-9012-9ED3-DB09E41F55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F361B83-CE36-D6FB-CA2C-7DC4059A7ED7}"/>
              </a:ext>
            </a:extLst>
          </p:cNvPr>
          <p:cNvSpPr>
            <a:spLocks noGrp="1"/>
          </p:cNvSpPr>
          <p:nvPr>
            <p:ph type="sldNum" sz="quarter" idx="12"/>
          </p:nvPr>
        </p:nvSpPr>
        <p:spPr/>
        <p:txBody>
          <a:body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896439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EBDFC-544D-09C4-61C5-184CDDC12C1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CAF8AF7-A026-D7C1-63EF-B781E9BABDDA}"/>
              </a:ext>
            </a:extLst>
          </p:cNvPr>
          <p:cNvSpPr>
            <a:spLocks noGrp="1"/>
          </p:cNvSpPr>
          <p:nvPr>
            <p:ph type="dt" sz="half" idx="10"/>
          </p:nvPr>
        </p:nvSpPr>
        <p:spPr/>
        <p:txBody>
          <a:bodyPr/>
          <a:lstStyle/>
          <a:p>
            <a:fld id="{341DDFAE-D08E-4B98-AD1C-17B782A5BF23}" type="datetimeFigureOut">
              <a:rPr lang="zh-CN" altLang="en-US" smtClean="0"/>
              <a:t>2023/12/17</a:t>
            </a:fld>
            <a:endParaRPr lang="zh-CN" altLang="en-US"/>
          </a:p>
        </p:txBody>
      </p:sp>
      <p:sp>
        <p:nvSpPr>
          <p:cNvPr id="4" name="页脚占位符 3">
            <a:extLst>
              <a:ext uri="{FF2B5EF4-FFF2-40B4-BE49-F238E27FC236}">
                <a16:creationId xmlns:a16="http://schemas.microsoft.com/office/drawing/2014/main" id="{FE0396BD-230A-CF41-51E4-BDA6FF33AE5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297311C-2D50-498E-5025-7744202BB30E}"/>
              </a:ext>
            </a:extLst>
          </p:cNvPr>
          <p:cNvSpPr>
            <a:spLocks noGrp="1"/>
          </p:cNvSpPr>
          <p:nvPr>
            <p:ph type="sldNum" sz="quarter" idx="12"/>
          </p:nvPr>
        </p:nvSpPr>
        <p:spPr/>
        <p:txBody>
          <a:body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170040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E55DB4-99A9-8A8C-CBFC-0E0FC08B2DB4}"/>
              </a:ext>
            </a:extLst>
          </p:cNvPr>
          <p:cNvSpPr>
            <a:spLocks noGrp="1"/>
          </p:cNvSpPr>
          <p:nvPr>
            <p:ph type="dt" sz="half" idx="10"/>
          </p:nvPr>
        </p:nvSpPr>
        <p:spPr/>
        <p:txBody>
          <a:bodyPr/>
          <a:lstStyle/>
          <a:p>
            <a:fld id="{341DDFAE-D08E-4B98-AD1C-17B782A5BF23}" type="datetimeFigureOut">
              <a:rPr lang="zh-CN" altLang="en-US" smtClean="0"/>
              <a:t>2023/12/17</a:t>
            </a:fld>
            <a:endParaRPr lang="zh-CN" altLang="en-US"/>
          </a:p>
        </p:txBody>
      </p:sp>
      <p:sp>
        <p:nvSpPr>
          <p:cNvPr id="3" name="页脚占位符 2">
            <a:extLst>
              <a:ext uri="{FF2B5EF4-FFF2-40B4-BE49-F238E27FC236}">
                <a16:creationId xmlns:a16="http://schemas.microsoft.com/office/drawing/2014/main" id="{243BE2AC-68D5-52A4-462A-D4A72CC37FB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0A34DB6-4B28-14FD-59B0-4353C0ED4E9F}"/>
              </a:ext>
            </a:extLst>
          </p:cNvPr>
          <p:cNvSpPr>
            <a:spLocks noGrp="1"/>
          </p:cNvSpPr>
          <p:nvPr>
            <p:ph type="sldNum" sz="quarter" idx="12"/>
          </p:nvPr>
        </p:nvSpPr>
        <p:spPr/>
        <p:txBody>
          <a:body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42833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6837A-AB7E-068E-EE15-1F7DBB6234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8ECC292-D8E5-BF79-68DF-F4B7A1492B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2FE2D5-A1EC-A347-A680-8A428FBCF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052C5C-7FF2-0C20-1A6A-931B076ED491}"/>
              </a:ext>
            </a:extLst>
          </p:cNvPr>
          <p:cNvSpPr>
            <a:spLocks noGrp="1"/>
          </p:cNvSpPr>
          <p:nvPr>
            <p:ph type="dt" sz="half" idx="10"/>
          </p:nvPr>
        </p:nvSpPr>
        <p:spPr/>
        <p:txBody>
          <a:bodyPr/>
          <a:lstStyle/>
          <a:p>
            <a:fld id="{341DDFAE-D08E-4B98-AD1C-17B782A5BF23}" type="datetimeFigureOut">
              <a:rPr lang="zh-CN" altLang="en-US" smtClean="0"/>
              <a:t>2023/12/17</a:t>
            </a:fld>
            <a:endParaRPr lang="zh-CN" altLang="en-US"/>
          </a:p>
        </p:txBody>
      </p:sp>
      <p:sp>
        <p:nvSpPr>
          <p:cNvPr id="6" name="页脚占位符 5">
            <a:extLst>
              <a:ext uri="{FF2B5EF4-FFF2-40B4-BE49-F238E27FC236}">
                <a16:creationId xmlns:a16="http://schemas.microsoft.com/office/drawing/2014/main" id="{B8934638-58EF-2108-B88A-27D8883F7AF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56F98F-4809-F196-7B27-C03C765A3712}"/>
              </a:ext>
            </a:extLst>
          </p:cNvPr>
          <p:cNvSpPr>
            <a:spLocks noGrp="1"/>
          </p:cNvSpPr>
          <p:nvPr>
            <p:ph type="sldNum" sz="quarter" idx="12"/>
          </p:nvPr>
        </p:nvSpPr>
        <p:spPr/>
        <p:txBody>
          <a:body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3724683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51CC3-8E8F-AB60-0822-85EC4B52CF7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BAB87D2-8C6E-98E7-95AE-5343C1A0CC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C87B28B-FEBD-7D48-8680-D17B46204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DC126-2469-074C-2007-F4A13A3BEA5D}"/>
              </a:ext>
            </a:extLst>
          </p:cNvPr>
          <p:cNvSpPr>
            <a:spLocks noGrp="1"/>
          </p:cNvSpPr>
          <p:nvPr>
            <p:ph type="dt" sz="half" idx="10"/>
          </p:nvPr>
        </p:nvSpPr>
        <p:spPr/>
        <p:txBody>
          <a:bodyPr/>
          <a:lstStyle/>
          <a:p>
            <a:fld id="{341DDFAE-D08E-4B98-AD1C-17B782A5BF23}" type="datetimeFigureOut">
              <a:rPr lang="zh-CN" altLang="en-US" smtClean="0"/>
              <a:t>2023/12/17</a:t>
            </a:fld>
            <a:endParaRPr lang="zh-CN" altLang="en-US"/>
          </a:p>
        </p:txBody>
      </p:sp>
      <p:sp>
        <p:nvSpPr>
          <p:cNvPr id="6" name="页脚占位符 5">
            <a:extLst>
              <a:ext uri="{FF2B5EF4-FFF2-40B4-BE49-F238E27FC236}">
                <a16:creationId xmlns:a16="http://schemas.microsoft.com/office/drawing/2014/main" id="{54B084E2-8160-902F-27F7-530C5F093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1B0076-23F1-59DB-C66D-CD78D27B7CF0}"/>
              </a:ext>
            </a:extLst>
          </p:cNvPr>
          <p:cNvSpPr>
            <a:spLocks noGrp="1"/>
          </p:cNvSpPr>
          <p:nvPr>
            <p:ph type="sldNum" sz="quarter" idx="12"/>
          </p:nvPr>
        </p:nvSpPr>
        <p:spPr/>
        <p:txBody>
          <a:body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713731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A6FB39F-EA27-62D2-18D0-F210A85F85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4F3335C-0E56-ADFA-1329-8E784A8D01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2BD924-9271-AB27-BCB0-F7DBCDBB74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1DDFAE-D08E-4B98-AD1C-17B782A5BF23}"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0ECA5387-38FA-76F6-DF9A-76360F1687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32A7095-8E82-3A94-6B61-B59626CE9E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408D8-F89D-43D5-A705-F2F6A1E948B8}" type="slidenum">
              <a:rPr lang="zh-CN" altLang="en-US" smtClean="0"/>
              <a:t>‹#›</a:t>
            </a:fld>
            <a:endParaRPr lang="zh-CN" altLang="en-US"/>
          </a:p>
        </p:txBody>
      </p:sp>
    </p:spTree>
    <p:extLst>
      <p:ext uri="{BB962C8B-B14F-4D97-AF65-F5344CB8AC3E}">
        <p14:creationId xmlns:p14="http://schemas.microsoft.com/office/powerpoint/2010/main" val="1238105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9F242B"/>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04629C3-89B3-42F8-B4DB-5219C2641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8265067-6774-4EAE-9032-C1E20163B7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4012A-8367-4CE3-9613-5D8C1097B2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F29E2-551F-4B75-BF8E-1AD074616806}"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E5437962-42ED-47D9-B34C-F3B82935CF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EEEDE39-2CE9-48F5-95A4-C3C8874967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305EFE-BB01-43EC-ADB3-827E9F0182A5}" type="slidenum">
              <a:rPr lang="zh-CN" altLang="en-US" smtClean="0"/>
              <a:t>‹#›</a:t>
            </a:fld>
            <a:endParaRPr lang="zh-CN" altLang="en-US"/>
          </a:p>
        </p:txBody>
      </p:sp>
    </p:spTree>
    <p:extLst>
      <p:ext uri="{BB962C8B-B14F-4D97-AF65-F5344CB8AC3E}">
        <p14:creationId xmlns:p14="http://schemas.microsoft.com/office/powerpoint/2010/main" val="4020706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jpeg"/><Relationship Id="rId2" Type="http://schemas.openxmlformats.org/officeDocument/2006/relationships/tags" Target="../tags/tag2.xml"/><Relationship Id="rId16"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slideLayout" Target="../slideLayouts/slideLayout13.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image" Target="../media/image2.jpe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gif"/><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tags" Target="../tags/tag56.xml"/><Relationship Id="rId7" Type="http://schemas.openxmlformats.org/officeDocument/2006/relationships/slideLayout" Target="../slideLayouts/slideLayout13.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s>
</file>

<file path=ppt/slides/_rels/slide3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13.xml"/><Relationship Id="rId1" Type="http://schemas.openxmlformats.org/officeDocument/2006/relationships/tags" Target="../tags/tag60.xml"/></Relationships>
</file>

<file path=ppt/slides/_rels/slide35.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4.gif"/><Relationship Id="rId4"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38.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13.xml"/><Relationship Id="rId1" Type="http://schemas.openxmlformats.org/officeDocument/2006/relationships/tags" Target="../tags/tag68.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13.xml"/><Relationship Id="rId1" Type="http://schemas.openxmlformats.org/officeDocument/2006/relationships/tags" Target="../tags/tag69.xml"/><Relationship Id="rId4" Type="http://schemas.openxmlformats.org/officeDocument/2006/relationships/image" Target="../media/image29.jpg"/></Relationships>
</file>

<file path=ppt/slides/_rels/slide4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13.xml"/><Relationship Id="rId1" Type="http://schemas.openxmlformats.org/officeDocument/2006/relationships/tags" Target="../tags/tag70.xml"/><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13.xml"/><Relationship Id="rId1" Type="http://schemas.openxmlformats.org/officeDocument/2006/relationships/tags" Target="../tags/tag71.xml"/><Relationship Id="rId4" Type="http://schemas.openxmlformats.org/officeDocument/2006/relationships/image" Target="../media/image31.jpg"/></Relationships>
</file>

<file path=ppt/slides/_rels/slide44.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18" Type="http://schemas.openxmlformats.org/officeDocument/2006/relationships/image" Target="../media/image1.jpe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slideLayout" Target="../slideLayouts/slideLayout12.xml"/><Relationship Id="rId2" Type="http://schemas.openxmlformats.org/officeDocument/2006/relationships/tags" Target="../tags/tag73.xml"/><Relationship Id="rId16" Type="http://schemas.openxmlformats.org/officeDocument/2006/relationships/tags" Target="../tags/tag87.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5" Type="http://schemas.openxmlformats.org/officeDocument/2006/relationships/tags" Target="../tags/tag86.xml"/><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tags" Target="../tags/tag38.xml"/><Relationship Id="rId7"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gif"/><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gif"/><Relationship Id="rId1" Type="http://schemas.openxmlformats.org/officeDocument/2006/relationships/slideLayout" Target="../slideLayouts/slideLayout13.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6CA8B-456B-C22F-8749-9497971A0A5E}"/>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2FB4086B-8373-16EF-39F9-5E81BF500398}"/>
              </a:ext>
            </a:extLst>
          </p:cNvPr>
          <p:cNvSpPr>
            <a:spLocks noGrp="1"/>
          </p:cNvSpPr>
          <p:nvPr>
            <p:ph type="subTitle" idx="1"/>
          </p:nvPr>
        </p:nvSpPr>
        <p:spPr/>
        <p:txBody>
          <a:bodyPr/>
          <a:lstStyle/>
          <a:p>
            <a:endParaRPr lang="zh-CN" altLang="en-US"/>
          </a:p>
        </p:txBody>
      </p:sp>
      <p:pic>
        <p:nvPicPr>
          <p:cNvPr id="4" name="图片 3">
            <a:extLst>
              <a:ext uri="{FF2B5EF4-FFF2-40B4-BE49-F238E27FC236}">
                <a16:creationId xmlns:a16="http://schemas.microsoft.com/office/drawing/2014/main" id="{8B0929CC-4143-E50A-B60B-C80991D7283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0" y="857"/>
            <a:ext cx="12192000" cy="6857143"/>
          </a:xfrm>
          <a:prstGeom prst="rect">
            <a:avLst/>
          </a:prstGeom>
        </p:spPr>
      </p:pic>
      <p:sp>
        <p:nvSpPr>
          <p:cNvPr id="7" name="矩形 6">
            <a:extLst>
              <a:ext uri="{FF2B5EF4-FFF2-40B4-BE49-F238E27FC236}">
                <a16:creationId xmlns:a16="http://schemas.microsoft.com/office/drawing/2014/main" id="{54D4D13E-D847-287C-EC91-4E18D57EFE26}"/>
              </a:ext>
            </a:extLst>
          </p:cNvPr>
          <p:cNvSpPr/>
          <p:nvPr/>
        </p:nvSpPr>
        <p:spPr>
          <a:xfrm>
            <a:off x="90350" y="3838598"/>
            <a:ext cx="6576239" cy="892552"/>
          </a:xfrm>
          <a:prstGeom prst="rect">
            <a:avLst/>
          </a:prstGeom>
        </p:spPr>
        <p:txBody>
          <a:bodyPr wrap="square">
            <a:spAutoFit/>
          </a:bodyPr>
          <a:lstStyle/>
          <a:p>
            <a:pPr lvl="0" algn="ctr"/>
            <a:r>
              <a:rPr lang="zh-CN" altLang="en-US" sz="3200" dirty="0">
                <a:solidFill>
                  <a:prstClr val="white"/>
                </a:solidFill>
                <a:latin typeface="微软雅黑" panose="020B0503020204020204" pitchFamily="34" charset="-122"/>
                <a:ea typeface="微软雅黑" panose="020B0503020204020204" pitchFamily="34" charset="-122"/>
                <a:cs typeface="+mn-ea"/>
                <a:sym typeface="+mn-lt"/>
              </a:rPr>
              <a:t>中国特色社会主义民生建设在浙江</a:t>
            </a:r>
            <a:endParaRPr lang="en-US" altLang="zh-CN" sz="3200" dirty="0">
              <a:solidFill>
                <a:prstClr val="white"/>
              </a:solidFill>
              <a:latin typeface="微软雅黑" panose="020B0503020204020204" pitchFamily="34" charset="-122"/>
              <a:ea typeface="微软雅黑" panose="020B0503020204020204" pitchFamily="34" charset="-122"/>
              <a:cs typeface="+mn-ea"/>
              <a:sym typeface="+mn-lt"/>
            </a:endParaRPr>
          </a:p>
          <a:p>
            <a:pPr lvl="0" algn="ctr"/>
            <a:r>
              <a:rPr lang="zh-CN" altLang="en-US" sz="2000" dirty="0">
                <a:solidFill>
                  <a:prstClr val="white"/>
                </a:solidFill>
                <a:latin typeface="微软雅黑" panose="020F0502020204030204"/>
                <a:ea typeface="微软雅黑"/>
                <a:cs typeface="+mn-ea"/>
                <a:sym typeface="+mn-lt"/>
              </a:rPr>
              <a:t>上城区采荷街道红菱社区“幸福食堂”调研展示</a:t>
            </a:r>
            <a:endParaRPr kumimoji="0" lang="zh-CN" altLang="en-US" sz="20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endParaRPr>
          </a:p>
        </p:txBody>
      </p:sp>
      <p:sp>
        <p:nvSpPr>
          <p:cNvPr id="5" name="文本框 4">
            <a:extLst>
              <a:ext uri="{FF2B5EF4-FFF2-40B4-BE49-F238E27FC236}">
                <a16:creationId xmlns:a16="http://schemas.microsoft.com/office/drawing/2014/main" id="{60617152-3E53-057D-0AF1-3A3B13251299}"/>
              </a:ext>
            </a:extLst>
          </p:cNvPr>
          <p:cNvSpPr txBox="1"/>
          <p:nvPr/>
        </p:nvSpPr>
        <p:spPr>
          <a:xfrm>
            <a:off x="169682" y="2915268"/>
            <a:ext cx="4326903" cy="923330"/>
          </a:xfrm>
          <a:prstGeom prst="rect">
            <a:avLst/>
          </a:prstGeom>
          <a:noFill/>
        </p:spPr>
        <p:txBody>
          <a:bodyPr wrap="square" rtlCol="0">
            <a:spAutoFit/>
          </a:bodyPr>
          <a:lstStyle/>
          <a:p>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新时代</a:t>
            </a:r>
            <a:endParaRPr lang="zh-CN" altLang="en-US" sz="5400" dirty="0"/>
          </a:p>
        </p:txBody>
      </p:sp>
      <p:sp>
        <p:nvSpPr>
          <p:cNvPr id="8" name="矩形: 圆角 7">
            <a:extLst>
              <a:ext uri="{FF2B5EF4-FFF2-40B4-BE49-F238E27FC236}">
                <a16:creationId xmlns:a16="http://schemas.microsoft.com/office/drawing/2014/main" id="{8FC6421B-D0C5-D1BA-40CD-941E4CD75C4B}"/>
              </a:ext>
            </a:extLst>
          </p:cNvPr>
          <p:cNvSpPr/>
          <p:nvPr/>
        </p:nvSpPr>
        <p:spPr>
          <a:xfrm>
            <a:off x="328034" y="5289174"/>
            <a:ext cx="2252937" cy="402107"/>
          </a:xfrm>
          <a:prstGeom prst="roundRect">
            <a:avLst>
              <a:gd name="adj" fmla="val 50000"/>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F0502020204030204"/>
              <a:ea typeface="微软雅黑"/>
              <a:cs typeface="+mn-ea"/>
              <a:sym typeface="+mn-lt"/>
            </a:endParaRPr>
          </a:p>
        </p:txBody>
      </p:sp>
      <p:sp>
        <p:nvSpPr>
          <p:cNvPr id="9" name="PA-任意多边形 9">
            <a:extLst>
              <a:ext uri="{FF2B5EF4-FFF2-40B4-BE49-F238E27FC236}">
                <a16:creationId xmlns:a16="http://schemas.microsoft.com/office/drawing/2014/main" id="{F7472204-BEF2-366B-685C-49F8B5C0E376}"/>
              </a:ext>
            </a:extLst>
          </p:cNvPr>
          <p:cNvSpPr>
            <a:spLocks noEditPoints="1"/>
          </p:cNvSpPr>
          <p:nvPr>
            <p:custDataLst>
              <p:tags r:id="rId1"/>
            </p:custDataLst>
          </p:nvPr>
        </p:nvSpPr>
        <p:spPr bwMode="auto">
          <a:xfrm>
            <a:off x="487395" y="5340893"/>
            <a:ext cx="268060" cy="269186"/>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ysClr val="window" lastClr="FFFFFF"/>
          </a:solidFill>
          <a:ln>
            <a:noFill/>
          </a:ln>
        </p:spPr>
        <p:txBody>
          <a:bodyPr vert="horz" wrap="square" lIns="91419" tIns="45709" rIns="91419" bIns="45709" numCol="1" anchor="t" anchorCtr="0" compatLnSpc="1"/>
          <a:lstStyle/>
          <a:p>
            <a:pPr marL="0" marR="0" lvl="0" indent="0" defTabSz="91376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F0502020204030204"/>
              <a:ea typeface="微软雅黑"/>
              <a:cs typeface="+mn-ea"/>
              <a:sym typeface="+mn-lt"/>
            </a:endParaRPr>
          </a:p>
        </p:txBody>
      </p:sp>
      <p:sp>
        <p:nvSpPr>
          <p:cNvPr id="6" name="矩形 5">
            <a:extLst>
              <a:ext uri="{FF2B5EF4-FFF2-40B4-BE49-F238E27FC236}">
                <a16:creationId xmlns:a16="http://schemas.microsoft.com/office/drawing/2014/main" id="{F327DCE1-D032-FC4C-1F92-2C188E13A3FD}"/>
              </a:ext>
            </a:extLst>
          </p:cNvPr>
          <p:cNvSpPr/>
          <p:nvPr/>
        </p:nvSpPr>
        <p:spPr>
          <a:xfrm>
            <a:off x="90350" y="5306209"/>
            <a:ext cx="3094074" cy="338554"/>
          </a:xfrm>
          <a:prstGeom prst="rect">
            <a:avLst/>
          </a:prstGeom>
        </p:spPr>
        <p:txBody>
          <a:bodyPr wrap="square">
            <a:spAutoFit/>
          </a:bodyPr>
          <a:lstStyle/>
          <a:p>
            <a:pPr lvl="0" algn="ctr"/>
            <a:r>
              <a:rPr lang="zh-CN" altLang="en-US" sz="1600" noProof="0" dirty="0">
                <a:solidFill>
                  <a:prstClr val="white"/>
                </a:solidFill>
                <a:latin typeface="微软雅黑" panose="020B0503020204020204" pitchFamily="34" charset="-122"/>
                <a:ea typeface="微软雅黑" panose="020B0503020204020204" pitchFamily="34" charset="-122"/>
                <a:cs typeface="+mn-ea"/>
                <a:sym typeface="+mn-lt"/>
              </a:rPr>
              <a:t>第七小组</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0" name="PA-68-68580-Groceries Store-538714">
            <a:extLst>
              <a:ext uri="{FF2B5EF4-FFF2-40B4-BE49-F238E27FC236}">
                <a16:creationId xmlns:a16="http://schemas.microsoft.com/office/drawing/2014/main" id="{627A1236-2365-ABB7-421B-F376AE9DDFC2}"/>
              </a:ext>
            </a:extLst>
          </p:cNvPr>
          <p:cNvGrpSpPr/>
          <p:nvPr>
            <p:custDataLst>
              <p:tags r:id="rId2"/>
            </p:custDataLst>
          </p:nvPr>
        </p:nvGrpSpPr>
        <p:grpSpPr>
          <a:xfrm>
            <a:off x="555699" y="286632"/>
            <a:ext cx="823783" cy="624327"/>
            <a:chOff x="-1868" y="7135928"/>
            <a:chExt cx="1526564" cy="1156950"/>
          </a:xfrm>
          <a:solidFill>
            <a:schemeClr val="bg1"/>
          </a:solidFill>
        </p:grpSpPr>
        <p:sp>
          <p:nvSpPr>
            <p:cNvPr id="11" name="PA-任意多边形: 形状 1077">
              <a:extLst>
                <a:ext uri="{FF2B5EF4-FFF2-40B4-BE49-F238E27FC236}">
                  <a16:creationId xmlns:a16="http://schemas.microsoft.com/office/drawing/2014/main" id="{9E2295B7-70D7-CB1B-23BB-43D41F979031}"/>
                </a:ext>
              </a:extLst>
            </p:cNvPr>
            <p:cNvSpPr/>
            <p:nvPr>
              <p:custDataLst>
                <p:tags r:id="rId3"/>
              </p:custDataLst>
            </p:nvPr>
          </p:nvSpPr>
          <p:spPr>
            <a:xfrm>
              <a:off x="767080" y="7812602"/>
              <a:ext cx="418353" cy="234078"/>
            </a:xfrm>
            <a:custGeom>
              <a:avLst/>
              <a:gdLst>
                <a:gd name="connsiteX0" fmla="*/ 370960 w 418352"/>
                <a:gd name="connsiteY0" fmla="*/ 117903 h 234078"/>
                <a:gd name="connsiteX1" fmla="*/ 394773 w 418352"/>
                <a:gd name="connsiteY1" fmla="*/ 94090 h 234078"/>
                <a:gd name="connsiteX2" fmla="*/ 418585 w 418352"/>
                <a:gd name="connsiteY2" fmla="*/ 117903 h 234078"/>
                <a:gd name="connsiteX3" fmla="*/ 418585 w 418352"/>
                <a:gd name="connsiteY3" fmla="*/ 210178 h 234078"/>
                <a:gd name="connsiteX4" fmla="*/ 394773 w 418352"/>
                <a:gd name="connsiteY4" fmla="*/ 233991 h 234078"/>
                <a:gd name="connsiteX5" fmla="*/ 394178 w 418352"/>
                <a:gd name="connsiteY5" fmla="*/ 233991 h 234078"/>
                <a:gd name="connsiteX6" fmla="*/ 25679 w 418352"/>
                <a:gd name="connsiteY6" fmla="*/ 233991 h 234078"/>
                <a:gd name="connsiteX7" fmla="*/ 1868 w 418352"/>
                <a:gd name="connsiteY7" fmla="*/ 210178 h 234078"/>
                <a:gd name="connsiteX8" fmla="*/ 1868 w 418352"/>
                <a:gd name="connsiteY8" fmla="*/ 209585 h 234078"/>
                <a:gd name="connsiteX9" fmla="*/ 1868 w 418352"/>
                <a:gd name="connsiteY9" fmla="*/ 25679 h 234078"/>
                <a:gd name="connsiteX10" fmla="*/ 25679 w 418352"/>
                <a:gd name="connsiteY10" fmla="*/ 1868 h 234078"/>
                <a:gd name="connsiteX11" fmla="*/ 26274 w 418352"/>
                <a:gd name="connsiteY11" fmla="*/ 1868 h 234078"/>
                <a:gd name="connsiteX12" fmla="*/ 394723 w 418352"/>
                <a:gd name="connsiteY12" fmla="*/ 1868 h 234078"/>
                <a:gd name="connsiteX13" fmla="*/ 418537 w 418352"/>
                <a:gd name="connsiteY13" fmla="*/ 25679 h 234078"/>
                <a:gd name="connsiteX14" fmla="*/ 394723 w 418352"/>
                <a:gd name="connsiteY14" fmla="*/ 49493 h 234078"/>
                <a:gd name="connsiteX15" fmla="*/ 49443 w 418352"/>
                <a:gd name="connsiteY15" fmla="*/ 49493 h 234078"/>
                <a:gd name="connsiteX16" fmla="*/ 49443 w 418352"/>
                <a:gd name="connsiteY16" fmla="*/ 186366 h 234078"/>
                <a:gd name="connsiteX17" fmla="*/ 370860 w 418352"/>
                <a:gd name="connsiteY17" fmla="*/ 186366 h 234078"/>
                <a:gd name="connsiteX18" fmla="*/ 370860 w 418352"/>
                <a:gd name="connsiteY18" fmla="*/ 117906 h 234078"/>
                <a:gd name="connsiteX19" fmla="*/ 370960 w 418352"/>
                <a:gd name="connsiteY19" fmla="*/ 117903 h 234078"/>
                <a:gd name="connsiteX20" fmla="*/ 370960 w 418352"/>
                <a:gd name="connsiteY20" fmla="*/ 117903 h 23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8352" h="234078">
                  <a:moveTo>
                    <a:pt x="370960" y="117903"/>
                  </a:moveTo>
                  <a:cubicBezTo>
                    <a:pt x="370960" y="104758"/>
                    <a:pt x="381625" y="94090"/>
                    <a:pt x="394773" y="94090"/>
                  </a:cubicBezTo>
                  <a:cubicBezTo>
                    <a:pt x="407919" y="94090"/>
                    <a:pt x="418585" y="104755"/>
                    <a:pt x="418585" y="117903"/>
                  </a:cubicBezTo>
                  <a:lnTo>
                    <a:pt x="418585" y="210178"/>
                  </a:lnTo>
                  <a:cubicBezTo>
                    <a:pt x="418585" y="223323"/>
                    <a:pt x="407919" y="233991"/>
                    <a:pt x="394773" y="233991"/>
                  </a:cubicBezTo>
                  <a:lnTo>
                    <a:pt x="394178" y="233991"/>
                  </a:lnTo>
                  <a:lnTo>
                    <a:pt x="25679" y="233991"/>
                  </a:lnTo>
                  <a:cubicBezTo>
                    <a:pt x="12536" y="233991"/>
                    <a:pt x="1868" y="223326"/>
                    <a:pt x="1868" y="210178"/>
                  </a:cubicBezTo>
                  <a:lnTo>
                    <a:pt x="1868" y="209585"/>
                  </a:lnTo>
                  <a:lnTo>
                    <a:pt x="1868" y="25679"/>
                  </a:lnTo>
                  <a:cubicBezTo>
                    <a:pt x="1868" y="12533"/>
                    <a:pt x="12533" y="1868"/>
                    <a:pt x="25679" y="1868"/>
                  </a:cubicBezTo>
                  <a:lnTo>
                    <a:pt x="26274" y="1868"/>
                  </a:lnTo>
                  <a:lnTo>
                    <a:pt x="394723" y="1868"/>
                  </a:lnTo>
                  <a:cubicBezTo>
                    <a:pt x="407869" y="1868"/>
                    <a:pt x="418537" y="12531"/>
                    <a:pt x="418537" y="25679"/>
                  </a:cubicBezTo>
                  <a:cubicBezTo>
                    <a:pt x="418537" y="38827"/>
                    <a:pt x="407872" y="49493"/>
                    <a:pt x="394723" y="49493"/>
                  </a:cubicBezTo>
                  <a:lnTo>
                    <a:pt x="49443" y="49493"/>
                  </a:lnTo>
                  <a:lnTo>
                    <a:pt x="49443" y="186366"/>
                  </a:lnTo>
                  <a:lnTo>
                    <a:pt x="370860" y="186366"/>
                  </a:lnTo>
                  <a:lnTo>
                    <a:pt x="370860" y="117906"/>
                  </a:lnTo>
                  <a:lnTo>
                    <a:pt x="370960" y="117903"/>
                  </a:lnTo>
                  <a:lnTo>
                    <a:pt x="370960" y="117903"/>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12" name="PA-任意多边形: 形状 1078">
              <a:extLst>
                <a:ext uri="{FF2B5EF4-FFF2-40B4-BE49-F238E27FC236}">
                  <a16:creationId xmlns:a16="http://schemas.microsoft.com/office/drawing/2014/main" id="{F92452AD-FB54-D16B-B422-9DA08106F0B8}"/>
                </a:ext>
              </a:extLst>
            </p:cNvPr>
            <p:cNvSpPr/>
            <p:nvPr>
              <p:custDataLst>
                <p:tags r:id="rId4"/>
              </p:custDataLst>
            </p:nvPr>
          </p:nvSpPr>
          <p:spPr>
            <a:xfrm>
              <a:off x="336515" y="7655388"/>
              <a:ext cx="1065804" cy="637490"/>
            </a:xfrm>
            <a:custGeom>
              <a:avLst/>
              <a:gdLst>
                <a:gd name="connsiteX0" fmla="*/ 49495 w 1065803"/>
                <a:gd name="connsiteY0" fmla="*/ 613502 h 637490"/>
                <a:gd name="connsiteX1" fmla="*/ 25681 w 1065803"/>
                <a:gd name="connsiteY1" fmla="*/ 637316 h 637490"/>
                <a:gd name="connsiteX2" fmla="*/ 1868 w 1065803"/>
                <a:gd name="connsiteY2" fmla="*/ 613502 h 637490"/>
                <a:gd name="connsiteX3" fmla="*/ 1868 w 1065803"/>
                <a:gd name="connsiteY3" fmla="*/ 126786 h 637490"/>
                <a:gd name="connsiteX4" fmla="*/ 25681 w 1065803"/>
                <a:gd name="connsiteY4" fmla="*/ 102975 h 637490"/>
                <a:gd name="connsiteX5" fmla="*/ 26277 w 1065803"/>
                <a:gd name="connsiteY5" fmla="*/ 102975 h 637490"/>
                <a:gd name="connsiteX6" fmla="*/ 271695 w 1065803"/>
                <a:gd name="connsiteY6" fmla="*/ 102975 h 637490"/>
                <a:gd name="connsiteX7" fmla="*/ 295509 w 1065803"/>
                <a:gd name="connsiteY7" fmla="*/ 126786 h 637490"/>
                <a:gd name="connsiteX8" fmla="*/ 295509 w 1065803"/>
                <a:gd name="connsiteY8" fmla="*/ 127379 h 637490"/>
                <a:gd name="connsiteX9" fmla="*/ 295509 w 1065803"/>
                <a:gd name="connsiteY9" fmla="*/ 589688 h 637490"/>
                <a:gd name="connsiteX10" fmla="*/ 1016782 w 1065803"/>
                <a:gd name="connsiteY10" fmla="*/ 589688 h 637490"/>
                <a:gd name="connsiteX11" fmla="*/ 1016782 w 1065803"/>
                <a:gd name="connsiteY11" fmla="*/ 25681 h 637490"/>
                <a:gd name="connsiteX12" fmla="*/ 1040593 w 1065803"/>
                <a:gd name="connsiteY12" fmla="*/ 1868 h 637490"/>
                <a:gd name="connsiteX13" fmla="*/ 1064407 w 1065803"/>
                <a:gd name="connsiteY13" fmla="*/ 25681 h 637490"/>
                <a:gd name="connsiteX14" fmla="*/ 1064407 w 1065803"/>
                <a:gd name="connsiteY14" fmla="*/ 612857 h 637490"/>
                <a:gd name="connsiteX15" fmla="*/ 1064407 w 1065803"/>
                <a:gd name="connsiteY15" fmla="*/ 613502 h 637490"/>
                <a:gd name="connsiteX16" fmla="*/ 1040593 w 1065803"/>
                <a:gd name="connsiteY16" fmla="*/ 637316 h 637490"/>
                <a:gd name="connsiteX17" fmla="*/ 272293 w 1065803"/>
                <a:gd name="connsiteY17" fmla="*/ 637316 h 637490"/>
                <a:gd name="connsiteX18" fmla="*/ 271698 w 1065803"/>
                <a:gd name="connsiteY18" fmla="*/ 637316 h 637490"/>
                <a:gd name="connsiteX19" fmla="*/ 247884 w 1065803"/>
                <a:gd name="connsiteY19" fmla="*/ 613502 h 637490"/>
                <a:gd name="connsiteX20" fmla="*/ 247884 w 1065803"/>
                <a:gd name="connsiteY20" fmla="*/ 150597 h 637490"/>
                <a:gd name="connsiteX21" fmla="*/ 49498 w 1065803"/>
                <a:gd name="connsiteY21" fmla="*/ 150597 h 637490"/>
                <a:gd name="connsiteX22" fmla="*/ 49498 w 1065803"/>
                <a:gd name="connsiteY22" fmla="*/ 613502 h 637490"/>
                <a:gd name="connsiteX23" fmla="*/ 49495 w 1065803"/>
                <a:gd name="connsiteY23" fmla="*/ 613502 h 6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5803" h="637490">
                  <a:moveTo>
                    <a:pt x="49495" y="613502"/>
                  </a:moveTo>
                  <a:cubicBezTo>
                    <a:pt x="49495" y="626648"/>
                    <a:pt x="38830" y="637316"/>
                    <a:pt x="25681" y="637316"/>
                  </a:cubicBezTo>
                  <a:cubicBezTo>
                    <a:pt x="12533" y="637316"/>
                    <a:pt x="1868" y="626650"/>
                    <a:pt x="1868" y="613502"/>
                  </a:cubicBezTo>
                  <a:lnTo>
                    <a:pt x="1868" y="126786"/>
                  </a:lnTo>
                  <a:cubicBezTo>
                    <a:pt x="1868" y="113643"/>
                    <a:pt x="12533" y="102975"/>
                    <a:pt x="25681" y="102975"/>
                  </a:cubicBezTo>
                  <a:lnTo>
                    <a:pt x="26277" y="102975"/>
                  </a:lnTo>
                  <a:lnTo>
                    <a:pt x="271695" y="102975"/>
                  </a:lnTo>
                  <a:cubicBezTo>
                    <a:pt x="284841" y="102975"/>
                    <a:pt x="295509" y="113690"/>
                    <a:pt x="295509" y="126786"/>
                  </a:cubicBezTo>
                  <a:lnTo>
                    <a:pt x="295509" y="127379"/>
                  </a:lnTo>
                  <a:lnTo>
                    <a:pt x="295509" y="589688"/>
                  </a:lnTo>
                  <a:lnTo>
                    <a:pt x="1016782" y="589688"/>
                  </a:lnTo>
                  <a:lnTo>
                    <a:pt x="1016782" y="25681"/>
                  </a:lnTo>
                  <a:cubicBezTo>
                    <a:pt x="1016782" y="12536"/>
                    <a:pt x="1027447" y="1868"/>
                    <a:pt x="1040593" y="1868"/>
                  </a:cubicBezTo>
                  <a:cubicBezTo>
                    <a:pt x="1053741" y="1868"/>
                    <a:pt x="1064407" y="12533"/>
                    <a:pt x="1064407" y="25681"/>
                  </a:cubicBezTo>
                  <a:lnTo>
                    <a:pt x="1064407" y="612857"/>
                  </a:lnTo>
                  <a:lnTo>
                    <a:pt x="1064407" y="613502"/>
                  </a:lnTo>
                  <a:cubicBezTo>
                    <a:pt x="1064407" y="626648"/>
                    <a:pt x="1053741" y="637316"/>
                    <a:pt x="1040593" y="637316"/>
                  </a:cubicBezTo>
                  <a:lnTo>
                    <a:pt x="272293" y="637316"/>
                  </a:lnTo>
                  <a:lnTo>
                    <a:pt x="271698" y="637316"/>
                  </a:lnTo>
                  <a:cubicBezTo>
                    <a:pt x="258552" y="637316"/>
                    <a:pt x="247884" y="626650"/>
                    <a:pt x="247884" y="613502"/>
                  </a:cubicBezTo>
                  <a:lnTo>
                    <a:pt x="247884" y="150597"/>
                  </a:lnTo>
                  <a:lnTo>
                    <a:pt x="49498" y="150597"/>
                  </a:lnTo>
                  <a:lnTo>
                    <a:pt x="49498" y="613502"/>
                  </a:lnTo>
                  <a:lnTo>
                    <a:pt x="49495" y="613502"/>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13" name="PA-任意多边形: 形状 1079">
              <a:extLst>
                <a:ext uri="{FF2B5EF4-FFF2-40B4-BE49-F238E27FC236}">
                  <a16:creationId xmlns:a16="http://schemas.microsoft.com/office/drawing/2014/main" id="{D10EE9C9-72C5-4B8F-BE7C-F533B9D69356}"/>
                </a:ext>
              </a:extLst>
            </p:cNvPr>
            <p:cNvSpPr/>
            <p:nvPr>
              <p:custDataLst>
                <p:tags r:id="rId5"/>
              </p:custDataLst>
            </p:nvPr>
          </p:nvSpPr>
          <p:spPr>
            <a:xfrm>
              <a:off x="121163" y="7655388"/>
              <a:ext cx="156882" cy="637490"/>
            </a:xfrm>
            <a:custGeom>
              <a:avLst/>
              <a:gdLst>
                <a:gd name="connsiteX0" fmla="*/ 1868 w 156882"/>
                <a:gd name="connsiteY0" fmla="*/ 25681 h 637490"/>
                <a:gd name="connsiteX1" fmla="*/ 25681 w 156882"/>
                <a:gd name="connsiteY1" fmla="*/ 1868 h 637490"/>
                <a:gd name="connsiteX2" fmla="*/ 49495 w 156882"/>
                <a:gd name="connsiteY2" fmla="*/ 25681 h 637490"/>
                <a:gd name="connsiteX3" fmla="*/ 49495 w 156882"/>
                <a:gd name="connsiteY3" fmla="*/ 589641 h 637490"/>
                <a:gd name="connsiteX4" fmla="*/ 133335 w 156882"/>
                <a:gd name="connsiteY4" fmla="*/ 589641 h 637490"/>
                <a:gd name="connsiteX5" fmla="*/ 157149 w 156882"/>
                <a:gd name="connsiteY5" fmla="*/ 613455 h 637490"/>
                <a:gd name="connsiteX6" fmla="*/ 133335 w 156882"/>
                <a:gd name="connsiteY6" fmla="*/ 637266 h 637490"/>
                <a:gd name="connsiteX7" fmla="*/ 26326 w 156882"/>
                <a:gd name="connsiteY7" fmla="*/ 637266 h 637490"/>
                <a:gd name="connsiteX8" fmla="*/ 25731 w 156882"/>
                <a:gd name="connsiteY8" fmla="*/ 637266 h 637490"/>
                <a:gd name="connsiteX9" fmla="*/ 1917 w 156882"/>
                <a:gd name="connsiteY9" fmla="*/ 613455 h 637490"/>
                <a:gd name="connsiteX10" fmla="*/ 1917 w 156882"/>
                <a:gd name="connsiteY10" fmla="*/ 25681 h 637490"/>
                <a:gd name="connsiteX11" fmla="*/ 1868 w 156882"/>
                <a:gd name="connsiteY11" fmla="*/ 25681 h 6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882" h="637490">
                  <a:moveTo>
                    <a:pt x="1868" y="25681"/>
                  </a:moveTo>
                  <a:cubicBezTo>
                    <a:pt x="1868" y="12536"/>
                    <a:pt x="12533" y="1868"/>
                    <a:pt x="25681" y="1868"/>
                  </a:cubicBezTo>
                  <a:cubicBezTo>
                    <a:pt x="38830" y="1868"/>
                    <a:pt x="49495" y="12533"/>
                    <a:pt x="49495" y="25681"/>
                  </a:cubicBezTo>
                  <a:lnTo>
                    <a:pt x="49495" y="589641"/>
                  </a:lnTo>
                  <a:lnTo>
                    <a:pt x="133335" y="589641"/>
                  </a:lnTo>
                  <a:cubicBezTo>
                    <a:pt x="146481" y="589641"/>
                    <a:pt x="157149" y="600307"/>
                    <a:pt x="157149" y="613455"/>
                  </a:cubicBezTo>
                  <a:cubicBezTo>
                    <a:pt x="157149" y="626603"/>
                    <a:pt x="146483" y="637266"/>
                    <a:pt x="133335" y="637266"/>
                  </a:cubicBezTo>
                  <a:lnTo>
                    <a:pt x="26326" y="637266"/>
                  </a:lnTo>
                  <a:lnTo>
                    <a:pt x="25731" y="637266"/>
                  </a:lnTo>
                  <a:cubicBezTo>
                    <a:pt x="12585" y="637266"/>
                    <a:pt x="1917" y="626603"/>
                    <a:pt x="1917" y="613455"/>
                  </a:cubicBezTo>
                  <a:lnTo>
                    <a:pt x="1917" y="25681"/>
                  </a:lnTo>
                  <a:lnTo>
                    <a:pt x="1868" y="25681"/>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14" name="PA-任意多边形: 形状 1080">
              <a:extLst>
                <a:ext uri="{FF2B5EF4-FFF2-40B4-BE49-F238E27FC236}">
                  <a16:creationId xmlns:a16="http://schemas.microsoft.com/office/drawing/2014/main" id="{210D6212-8EEA-C40C-9FC9-AADF15F9B705}"/>
                </a:ext>
              </a:extLst>
            </p:cNvPr>
            <p:cNvSpPr/>
            <p:nvPr>
              <p:custDataLst>
                <p:tags r:id="rId6"/>
              </p:custDataLst>
            </p:nvPr>
          </p:nvSpPr>
          <p:spPr>
            <a:xfrm>
              <a:off x="-1794" y="7135928"/>
              <a:ext cx="1526490" cy="388471"/>
            </a:xfrm>
            <a:custGeom>
              <a:avLst/>
              <a:gdLst>
                <a:gd name="connsiteX0" fmla="*/ 44855 w 1526490"/>
                <a:gd name="connsiteY0" fmla="*/ 377957 h 388470"/>
                <a:gd name="connsiteX1" fmla="*/ 11666 w 1526490"/>
                <a:gd name="connsiteY1" fmla="*/ 383264 h 388470"/>
                <a:gd name="connsiteX2" fmla="*/ 6359 w 1526490"/>
                <a:gd name="connsiteY2" fmla="*/ 350074 h 388470"/>
                <a:gd name="connsiteX3" fmla="*/ 252423 w 1526490"/>
                <a:gd name="connsiteY3" fmla="*/ 11739 h 388470"/>
                <a:gd name="connsiteX4" fmla="*/ 271669 w 1526490"/>
                <a:gd name="connsiteY4" fmla="*/ 1967 h 388470"/>
                <a:gd name="connsiteX5" fmla="*/ 271669 w 1526490"/>
                <a:gd name="connsiteY5" fmla="*/ 1868 h 388470"/>
                <a:gd name="connsiteX6" fmla="*/ 1255919 w 1526490"/>
                <a:gd name="connsiteY6" fmla="*/ 1868 h 388470"/>
                <a:gd name="connsiteX7" fmla="*/ 1275963 w 1526490"/>
                <a:gd name="connsiteY7" fmla="*/ 12832 h 388470"/>
                <a:gd name="connsiteX8" fmla="*/ 1521230 w 1526490"/>
                <a:gd name="connsiteY8" fmla="*/ 350077 h 388470"/>
                <a:gd name="connsiteX9" fmla="*/ 1515921 w 1526490"/>
                <a:gd name="connsiteY9" fmla="*/ 383266 h 388470"/>
                <a:gd name="connsiteX10" fmla="*/ 1482734 w 1526490"/>
                <a:gd name="connsiteY10" fmla="*/ 377959 h 388470"/>
                <a:gd name="connsiteX11" fmla="*/ 1243864 w 1526490"/>
                <a:gd name="connsiteY11" fmla="*/ 49495 h 388470"/>
                <a:gd name="connsiteX12" fmla="*/ 283724 w 1526490"/>
                <a:gd name="connsiteY12" fmla="*/ 49495 h 388470"/>
                <a:gd name="connsiteX13" fmla="*/ 44855 w 1526490"/>
                <a:gd name="connsiteY13" fmla="*/ 377957 h 388470"/>
                <a:gd name="connsiteX14" fmla="*/ 44855 w 1526490"/>
                <a:gd name="connsiteY14" fmla="*/ 377957 h 388470"/>
                <a:gd name="connsiteX15" fmla="*/ 1275963 w 1526490"/>
                <a:gd name="connsiteY15" fmla="*/ 12832 h 388470"/>
                <a:gd name="connsiteX16" fmla="*/ 1279733 w 1526490"/>
                <a:gd name="connsiteY16" fmla="*/ 25681 h 388470"/>
                <a:gd name="connsiteX17" fmla="*/ 1275963 w 1526490"/>
                <a:gd name="connsiteY17" fmla="*/ 12832 h 38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6490" h="388470">
                  <a:moveTo>
                    <a:pt x="44855" y="377957"/>
                  </a:moveTo>
                  <a:cubicBezTo>
                    <a:pt x="37165" y="388573"/>
                    <a:pt x="22284" y="390906"/>
                    <a:pt x="11666" y="383264"/>
                  </a:cubicBezTo>
                  <a:cubicBezTo>
                    <a:pt x="1050" y="375574"/>
                    <a:pt x="-1283" y="360692"/>
                    <a:pt x="6359" y="350074"/>
                  </a:cubicBezTo>
                  <a:lnTo>
                    <a:pt x="252423" y="11739"/>
                  </a:lnTo>
                  <a:cubicBezTo>
                    <a:pt x="257087" y="5339"/>
                    <a:pt x="264328" y="1967"/>
                    <a:pt x="271669" y="1967"/>
                  </a:cubicBezTo>
                  <a:lnTo>
                    <a:pt x="271669" y="1868"/>
                  </a:lnTo>
                  <a:lnTo>
                    <a:pt x="1255919" y="1868"/>
                  </a:lnTo>
                  <a:cubicBezTo>
                    <a:pt x="1264354" y="1868"/>
                    <a:pt x="1271695" y="6233"/>
                    <a:pt x="1275963" y="12832"/>
                  </a:cubicBezTo>
                  <a:lnTo>
                    <a:pt x="1521230" y="350077"/>
                  </a:lnTo>
                  <a:cubicBezTo>
                    <a:pt x="1528920" y="360692"/>
                    <a:pt x="1526539" y="375576"/>
                    <a:pt x="1515921" y="383266"/>
                  </a:cubicBezTo>
                  <a:cubicBezTo>
                    <a:pt x="1505303" y="390956"/>
                    <a:pt x="1490424" y="388575"/>
                    <a:pt x="1482734" y="377959"/>
                  </a:cubicBezTo>
                  <a:lnTo>
                    <a:pt x="1243864" y="49495"/>
                  </a:lnTo>
                  <a:lnTo>
                    <a:pt x="283724" y="49495"/>
                  </a:lnTo>
                  <a:lnTo>
                    <a:pt x="44855" y="377957"/>
                  </a:lnTo>
                  <a:lnTo>
                    <a:pt x="44855" y="377957"/>
                  </a:lnTo>
                  <a:close/>
                  <a:moveTo>
                    <a:pt x="1275963" y="12832"/>
                  </a:moveTo>
                  <a:lnTo>
                    <a:pt x="1279733" y="25681"/>
                  </a:lnTo>
                  <a:cubicBezTo>
                    <a:pt x="1279733" y="20967"/>
                    <a:pt x="1278344" y="16552"/>
                    <a:pt x="1275963" y="1283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15" name="PA-任意多边形: 形状 1081">
              <a:extLst>
                <a:ext uri="{FF2B5EF4-FFF2-40B4-BE49-F238E27FC236}">
                  <a16:creationId xmlns:a16="http://schemas.microsoft.com/office/drawing/2014/main" id="{27117369-F80D-789F-8C29-45E6F8A9FF0A}"/>
                </a:ext>
              </a:extLst>
            </p:cNvPr>
            <p:cNvSpPr/>
            <p:nvPr>
              <p:custDataLst>
                <p:tags r:id="rId7"/>
              </p:custDataLst>
            </p:nvPr>
          </p:nvSpPr>
          <p:spPr>
            <a:xfrm>
              <a:off x="1289959" y="7474264"/>
              <a:ext cx="234078" cy="141941"/>
            </a:xfrm>
            <a:custGeom>
              <a:avLst/>
              <a:gdLst>
                <a:gd name="connsiteX0" fmla="*/ 186416 w 234078"/>
                <a:gd name="connsiteY0" fmla="*/ 25681 h 141941"/>
                <a:gd name="connsiteX1" fmla="*/ 210227 w 234078"/>
                <a:gd name="connsiteY1" fmla="*/ 1868 h 141941"/>
                <a:gd name="connsiteX2" fmla="*/ 234039 w 234078"/>
                <a:gd name="connsiteY2" fmla="*/ 25681 h 141941"/>
                <a:gd name="connsiteX3" fmla="*/ 200057 w 234078"/>
                <a:gd name="connsiteY3" fmla="*/ 107786 h 141941"/>
                <a:gd name="connsiteX4" fmla="*/ 117953 w 234078"/>
                <a:gd name="connsiteY4" fmla="*/ 141767 h 141941"/>
                <a:gd name="connsiteX5" fmla="*/ 35849 w 234078"/>
                <a:gd name="connsiteY5" fmla="*/ 107786 h 141941"/>
                <a:gd name="connsiteX6" fmla="*/ 1868 w 234078"/>
                <a:gd name="connsiteY6" fmla="*/ 25681 h 141941"/>
                <a:gd name="connsiteX7" fmla="*/ 25681 w 234078"/>
                <a:gd name="connsiteY7" fmla="*/ 1868 h 141941"/>
                <a:gd name="connsiteX8" fmla="*/ 49493 w 234078"/>
                <a:gd name="connsiteY8" fmla="*/ 25681 h 141941"/>
                <a:gd name="connsiteX9" fmla="*/ 69539 w 234078"/>
                <a:gd name="connsiteY9" fmla="*/ 74101 h 141941"/>
                <a:gd name="connsiteX10" fmla="*/ 117953 w 234078"/>
                <a:gd name="connsiteY10" fmla="*/ 94142 h 141941"/>
                <a:gd name="connsiteX11" fmla="*/ 166370 w 234078"/>
                <a:gd name="connsiteY11" fmla="*/ 74101 h 141941"/>
                <a:gd name="connsiteX12" fmla="*/ 186416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416" y="25681"/>
                  </a:moveTo>
                  <a:cubicBezTo>
                    <a:pt x="186416" y="12536"/>
                    <a:pt x="197082" y="1868"/>
                    <a:pt x="210227" y="1868"/>
                  </a:cubicBezTo>
                  <a:cubicBezTo>
                    <a:pt x="223375" y="1868"/>
                    <a:pt x="234039" y="12533"/>
                    <a:pt x="234039" y="25681"/>
                  </a:cubicBezTo>
                  <a:cubicBezTo>
                    <a:pt x="234039" y="57730"/>
                    <a:pt x="220992" y="86801"/>
                    <a:pt x="200057" y="107786"/>
                  </a:cubicBezTo>
                  <a:cubicBezTo>
                    <a:pt x="179073" y="128771"/>
                    <a:pt x="149999" y="141767"/>
                    <a:pt x="117953" y="141767"/>
                  </a:cubicBezTo>
                  <a:cubicBezTo>
                    <a:pt x="85907" y="141767"/>
                    <a:pt x="56834" y="128768"/>
                    <a:pt x="35849" y="107786"/>
                  </a:cubicBezTo>
                  <a:cubicBezTo>
                    <a:pt x="14864" y="86803"/>
                    <a:pt x="1868" y="57730"/>
                    <a:pt x="1868" y="25681"/>
                  </a:cubicBezTo>
                  <a:cubicBezTo>
                    <a:pt x="1868" y="12536"/>
                    <a:pt x="12585" y="1868"/>
                    <a:pt x="25681" y="1868"/>
                  </a:cubicBezTo>
                  <a:cubicBezTo>
                    <a:pt x="38827" y="1868"/>
                    <a:pt x="49493" y="12533"/>
                    <a:pt x="49493" y="25681"/>
                  </a:cubicBezTo>
                  <a:cubicBezTo>
                    <a:pt x="49493" y="44582"/>
                    <a:pt x="57185" y="61697"/>
                    <a:pt x="69539" y="74101"/>
                  </a:cubicBezTo>
                  <a:cubicBezTo>
                    <a:pt x="81937" y="86452"/>
                    <a:pt x="99057" y="94142"/>
                    <a:pt x="117953" y="94142"/>
                  </a:cubicBezTo>
                  <a:cubicBezTo>
                    <a:pt x="136849" y="94142"/>
                    <a:pt x="153969" y="86452"/>
                    <a:pt x="166370" y="74101"/>
                  </a:cubicBezTo>
                  <a:cubicBezTo>
                    <a:pt x="178726" y="61697"/>
                    <a:pt x="186416" y="44582"/>
                    <a:pt x="186416"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16" name="PA-任意多边形: 形状 1082">
              <a:extLst>
                <a:ext uri="{FF2B5EF4-FFF2-40B4-BE49-F238E27FC236}">
                  <a16:creationId xmlns:a16="http://schemas.microsoft.com/office/drawing/2014/main" id="{4B4855B7-4C73-26CC-2792-28F9C2430474}"/>
                </a:ext>
              </a:extLst>
            </p:cNvPr>
            <p:cNvSpPr/>
            <p:nvPr>
              <p:custDataLst>
                <p:tags r:id="rId8"/>
              </p:custDataLst>
            </p:nvPr>
          </p:nvSpPr>
          <p:spPr>
            <a:xfrm>
              <a:off x="305709" y="7258959"/>
              <a:ext cx="911412" cy="49804"/>
            </a:xfrm>
            <a:custGeom>
              <a:avLst/>
              <a:gdLst>
                <a:gd name="connsiteX0" fmla="*/ 25681 w 911411"/>
                <a:gd name="connsiteY0" fmla="*/ 49493 h 49803"/>
                <a:gd name="connsiteX1" fmla="*/ 1868 w 911411"/>
                <a:gd name="connsiteY1" fmla="*/ 25679 h 49803"/>
                <a:gd name="connsiteX2" fmla="*/ 25681 w 911411"/>
                <a:gd name="connsiteY2" fmla="*/ 1868 h 49803"/>
                <a:gd name="connsiteX3" fmla="*/ 886901 w 911411"/>
                <a:gd name="connsiteY3" fmla="*/ 1868 h 49803"/>
                <a:gd name="connsiteX4" fmla="*/ 910715 w 911411"/>
                <a:gd name="connsiteY4" fmla="*/ 25679 h 49803"/>
                <a:gd name="connsiteX5" fmla="*/ 886901 w 911411"/>
                <a:gd name="connsiteY5" fmla="*/ 49493 h 49803"/>
                <a:gd name="connsiteX6" fmla="*/ 25681 w 911411"/>
                <a:gd name="connsiteY6" fmla="*/ 49493 h 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411" h="49803">
                  <a:moveTo>
                    <a:pt x="25681" y="49493"/>
                  </a:moveTo>
                  <a:cubicBezTo>
                    <a:pt x="12536" y="49493"/>
                    <a:pt x="1868" y="38827"/>
                    <a:pt x="1868" y="25679"/>
                  </a:cubicBezTo>
                  <a:cubicBezTo>
                    <a:pt x="1868" y="12531"/>
                    <a:pt x="12533" y="1868"/>
                    <a:pt x="25681" y="1868"/>
                  </a:cubicBezTo>
                  <a:lnTo>
                    <a:pt x="886901" y="1868"/>
                  </a:lnTo>
                  <a:cubicBezTo>
                    <a:pt x="900047" y="1868"/>
                    <a:pt x="910715" y="12533"/>
                    <a:pt x="910715" y="25679"/>
                  </a:cubicBezTo>
                  <a:cubicBezTo>
                    <a:pt x="910715" y="38827"/>
                    <a:pt x="900049" y="49493"/>
                    <a:pt x="886901" y="49493"/>
                  </a:cubicBezTo>
                  <a:lnTo>
                    <a:pt x="25681" y="49493"/>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17" name="PA-任意多边形: 形状 1083">
              <a:extLst>
                <a:ext uri="{FF2B5EF4-FFF2-40B4-BE49-F238E27FC236}">
                  <a16:creationId xmlns:a16="http://schemas.microsoft.com/office/drawing/2014/main" id="{397302F8-7046-7D5D-4548-B5135BC7AC68}"/>
                </a:ext>
              </a:extLst>
            </p:cNvPr>
            <p:cNvSpPr/>
            <p:nvPr>
              <p:custDataLst>
                <p:tags r:id="rId9"/>
              </p:custDataLst>
            </p:nvPr>
          </p:nvSpPr>
          <p:spPr>
            <a:xfrm>
              <a:off x="1105413" y="7474264"/>
              <a:ext cx="234078" cy="141941"/>
            </a:xfrm>
            <a:custGeom>
              <a:avLst/>
              <a:gdLst>
                <a:gd name="connsiteX0" fmla="*/ 1868 w 234078"/>
                <a:gd name="connsiteY0" fmla="*/ 25681 h 141941"/>
                <a:gd name="connsiteX1" fmla="*/ 25679 w 234078"/>
                <a:gd name="connsiteY1" fmla="*/ 1868 h 141941"/>
                <a:gd name="connsiteX2" fmla="*/ 49493 w 234078"/>
                <a:gd name="connsiteY2" fmla="*/ 25681 h 141941"/>
                <a:gd name="connsiteX3" fmla="*/ 69536 w 234078"/>
                <a:gd name="connsiteY3" fmla="*/ 74101 h 141941"/>
                <a:gd name="connsiteX4" fmla="*/ 70727 w 234078"/>
                <a:gd name="connsiteY4" fmla="*/ 75391 h 141941"/>
                <a:gd name="connsiteX5" fmla="*/ 117958 w 234078"/>
                <a:gd name="connsiteY5" fmla="*/ 94142 h 141941"/>
                <a:gd name="connsiteX6" fmla="*/ 166373 w 234078"/>
                <a:gd name="connsiteY6" fmla="*/ 74101 h 141941"/>
                <a:gd name="connsiteX7" fmla="*/ 186416 w 234078"/>
                <a:gd name="connsiteY7" fmla="*/ 25681 h 141941"/>
                <a:gd name="connsiteX8" fmla="*/ 210230 w 234078"/>
                <a:gd name="connsiteY8" fmla="*/ 1868 h 141941"/>
                <a:gd name="connsiteX9" fmla="*/ 234041 w 234078"/>
                <a:gd name="connsiteY9" fmla="*/ 25681 h 141941"/>
                <a:gd name="connsiteX10" fmla="*/ 200060 w 234078"/>
                <a:gd name="connsiteY10" fmla="*/ 107786 h 141941"/>
                <a:gd name="connsiteX11" fmla="*/ 117956 w 234078"/>
                <a:gd name="connsiteY11" fmla="*/ 141767 h 141941"/>
                <a:gd name="connsiteX12" fmla="*/ 37540 w 234078"/>
                <a:gd name="connsiteY12" fmla="*/ 109272 h 141941"/>
                <a:gd name="connsiteX13" fmla="*/ 35901 w 234078"/>
                <a:gd name="connsiteY13" fmla="*/ 107783 h 141941"/>
                <a:gd name="connsiteX14" fmla="*/ 1868 w 234078"/>
                <a:gd name="connsiteY14"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078" h="141941">
                  <a:moveTo>
                    <a:pt x="1868" y="25681"/>
                  </a:moveTo>
                  <a:cubicBezTo>
                    <a:pt x="1868" y="12536"/>
                    <a:pt x="12533" y="1868"/>
                    <a:pt x="25679" y="1868"/>
                  </a:cubicBezTo>
                  <a:cubicBezTo>
                    <a:pt x="38827" y="1868"/>
                    <a:pt x="49493" y="12533"/>
                    <a:pt x="49493" y="25681"/>
                  </a:cubicBezTo>
                  <a:cubicBezTo>
                    <a:pt x="49493" y="44582"/>
                    <a:pt x="57182" y="61697"/>
                    <a:pt x="69536" y="74101"/>
                  </a:cubicBezTo>
                  <a:lnTo>
                    <a:pt x="70727" y="75391"/>
                  </a:lnTo>
                  <a:cubicBezTo>
                    <a:pt x="82983" y="87000"/>
                    <a:pt x="99603" y="94142"/>
                    <a:pt x="117958" y="94142"/>
                  </a:cubicBezTo>
                  <a:cubicBezTo>
                    <a:pt x="136859" y="94142"/>
                    <a:pt x="153974" y="86452"/>
                    <a:pt x="166373" y="74101"/>
                  </a:cubicBezTo>
                  <a:cubicBezTo>
                    <a:pt x="178774" y="61700"/>
                    <a:pt x="186416" y="44582"/>
                    <a:pt x="186416" y="25681"/>
                  </a:cubicBezTo>
                  <a:cubicBezTo>
                    <a:pt x="186416" y="12536"/>
                    <a:pt x="197134" y="1868"/>
                    <a:pt x="210230" y="1868"/>
                  </a:cubicBezTo>
                  <a:cubicBezTo>
                    <a:pt x="223375" y="1868"/>
                    <a:pt x="234041" y="12533"/>
                    <a:pt x="234041" y="25681"/>
                  </a:cubicBezTo>
                  <a:cubicBezTo>
                    <a:pt x="234041" y="57730"/>
                    <a:pt x="220997" y="86801"/>
                    <a:pt x="200060" y="107786"/>
                  </a:cubicBezTo>
                  <a:cubicBezTo>
                    <a:pt x="179075" y="128771"/>
                    <a:pt x="149999" y="141767"/>
                    <a:pt x="117956" y="141767"/>
                  </a:cubicBezTo>
                  <a:cubicBezTo>
                    <a:pt x="86751" y="141767"/>
                    <a:pt x="58425" y="129416"/>
                    <a:pt x="37540" y="109272"/>
                  </a:cubicBezTo>
                  <a:lnTo>
                    <a:pt x="35901" y="107783"/>
                  </a:lnTo>
                  <a:cubicBezTo>
                    <a:pt x="14866" y="86801"/>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18" name="PA-任意多边形: 形状 1084">
              <a:extLst>
                <a:ext uri="{FF2B5EF4-FFF2-40B4-BE49-F238E27FC236}">
                  <a16:creationId xmlns:a16="http://schemas.microsoft.com/office/drawing/2014/main" id="{AF2A2EA2-8567-A2E0-66BB-1BB92DA030CA}"/>
                </a:ext>
              </a:extLst>
            </p:cNvPr>
            <p:cNvSpPr/>
            <p:nvPr>
              <p:custDataLst>
                <p:tags r:id="rId10"/>
              </p:custDataLst>
            </p:nvPr>
          </p:nvSpPr>
          <p:spPr>
            <a:xfrm>
              <a:off x="736321" y="7474264"/>
              <a:ext cx="234078" cy="141941"/>
            </a:xfrm>
            <a:custGeom>
              <a:avLst/>
              <a:gdLst>
                <a:gd name="connsiteX0" fmla="*/ 1868 w 234078"/>
                <a:gd name="connsiteY0" fmla="*/ 25681 h 141941"/>
                <a:gd name="connsiteX1" fmla="*/ 25681 w 234078"/>
                <a:gd name="connsiteY1" fmla="*/ 1868 h 141941"/>
                <a:gd name="connsiteX2" fmla="*/ 49495 w 234078"/>
                <a:gd name="connsiteY2" fmla="*/ 25681 h 141941"/>
                <a:gd name="connsiteX3" fmla="*/ 69539 w 234078"/>
                <a:gd name="connsiteY3" fmla="*/ 74101 h 141941"/>
                <a:gd name="connsiteX4" fmla="*/ 117953 w 234078"/>
                <a:gd name="connsiteY4" fmla="*/ 94142 h 141941"/>
                <a:gd name="connsiteX5" fmla="*/ 166370 w 234078"/>
                <a:gd name="connsiteY5" fmla="*/ 74101 h 141941"/>
                <a:gd name="connsiteX6" fmla="*/ 186414 w 234078"/>
                <a:gd name="connsiteY6" fmla="*/ 25681 h 141941"/>
                <a:gd name="connsiteX7" fmla="*/ 210227 w 234078"/>
                <a:gd name="connsiteY7" fmla="*/ 1868 h 141941"/>
                <a:gd name="connsiteX8" fmla="*/ 234039 w 234078"/>
                <a:gd name="connsiteY8" fmla="*/ 25681 h 141941"/>
                <a:gd name="connsiteX9" fmla="*/ 200057 w 234078"/>
                <a:gd name="connsiteY9" fmla="*/ 107786 h 141941"/>
                <a:gd name="connsiteX10" fmla="*/ 117951 w 234078"/>
                <a:gd name="connsiteY10" fmla="*/ 141767 h 141941"/>
                <a:gd name="connsiteX11" fmla="*/ 35846 w 234078"/>
                <a:gd name="connsiteY11" fmla="*/ 107786 h 141941"/>
                <a:gd name="connsiteX12" fmla="*/ 1868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8" y="25681"/>
                  </a:moveTo>
                  <a:cubicBezTo>
                    <a:pt x="1868" y="12536"/>
                    <a:pt x="12533" y="1868"/>
                    <a:pt x="25681" y="1868"/>
                  </a:cubicBezTo>
                  <a:cubicBezTo>
                    <a:pt x="38830" y="1868"/>
                    <a:pt x="49495" y="12533"/>
                    <a:pt x="49495" y="25681"/>
                  </a:cubicBezTo>
                  <a:cubicBezTo>
                    <a:pt x="49495" y="44582"/>
                    <a:pt x="57185" y="61697"/>
                    <a:pt x="69539" y="74101"/>
                  </a:cubicBezTo>
                  <a:cubicBezTo>
                    <a:pt x="81937" y="86452"/>
                    <a:pt x="99058" y="94142"/>
                    <a:pt x="117953" y="94142"/>
                  </a:cubicBezTo>
                  <a:cubicBezTo>
                    <a:pt x="136849" y="94142"/>
                    <a:pt x="153969" y="86452"/>
                    <a:pt x="166370" y="74101"/>
                  </a:cubicBezTo>
                  <a:cubicBezTo>
                    <a:pt x="178724" y="61700"/>
                    <a:pt x="186414" y="44582"/>
                    <a:pt x="186414" y="25681"/>
                  </a:cubicBezTo>
                  <a:cubicBezTo>
                    <a:pt x="186414" y="12536"/>
                    <a:pt x="197079" y="1868"/>
                    <a:pt x="210227" y="1868"/>
                  </a:cubicBezTo>
                  <a:cubicBezTo>
                    <a:pt x="223373" y="1868"/>
                    <a:pt x="234039" y="12533"/>
                    <a:pt x="234039" y="25681"/>
                  </a:cubicBezTo>
                  <a:cubicBezTo>
                    <a:pt x="234039" y="57730"/>
                    <a:pt x="220993" y="86801"/>
                    <a:pt x="200057" y="107786"/>
                  </a:cubicBezTo>
                  <a:cubicBezTo>
                    <a:pt x="179070" y="128771"/>
                    <a:pt x="149997" y="141767"/>
                    <a:pt x="117951" y="141767"/>
                  </a:cubicBezTo>
                  <a:cubicBezTo>
                    <a:pt x="85904" y="141767"/>
                    <a:pt x="56831" y="128768"/>
                    <a:pt x="35846" y="107786"/>
                  </a:cubicBezTo>
                  <a:cubicBezTo>
                    <a:pt x="14869" y="86803"/>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19" name="PA-任意多边形: 形状 1085">
              <a:extLst>
                <a:ext uri="{FF2B5EF4-FFF2-40B4-BE49-F238E27FC236}">
                  <a16:creationId xmlns:a16="http://schemas.microsoft.com/office/drawing/2014/main" id="{35636578-07E5-A2F0-DE80-289EAB87EF18}"/>
                </a:ext>
              </a:extLst>
            </p:cNvPr>
            <p:cNvSpPr/>
            <p:nvPr>
              <p:custDataLst>
                <p:tags r:id="rId11"/>
              </p:custDataLst>
            </p:nvPr>
          </p:nvSpPr>
          <p:spPr>
            <a:xfrm>
              <a:off x="920867" y="7474264"/>
              <a:ext cx="234078" cy="141941"/>
            </a:xfrm>
            <a:custGeom>
              <a:avLst/>
              <a:gdLst>
                <a:gd name="connsiteX0" fmla="*/ 186414 w 234078"/>
                <a:gd name="connsiteY0" fmla="*/ 25681 h 141941"/>
                <a:gd name="connsiteX1" fmla="*/ 210225 w 234078"/>
                <a:gd name="connsiteY1" fmla="*/ 1868 h 141941"/>
                <a:gd name="connsiteX2" fmla="*/ 234039 w 234078"/>
                <a:gd name="connsiteY2" fmla="*/ 25681 h 141941"/>
                <a:gd name="connsiteX3" fmla="*/ 200057 w 234078"/>
                <a:gd name="connsiteY3" fmla="*/ 107786 h 141941"/>
                <a:gd name="connsiteX4" fmla="*/ 117953 w 234078"/>
                <a:gd name="connsiteY4" fmla="*/ 141767 h 141941"/>
                <a:gd name="connsiteX5" fmla="*/ 35849 w 234078"/>
                <a:gd name="connsiteY5" fmla="*/ 107786 h 141941"/>
                <a:gd name="connsiteX6" fmla="*/ 1868 w 234078"/>
                <a:gd name="connsiteY6" fmla="*/ 25681 h 141941"/>
                <a:gd name="connsiteX7" fmla="*/ 25681 w 234078"/>
                <a:gd name="connsiteY7" fmla="*/ 1868 h 141941"/>
                <a:gd name="connsiteX8" fmla="*/ 49493 w 234078"/>
                <a:gd name="connsiteY8" fmla="*/ 25681 h 141941"/>
                <a:gd name="connsiteX9" fmla="*/ 69536 w 234078"/>
                <a:gd name="connsiteY9" fmla="*/ 74101 h 141941"/>
                <a:gd name="connsiteX10" fmla="*/ 117953 w 234078"/>
                <a:gd name="connsiteY10" fmla="*/ 94142 h 141941"/>
                <a:gd name="connsiteX11" fmla="*/ 166370 w 234078"/>
                <a:gd name="connsiteY11" fmla="*/ 74101 h 141941"/>
                <a:gd name="connsiteX12" fmla="*/ 186414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414" y="25681"/>
                  </a:moveTo>
                  <a:cubicBezTo>
                    <a:pt x="186414" y="12536"/>
                    <a:pt x="197079" y="1868"/>
                    <a:pt x="210225" y="1868"/>
                  </a:cubicBezTo>
                  <a:cubicBezTo>
                    <a:pt x="223373" y="1868"/>
                    <a:pt x="234039" y="12533"/>
                    <a:pt x="234039" y="25681"/>
                  </a:cubicBezTo>
                  <a:cubicBezTo>
                    <a:pt x="234039" y="57730"/>
                    <a:pt x="220992" y="86801"/>
                    <a:pt x="200057" y="107786"/>
                  </a:cubicBezTo>
                  <a:cubicBezTo>
                    <a:pt x="179073" y="128771"/>
                    <a:pt x="149999" y="141767"/>
                    <a:pt x="117953" y="141767"/>
                  </a:cubicBezTo>
                  <a:cubicBezTo>
                    <a:pt x="85907" y="141767"/>
                    <a:pt x="56834" y="128768"/>
                    <a:pt x="35849" y="107786"/>
                  </a:cubicBezTo>
                  <a:cubicBezTo>
                    <a:pt x="14862" y="86803"/>
                    <a:pt x="1868" y="57730"/>
                    <a:pt x="1868" y="25681"/>
                  </a:cubicBezTo>
                  <a:cubicBezTo>
                    <a:pt x="1868" y="12536"/>
                    <a:pt x="12533" y="1868"/>
                    <a:pt x="25681" y="1868"/>
                  </a:cubicBezTo>
                  <a:cubicBezTo>
                    <a:pt x="38827" y="1868"/>
                    <a:pt x="49493" y="12533"/>
                    <a:pt x="49493" y="25681"/>
                  </a:cubicBezTo>
                  <a:cubicBezTo>
                    <a:pt x="49493" y="44582"/>
                    <a:pt x="57182" y="61697"/>
                    <a:pt x="69536" y="74101"/>
                  </a:cubicBezTo>
                  <a:cubicBezTo>
                    <a:pt x="81937" y="86452"/>
                    <a:pt x="99055" y="94142"/>
                    <a:pt x="117953" y="94142"/>
                  </a:cubicBezTo>
                  <a:cubicBezTo>
                    <a:pt x="136851" y="94142"/>
                    <a:pt x="153969" y="86452"/>
                    <a:pt x="166370" y="74101"/>
                  </a:cubicBezTo>
                  <a:cubicBezTo>
                    <a:pt x="178724" y="61697"/>
                    <a:pt x="186414" y="44582"/>
                    <a:pt x="186414"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20" name="PA-任意多边形: 形状 1086">
              <a:extLst>
                <a:ext uri="{FF2B5EF4-FFF2-40B4-BE49-F238E27FC236}">
                  <a16:creationId xmlns:a16="http://schemas.microsoft.com/office/drawing/2014/main" id="{31DBBB5F-27B9-EA72-5062-9B3B03F52522}"/>
                </a:ext>
              </a:extLst>
            </p:cNvPr>
            <p:cNvSpPr/>
            <p:nvPr>
              <p:custDataLst>
                <p:tags r:id="rId12"/>
              </p:custDataLst>
            </p:nvPr>
          </p:nvSpPr>
          <p:spPr>
            <a:xfrm>
              <a:off x="551780" y="7474264"/>
              <a:ext cx="234078" cy="141941"/>
            </a:xfrm>
            <a:custGeom>
              <a:avLst/>
              <a:gdLst>
                <a:gd name="connsiteX0" fmla="*/ 186409 w 234078"/>
                <a:gd name="connsiteY0" fmla="*/ 25681 h 141941"/>
                <a:gd name="connsiteX1" fmla="*/ 210222 w 234078"/>
                <a:gd name="connsiteY1" fmla="*/ 1868 h 141941"/>
                <a:gd name="connsiteX2" fmla="*/ 234036 w 234078"/>
                <a:gd name="connsiteY2" fmla="*/ 25681 h 141941"/>
                <a:gd name="connsiteX3" fmla="*/ 200055 w 234078"/>
                <a:gd name="connsiteY3" fmla="*/ 107786 h 141941"/>
                <a:gd name="connsiteX4" fmla="*/ 198419 w 234078"/>
                <a:gd name="connsiteY4" fmla="*/ 109275 h 141941"/>
                <a:gd name="connsiteX5" fmla="*/ 117953 w 234078"/>
                <a:gd name="connsiteY5" fmla="*/ 141769 h 141941"/>
                <a:gd name="connsiteX6" fmla="*/ 35849 w 234078"/>
                <a:gd name="connsiteY6" fmla="*/ 107788 h 141941"/>
                <a:gd name="connsiteX7" fmla="*/ 1868 w 234078"/>
                <a:gd name="connsiteY7" fmla="*/ 25684 h 141941"/>
                <a:gd name="connsiteX8" fmla="*/ 25681 w 234078"/>
                <a:gd name="connsiteY8" fmla="*/ 1870 h 141941"/>
                <a:gd name="connsiteX9" fmla="*/ 49495 w 234078"/>
                <a:gd name="connsiteY9" fmla="*/ 25684 h 141941"/>
                <a:gd name="connsiteX10" fmla="*/ 69536 w 234078"/>
                <a:gd name="connsiteY10" fmla="*/ 74103 h 141941"/>
                <a:gd name="connsiteX11" fmla="*/ 117956 w 234078"/>
                <a:gd name="connsiteY11" fmla="*/ 94144 h 141941"/>
                <a:gd name="connsiteX12" fmla="*/ 165135 w 234078"/>
                <a:gd name="connsiteY12" fmla="*/ 75393 h 141941"/>
                <a:gd name="connsiteX13" fmla="*/ 166325 w 234078"/>
                <a:gd name="connsiteY13" fmla="*/ 74103 h 141941"/>
                <a:gd name="connsiteX14" fmla="*/ 186409 w 234078"/>
                <a:gd name="connsiteY14"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078" h="141941">
                  <a:moveTo>
                    <a:pt x="186409" y="25681"/>
                  </a:moveTo>
                  <a:cubicBezTo>
                    <a:pt x="186409" y="12536"/>
                    <a:pt x="197074" y="1868"/>
                    <a:pt x="210222" y="1868"/>
                  </a:cubicBezTo>
                  <a:cubicBezTo>
                    <a:pt x="223371" y="1868"/>
                    <a:pt x="234036" y="12533"/>
                    <a:pt x="234036" y="25681"/>
                  </a:cubicBezTo>
                  <a:cubicBezTo>
                    <a:pt x="234036" y="57730"/>
                    <a:pt x="221035" y="86801"/>
                    <a:pt x="200055" y="107786"/>
                  </a:cubicBezTo>
                  <a:lnTo>
                    <a:pt x="198419" y="109275"/>
                  </a:lnTo>
                  <a:cubicBezTo>
                    <a:pt x="177484" y="129416"/>
                    <a:pt x="149106" y="141769"/>
                    <a:pt x="117953" y="141769"/>
                  </a:cubicBezTo>
                  <a:cubicBezTo>
                    <a:pt x="85904" y="141769"/>
                    <a:pt x="56834" y="128771"/>
                    <a:pt x="35849" y="107788"/>
                  </a:cubicBezTo>
                  <a:cubicBezTo>
                    <a:pt x="14864" y="86806"/>
                    <a:pt x="1868" y="57733"/>
                    <a:pt x="1868" y="25684"/>
                  </a:cubicBezTo>
                  <a:cubicBezTo>
                    <a:pt x="1868" y="12538"/>
                    <a:pt x="12533" y="1870"/>
                    <a:pt x="25681" y="1870"/>
                  </a:cubicBezTo>
                  <a:cubicBezTo>
                    <a:pt x="38830" y="1870"/>
                    <a:pt x="49495" y="12536"/>
                    <a:pt x="49495" y="25684"/>
                  </a:cubicBezTo>
                  <a:cubicBezTo>
                    <a:pt x="49495" y="44584"/>
                    <a:pt x="57185" y="61700"/>
                    <a:pt x="69536" y="74103"/>
                  </a:cubicBezTo>
                  <a:cubicBezTo>
                    <a:pt x="81937" y="86455"/>
                    <a:pt x="99055" y="94144"/>
                    <a:pt x="117956" y="94144"/>
                  </a:cubicBezTo>
                  <a:cubicBezTo>
                    <a:pt x="136311" y="94144"/>
                    <a:pt x="152930" y="87000"/>
                    <a:pt x="165135" y="75393"/>
                  </a:cubicBezTo>
                  <a:lnTo>
                    <a:pt x="166325" y="74103"/>
                  </a:lnTo>
                  <a:cubicBezTo>
                    <a:pt x="178719" y="61697"/>
                    <a:pt x="186409" y="44582"/>
                    <a:pt x="186409"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21" name="PA-任意多边形: 形状 1087">
              <a:extLst>
                <a:ext uri="{FF2B5EF4-FFF2-40B4-BE49-F238E27FC236}">
                  <a16:creationId xmlns:a16="http://schemas.microsoft.com/office/drawing/2014/main" id="{57935169-0955-FD37-010B-4768FC44C578}"/>
                </a:ext>
              </a:extLst>
            </p:cNvPr>
            <p:cNvSpPr/>
            <p:nvPr>
              <p:custDataLst>
                <p:tags r:id="rId13"/>
              </p:custDataLst>
            </p:nvPr>
          </p:nvSpPr>
          <p:spPr>
            <a:xfrm>
              <a:off x="367227" y="7474264"/>
              <a:ext cx="234078" cy="141941"/>
            </a:xfrm>
            <a:custGeom>
              <a:avLst/>
              <a:gdLst>
                <a:gd name="connsiteX0" fmla="*/ 1868 w 234078"/>
                <a:gd name="connsiteY0" fmla="*/ 25681 h 141941"/>
                <a:gd name="connsiteX1" fmla="*/ 25681 w 234078"/>
                <a:gd name="connsiteY1" fmla="*/ 1868 h 141941"/>
                <a:gd name="connsiteX2" fmla="*/ 49495 w 234078"/>
                <a:gd name="connsiteY2" fmla="*/ 25681 h 141941"/>
                <a:gd name="connsiteX3" fmla="*/ 69536 w 234078"/>
                <a:gd name="connsiteY3" fmla="*/ 74101 h 141941"/>
                <a:gd name="connsiteX4" fmla="*/ 117956 w 234078"/>
                <a:gd name="connsiteY4" fmla="*/ 94142 h 141941"/>
                <a:gd name="connsiteX5" fmla="*/ 166375 w 234078"/>
                <a:gd name="connsiteY5" fmla="*/ 74101 h 141941"/>
                <a:gd name="connsiteX6" fmla="*/ 186416 w 234078"/>
                <a:gd name="connsiteY6" fmla="*/ 25681 h 141941"/>
                <a:gd name="connsiteX7" fmla="*/ 210230 w 234078"/>
                <a:gd name="connsiteY7" fmla="*/ 1868 h 141941"/>
                <a:gd name="connsiteX8" fmla="*/ 234044 w 234078"/>
                <a:gd name="connsiteY8" fmla="*/ 25681 h 141941"/>
                <a:gd name="connsiteX9" fmla="*/ 200062 w 234078"/>
                <a:gd name="connsiteY9" fmla="*/ 107786 h 141941"/>
                <a:gd name="connsiteX10" fmla="*/ 117958 w 234078"/>
                <a:gd name="connsiteY10" fmla="*/ 141767 h 141941"/>
                <a:gd name="connsiteX11" fmla="*/ 35854 w 234078"/>
                <a:gd name="connsiteY11" fmla="*/ 107786 h 141941"/>
                <a:gd name="connsiteX12" fmla="*/ 1868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8" y="25681"/>
                  </a:moveTo>
                  <a:cubicBezTo>
                    <a:pt x="1868" y="12536"/>
                    <a:pt x="12533" y="1868"/>
                    <a:pt x="25681" y="1868"/>
                  </a:cubicBezTo>
                  <a:cubicBezTo>
                    <a:pt x="38830" y="1868"/>
                    <a:pt x="49495" y="12533"/>
                    <a:pt x="49495" y="25681"/>
                  </a:cubicBezTo>
                  <a:cubicBezTo>
                    <a:pt x="49495" y="44582"/>
                    <a:pt x="57185" y="61697"/>
                    <a:pt x="69536" y="74101"/>
                  </a:cubicBezTo>
                  <a:cubicBezTo>
                    <a:pt x="81937" y="86452"/>
                    <a:pt x="99055" y="94142"/>
                    <a:pt x="117956" y="94142"/>
                  </a:cubicBezTo>
                  <a:cubicBezTo>
                    <a:pt x="136856" y="94142"/>
                    <a:pt x="153971" y="86452"/>
                    <a:pt x="166375" y="74101"/>
                  </a:cubicBezTo>
                  <a:cubicBezTo>
                    <a:pt x="178726" y="61700"/>
                    <a:pt x="186416" y="44582"/>
                    <a:pt x="186416" y="25681"/>
                  </a:cubicBezTo>
                  <a:cubicBezTo>
                    <a:pt x="186416" y="12536"/>
                    <a:pt x="197082" y="1868"/>
                    <a:pt x="210230" y="1868"/>
                  </a:cubicBezTo>
                  <a:cubicBezTo>
                    <a:pt x="223378" y="1868"/>
                    <a:pt x="234044" y="12533"/>
                    <a:pt x="234044" y="25681"/>
                  </a:cubicBezTo>
                  <a:cubicBezTo>
                    <a:pt x="234044" y="57730"/>
                    <a:pt x="221045" y="86801"/>
                    <a:pt x="200062" y="107786"/>
                  </a:cubicBezTo>
                  <a:cubicBezTo>
                    <a:pt x="179080" y="128771"/>
                    <a:pt x="150007" y="141767"/>
                    <a:pt x="117958" y="141767"/>
                  </a:cubicBezTo>
                  <a:cubicBezTo>
                    <a:pt x="85909" y="141767"/>
                    <a:pt x="56839" y="128768"/>
                    <a:pt x="35854" y="107786"/>
                  </a:cubicBezTo>
                  <a:cubicBezTo>
                    <a:pt x="14869" y="86803"/>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22" name="PA-任意多边形: 形状 1088">
              <a:extLst>
                <a:ext uri="{FF2B5EF4-FFF2-40B4-BE49-F238E27FC236}">
                  <a16:creationId xmlns:a16="http://schemas.microsoft.com/office/drawing/2014/main" id="{D3B866C2-51F3-8A22-B623-666692C3717A}"/>
                </a:ext>
              </a:extLst>
            </p:cNvPr>
            <p:cNvSpPr/>
            <p:nvPr>
              <p:custDataLst>
                <p:tags r:id="rId14"/>
              </p:custDataLst>
            </p:nvPr>
          </p:nvSpPr>
          <p:spPr>
            <a:xfrm>
              <a:off x="182681" y="7474261"/>
              <a:ext cx="234078" cy="141941"/>
            </a:xfrm>
            <a:custGeom>
              <a:avLst/>
              <a:gdLst>
                <a:gd name="connsiteX0" fmla="*/ 186414 w 234078"/>
                <a:gd name="connsiteY0" fmla="*/ 25684 h 141941"/>
                <a:gd name="connsiteX1" fmla="*/ 210227 w 234078"/>
                <a:gd name="connsiteY1" fmla="*/ 1870 h 141941"/>
                <a:gd name="connsiteX2" fmla="*/ 234041 w 234078"/>
                <a:gd name="connsiteY2" fmla="*/ 25684 h 141941"/>
                <a:gd name="connsiteX3" fmla="*/ 200060 w 234078"/>
                <a:gd name="connsiteY3" fmla="*/ 107788 h 141941"/>
                <a:gd name="connsiteX4" fmla="*/ 117956 w 234078"/>
                <a:gd name="connsiteY4" fmla="*/ 141769 h 141941"/>
                <a:gd name="connsiteX5" fmla="*/ 35951 w 234078"/>
                <a:gd name="connsiteY5" fmla="*/ 107686 h 141941"/>
                <a:gd name="connsiteX6" fmla="*/ 35901 w 234078"/>
                <a:gd name="connsiteY6" fmla="*/ 107786 h 141941"/>
                <a:gd name="connsiteX7" fmla="*/ 1868 w 234078"/>
                <a:gd name="connsiteY7" fmla="*/ 25681 h 141941"/>
                <a:gd name="connsiteX8" fmla="*/ 25681 w 234078"/>
                <a:gd name="connsiteY8" fmla="*/ 1868 h 141941"/>
                <a:gd name="connsiteX9" fmla="*/ 49495 w 234078"/>
                <a:gd name="connsiteY9" fmla="*/ 25681 h 141941"/>
                <a:gd name="connsiteX10" fmla="*/ 69536 w 234078"/>
                <a:gd name="connsiteY10" fmla="*/ 74101 h 141941"/>
                <a:gd name="connsiteX11" fmla="*/ 69536 w 234078"/>
                <a:gd name="connsiteY11" fmla="*/ 74151 h 141941"/>
                <a:gd name="connsiteX12" fmla="*/ 69586 w 234078"/>
                <a:gd name="connsiteY12" fmla="*/ 74200 h 141941"/>
                <a:gd name="connsiteX13" fmla="*/ 117956 w 234078"/>
                <a:gd name="connsiteY13" fmla="*/ 94144 h 141941"/>
                <a:gd name="connsiteX14" fmla="*/ 166375 w 234078"/>
                <a:gd name="connsiteY14" fmla="*/ 74103 h 141941"/>
                <a:gd name="connsiteX15" fmla="*/ 186414 w 234078"/>
                <a:gd name="connsiteY15" fmla="*/ 25684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4078" h="141941">
                  <a:moveTo>
                    <a:pt x="186414" y="25684"/>
                  </a:moveTo>
                  <a:cubicBezTo>
                    <a:pt x="186414" y="12538"/>
                    <a:pt x="197079" y="1870"/>
                    <a:pt x="210227" y="1870"/>
                  </a:cubicBezTo>
                  <a:cubicBezTo>
                    <a:pt x="223376" y="1870"/>
                    <a:pt x="234041" y="12536"/>
                    <a:pt x="234041" y="25684"/>
                  </a:cubicBezTo>
                  <a:cubicBezTo>
                    <a:pt x="234041" y="57733"/>
                    <a:pt x="221042" y="86803"/>
                    <a:pt x="200060" y="107788"/>
                  </a:cubicBezTo>
                  <a:cubicBezTo>
                    <a:pt x="179077" y="128773"/>
                    <a:pt x="150004" y="141769"/>
                    <a:pt x="117956" y="141769"/>
                  </a:cubicBezTo>
                  <a:cubicBezTo>
                    <a:pt x="85957" y="141769"/>
                    <a:pt x="56986" y="128771"/>
                    <a:pt x="35951" y="107686"/>
                  </a:cubicBezTo>
                  <a:lnTo>
                    <a:pt x="35901" y="107786"/>
                  </a:lnTo>
                  <a:cubicBezTo>
                    <a:pt x="14916" y="86801"/>
                    <a:pt x="1868" y="57730"/>
                    <a:pt x="1868" y="25681"/>
                  </a:cubicBezTo>
                  <a:cubicBezTo>
                    <a:pt x="1868" y="12536"/>
                    <a:pt x="12533" y="1868"/>
                    <a:pt x="25681" y="1868"/>
                  </a:cubicBezTo>
                  <a:cubicBezTo>
                    <a:pt x="38830" y="1868"/>
                    <a:pt x="49495" y="12533"/>
                    <a:pt x="49495" y="25681"/>
                  </a:cubicBezTo>
                  <a:cubicBezTo>
                    <a:pt x="49495" y="44582"/>
                    <a:pt x="57185" y="61697"/>
                    <a:pt x="69536" y="74101"/>
                  </a:cubicBezTo>
                  <a:lnTo>
                    <a:pt x="69536" y="74151"/>
                  </a:lnTo>
                  <a:lnTo>
                    <a:pt x="69586" y="74200"/>
                  </a:lnTo>
                  <a:cubicBezTo>
                    <a:pt x="81888" y="86504"/>
                    <a:pt x="99003" y="94144"/>
                    <a:pt x="117956" y="94144"/>
                  </a:cubicBezTo>
                  <a:cubicBezTo>
                    <a:pt x="136856" y="94144"/>
                    <a:pt x="153971" y="86455"/>
                    <a:pt x="166375" y="74103"/>
                  </a:cubicBezTo>
                  <a:cubicBezTo>
                    <a:pt x="178724" y="61700"/>
                    <a:pt x="186414" y="44584"/>
                    <a:pt x="186414" y="2568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23" name="PA-任意多边形: 形状 1089">
              <a:extLst>
                <a:ext uri="{FF2B5EF4-FFF2-40B4-BE49-F238E27FC236}">
                  <a16:creationId xmlns:a16="http://schemas.microsoft.com/office/drawing/2014/main" id="{FD6C9A1D-B813-7EC7-CFDB-5CCC3D51F1CA}"/>
                </a:ext>
              </a:extLst>
            </p:cNvPr>
            <p:cNvSpPr/>
            <p:nvPr>
              <p:custDataLst>
                <p:tags r:id="rId15"/>
              </p:custDataLst>
            </p:nvPr>
          </p:nvSpPr>
          <p:spPr>
            <a:xfrm>
              <a:off x="-1868" y="7474264"/>
              <a:ext cx="234078" cy="141941"/>
            </a:xfrm>
            <a:custGeom>
              <a:avLst/>
              <a:gdLst>
                <a:gd name="connsiteX0" fmla="*/ 1868 w 234078"/>
                <a:gd name="connsiteY0" fmla="*/ 25681 h 141941"/>
                <a:gd name="connsiteX1" fmla="*/ 25681 w 234078"/>
                <a:gd name="connsiteY1" fmla="*/ 1868 h 141941"/>
                <a:gd name="connsiteX2" fmla="*/ 49495 w 234078"/>
                <a:gd name="connsiteY2" fmla="*/ 25681 h 141941"/>
                <a:gd name="connsiteX3" fmla="*/ 69536 w 234078"/>
                <a:gd name="connsiteY3" fmla="*/ 74101 h 141941"/>
                <a:gd name="connsiteX4" fmla="*/ 117956 w 234078"/>
                <a:gd name="connsiteY4" fmla="*/ 94142 h 141941"/>
                <a:gd name="connsiteX5" fmla="*/ 166375 w 234078"/>
                <a:gd name="connsiteY5" fmla="*/ 74101 h 141941"/>
                <a:gd name="connsiteX6" fmla="*/ 186416 w 234078"/>
                <a:gd name="connsiteY6" fmla="*/ 25681 h 141941"/>
                <a:gd name="connsiteX7" fmla="*/ 210230 w 234078"/>
                <a:gd name="connsiteY7" fmla="*/ 1868 h 141941"/>
                <a:gd name="connsiteX8" fmla="*/ 234044 w 234078"/>
                <a:gd name="connsiteY8" fmla="*/ 25681 h 141941"/>
                <a:gd name="connsiteX9" fmla="*/ 200062 w 234078"/>
                <a:gd name="connsiteY9" fmla="*/ 107786 h 141941"/>
                <a:gd name="connsiteX10" fmla="*/ 117958 w 234078"/>
                <a:gd name="connsiteY10" fmla="*/ 141767 h 141941"/>
                <a:gd name="connsiteX11" fmla="*/ 35854 w 234078"/>
                <a:gd name="connsiteY11" fmla="*/ 107786 h 141941"/>
                <a:gd name="connsiteX12" fmla="*/ 1868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8" y="25681"/>
                  </a:moveTo>
                  <a:cubicBezTo>
                    <a:pt x="1868" y="12536"/>
                    <a:pt x="12533" y="1868"/>
                    <a:pt x="25681" y="1868"/>
                  </a:cubicBezTo>
                  <a:cubicBezTo>
                    <a:pt x="38830" y="1868"/>
                    <a:pt x="49495" y="12533"/>
                    <a:pt x="49495" y="25681"/>
                  </a:cubicBezTo>
                  <a:cubicBezTo>
                    <a:pt x="49495" y="44582"/>
                    <a:pt x="57185" y="61697"/>
                    <a:pt x="69536" y="74101"/>
                  </a:cubicBezTo>
                  <a:cubicBezTo>
                    <a:pt x="81937" y="86452"/>
                    <a:pt x="99055" y="94142"/>
                    <a:pt x="117956" y="94142"/>
                  </a:cubicBezTo>
                  <a:cubicBezTo>
                    <a:pt x="136856" y="94142"/>
                    <a:pt x="153971" y="86452"/>
                    <a:pt x="166375" y="74101"/>
                  </a:cubicBezTo>
                  <a:cubicBezTo>
                    <a:pt x="178726" y="61700"/>
                    <a:pt x="186416" y="44582"/>
                    <a:pt x="186416" y="25681"/>
                  </a:cubicBezTo>
                  <a:cubicBezTo>
                    <a:pt x="186416" y="12536"/>
                    <a:pt x="197082" y="1868"/>
                    <a:pt x="210230" y="1868"/>
                  </a:cubicBezTo>
                  <a:cubicBezTo>
                    <a:pt x="223378" y="1868"/>
                    <a:pt x="234044" y="12533"/>
                    <a:pt x="234044" y="25681"/>
                  </a:cubicBezTo>
                  <a:cubicBezTo>
                    <a:pt x="234044" y="57730"/>
                    <a:pt x="221045" y="86801"/>
                    <a:pt x="200062" y="107786"/>
                  </a:cubicBezTo>
                  <a:cubicBezTo>
                    <a:pt x="179080" y="128771"/>
                    <a:pt x="150057" y="141767"/>
                    <a:pt x="117958" y="141767"/>
                  </a:cubicBezTo>
                  <a:cubicBezTo>
                    <a:pt x="85859" y="141767"/>
                    <a:pt x="56839" y="128768"/>
                    <a:pt x="35854" y="107786"/>
                  </a:cubicBezTo>
                  <a:cubicBezTo>
                    <a:pt x="14869" y="86803"/>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grpSp>
      <p:sp>
        <p:nvSpPr>
          <p:cNvPr id="24" name="矩形 23">
            <a:extLst>
              <a:ext uri="{FF2B5EF4-FFF2-40B4-BE49-F238E27FC236}">
                <a16:creationId xmlns:a16="http://schemas.microsoft.com/office/drawing/2014/main" id="{2DC79B44-E043-F59F-3AB2-189B492A0E02}"/>
              </a:ext>
            </a:extLst>
          </p:cNvPr>
          <p:cNvSpPr/>
          <p:nvPr/>
        </p:nvSpPr>
        <p:spPr>
          <a:xfrm>
            <a:off x="457464" y="939996"/>
            <a:ext cx="106131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LOGO</a:t>
            </a:r>
            <a:endParaRPr kumimoji="0" lang="zh-CN" altLang="en-US" sz="2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endParaRPr>
          </a:p>
        </p:txBody>
      </p:sp>
    </p:spTree>
    <p:extLst>
      <p:ext uri="{BB962C8B-B14F-4D97-AF65-F5344CB8AC3E}">
        <p14:creationId xmlns:p14="http://schemas.microsoft.com/office/powerpoint/2010/main" val="711455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88ED33-6E03-40E2-8FE5-3BF500141F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8549640" cy="5633092"/>
          </a:xfrm>
          <a:prstGeom prst="rect">
            <a:avLst/>
          </a:prstGeom>
        </p:spPr>
      </p:pic>
      <p:sp>
        <p:nvSpPr>
          <p:cNvPr id="5" name="PA-任意多边形 5">
            <a:extLst>
              <a:ext uri="{FF2B5EF4-FFF2-40B4-BE49-F238E27FC236}">
                <a16:creationId xmlns:a16="http://schemas.microsoft.com/office/drawing/2014/main" id="{886FB451-FFCD-4768-A240-F1F11AC54444}"/>
              </a:ext>
            </a:extLst>
          </p:cNvPr>
          <p:cNvSpPr>
            <a:spLocks/>
          </p:cNvSpPr>
          <p:nvPr>
            <p:custDataLst>
              <p:tags r:id="rId1"/>
            </p:custDataLst>
          </p:nvPr>
        </p:nvSpPr>
        <p:spPr bwMode="auto">
          <a:xfrm rot="10800000">
            <a:off x="7437120" y="2243099"/>
            <a:ext cx="4317596" cy="4318280"/>
          </a:xfrm>
          <a:prstGeom prst="ellipse">
            <a:avLst/>
          </a:prstGeom>
          <a:gradFill flip="none" rotWithShape="1">
            <a:gsLst>
              <a:gs pos="0">
                <a:srgbClr val="FFFFFF"/>
              </a:gs>
              <a:gs pos="100000">
                <a:srgbClr val="D9D9D9"/>
              </a:gs>
            </a:gsLst>
            <a:lin ang="2700000" scaled="1"/>
            <a:tileRect/>
          </a:gradFill>
          <a:ln w="25400">
            <a:gradFill flip="none" rotWithShape="1">
              <a:gsLst>
                <a:gs pos="29000">
                  <a:srgbClr val="E0E0E0"/>
                </a:gs>
                <a:gs pos="0">
                  <a:srgbClr val="999999"/>
                </a:gs>
                <a:gs pos="83000">
                  <a:srgbClr val="FFFFFF"/>
                </a:gs>
              </a:gsLst>
              <a:lin ang="2700000" scaled="1"/>
              <a:tileRect/>
            </a:gradFill>
          </a:ln>
          <a:effectLst>
            <a:outerShdw blurRad="355600" dist="88900" dir="2700000" algn="tl" rotWithShape="0">
              <a:prstClr val="black">
                <a:alpha val="28000"/>
              </a:prstClr>
            </a:outerShdw>
          </a:effectLst>
        </p:spPr>
        <p:txBody>
          <a:bodyPr lIns="91419" tIns="45709" rIns="91419" bIns="45709"/>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6" name="PA-任意多边形 5">
            <a:extLst>
              <a:ext uri="{FF2B5EF4-FFF2-40B4-BE49-F238E27FC236}">
                <a16:creationId xmlns:a16="http://schemas.microsoft.com/office/drawing/2014/main" id="{EE2AABCD-0849-466D-80B6-844B28037B4D}"/>
              </a:ext>
            </a:extLst>
          </p:cNvPr>
          <p:cNvSpPr>
            <a:spLocks/>
          </p:cNvSpPr>
          <p:nvPr>
            <p:custDataLst>
              <p:tags r:id="rId2"/>
            </p:custDataLst>
          </p:nvPr>
        </p:nvSpPr>
        <p:spPr bwMode="auto">
          <a:xfrm rot="10800000">
            <a:off x="7604120" y="2415834"/>
            <a:ext cx="3990527" cy="3989391"/>
          </a:xfrm>
          <a:prstGeom prst="ellipse">
            <a:avLst/>
          </a:prstGeom>
          <a:solidFill>
            <a:srgbClr val="9F242B"/>
          </a:solidFill>
          <a:ln w="25400">
            <a:solidFill>
              <a:schemeClr val="bg1"/>
            </a:solidFill>
          </a:ln>
          <a:effectLst>
            <a:outerShdw blurRad="254000" dist="114300" dir="2700000" algn="tl" rotWithShape="0">
              <a:prstClr val="black">
                <a:alpha val="25000"/>
              </a:prstClr>
            </a:outerShdw>
          </a:effectLst>
        </p:spPr>
        <p:txBody>
          <a:bodyPr lIns="91419" tIns="45709" rIns="91419" bIns="45709"/>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7" name="PA-文本框 4">
            <a:extLst>
              <a:ext uri="{FF2B5EF4-FFF2-40B4-BE49-F238E27FC236}">
                <a16:creationId xmlns:a16="http://schemas.microsoft.com/office/drawing/2014/main" id="{38E27345-A5E2-4F02-A16F-8A78255293F3}"/>
              </a:ext>
            </a:extLst>
          </p:cNvPr>
          <p:cNvSpPr txBox="1"/>
          <p:nvPr>
            <p:custDataLst>
              <p:tags r:id="rId3"/>
            </p:custDataLst>
          </p:nvPr>
        </p:nvSpPr>
        <p:spPr>
          <a:xfrm>
            <a:off x="9069386" y="2992496"/>
            <a:ext cx="1245544" cy="830997"/>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400" normalizeH="0" baseline="0" noProof="0" dirty="0">
                <a:ln>
                  <a:noFill/>
                </a:ln>
                <a:solidFill>
                  <a:srgbClr val="FFFFFF"/>
                </a:solidFill>
                <a:effectLst/>
                <a:uLnTx/>
                <a:uFillTx/>
                <a:latin typeface="微软雅黑" panose="020F0502020204030204"/>
                <a:ea typeface="微软雅黑"/>
                <a:cs typeface="+mn-ea"/>
                <a:sym typeface="+mn-lt"/>
              </a:rPr>
              <a:t>02</a:t>
            </a:r>
            <a:endParaRPr kumimoji="0" lang="zh-CN" altLang="en-US" sz="5400" b="1" i="0" u="none" strike="noStrike" kern="1200" cap="none" spc="400" normalizeH="0" baseline="0" noProof="0" dirty="0">
              <a:ln>
                <a:noFill/>
              </a:ln>
              <a:solidFill>
                <a:srgbClr val="FFFFFF"/>
              </a:solidFill>
              <a:effectLst/>
              <a:uLnTx/>
              <a:uFillTx/>
              <a:latin typeface="微软雅黑" panose="020F0502020204030204"/>
              <a:ea typeface="微软雅黑"/>
              <a:cs typeface="+mn-ea"/>
              <a:sym typeface="+mn-lt"/>
            </a:endParaRPr>
          </a:p>
        </p:txBody>
      </p:sp>
      <p:sp>
        <p:nvSpPr>
          <p:cNvPr id="8" name="矩形 7">
            <a:extLst>
              <a:ext uri="{FF2B5EF4-FFF2-40B4-BE49-F238E27FC236}">
                <a16:creationId xmlns:a16="http://schemas.microsoft.com/office/drawing/2014/main" id="{15E4E5FB-F479-4788-8FF7-C0F112501CE6}"/>
              </a:ext>
            </a:extLst>
          </p:cNvPr>
          <p:cNvSpPr/>
          <p:nvPr/>
        </p:nvSpPr>
        <p:spPr>
          <a:xfrm>
            <a:off x="8405852" y="3921731"/>
            <a:ext cx="3094074" cy="769441"/>
          </a:xfrm>
          <a:prstGeom prst="rect">
            <a:avLst/>
          </a:prstGeom>
        </p:spPr>
        <p:txBody>
          <a:bodyPr wrap="square">
            <a:spAutoFit/>
          </a:bodyPr>
          <a:lstStyle/>
          <a:p>
            <a:pPr lvl="0"/>
            <a:r>
              <a:rPr lang="zh-CN" altLang="en-US" sz="4400" dirty="0">
                <a:solidFill>
                  <a:prstClr val="white"/>
                </a:solidFill>
                <a:cs typeface="+mn-ea"/>
                <a:sym typeface="+mn-lt"/>
              </a:rPr>
              <a:t>调研方法</a:t>
            </a:r>
            <a:endParaRPr kumimoji="0" lang="zh-CN" altLang="en-US" sz="4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endParaRPr>
          </a:p>
        </p:txBody>
      </p:sp>
      <p:sp>
        <p:nvSpPr>
          <p:cNvPr id="9" name="矩形 8">
            <a:extLst>
              <a:ext uri="{FF2B5EF4-FFF2-40B4-BE49-F238E27FC236}">
                <a16:creationId xmlns:a16="http://schemas.microsoft.com/office/drawing/2014/main" id="{FD210E26-CC35-4255-A440-1C8EF3FCB351}"/>
              </a:ext>
            </a:extLst>
          </p:cNvPr>
          <p:cNvSpPr/>
          <p:nvPr/>
        </p:nvSpPr>
        <p:spPr>
          <a:xfrm>
            <a:off x="7931938" y="4846406"/>
            <a:ext cx="3520440" cy="461665"/>
          </a:xfrm>
          <a:prstGeom prst="rect">
            <a:avLst/>
          </a:prstGeom>
        </p:spPr>
        <p:txBody>
          <a:bodyPr wrap="square">
            <a:spAutoFit/>
          </a:bodyPr>
          <a:lstStyle/>
          <a:p>
            <a:pPr lvl="0" algn="ctr"/>
            <a:r>
              <a:rPr lang="en-US" altLang="zh-CN" sz="2400" dirty="0">
                <a:solidFill>
                  <a:prstClr val="white"/>
                </a:solidFill>
                <a:cs typeface="+mn-ea"/>
                <a:sym typeface="+mn-lt"/>
              </a:rPr>
              <a:t>Methods</a:t>
            </a:r>
          </a:p>
        </p:txBody>
      </p:sp>
    </p:spTree>
    <p:extLst>
      <p:ext uri="{BB962C8B-B14F-4D97-AF65-F5344CB8AC3E}">
        <p14:creationId xmlns:p14="http://schemas.microsoft.com/office/powerpoint/2010/main" val="212370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by="(-#ppt_w*2)" calcmode="lin" valueType="num">
                                      <p:cBhvr rctx="PPT">
                                        <p:cTn id="25" dur="500" autoRev="1" fill="hold">
                                          <p:stCondLst>
                                            <p:cond delay="0"/>
                                          </p:stCondLst>
                                        </p:cTn>
                                        <p:tgtEl>
                                          <p:spTgt spid="8"/>
                                        </p:tgtEl>
                                        <p:attrNameLst>
                                          <p:attrName>ppt_w</p:attrName>
                                        </p:attrNameLst>
                                      </p:cBhvr>
                                    </p:anim>
                                    <p:anim by="(#ppt_w*0.50)" calcmode="lin" valueType="num">
                                      <p:cBhvr>
                                        <p:cTn id="26" dur="500" decel="50000" autoRev="1" fill="hold">
                                          <p:stCondLst>
                                            <p:cond delay="0"/>
                                          </p:stCondLst>
                                        </p:cTn>
                                        <p:tgtEl>
                                          <p:spTgt spid="8"/>
                                        </p:tgtEl>
                                        <p:attrNameLst>
                                          <p:attrName>ppt_x</p:attrName>
                                        </p:attrNameLst>
                                      </p:cBhvr>
                                    </p:anim>
                                    <p:anim from="(-#ppt_h/2)" to="(#ppt_y)" calcmode="lin" valueType="num">
                                      <p:cBhvr>
                                        <p:cTn id="27" dur="1000" fill="hold">
                                          <p:stCondLst>
                                            <p:cond delay="0"/>
                                          </p:stCondLst>
                                        </p:cTn>
                                        <p:tgtEl>
                                          <p:spTgt spid="8"/>
                                        </p:tgtEl>
                                        <p:attrNameLst>
                                          <p:attrName>ppt_y</p:attrName>
                                        </p:attrNameLst>
                                      </p:cBhvr>
                                    </p:anim>
                                    <p:animRot by="21600000">
                                      <p:cBhvr>
                                        <p:cTn id="28" dur="1000" fill="hold">
                                          <p:stCondLst>
                                            <p:cond delay="0"/>
                                          </p:stCondLst>
                                        </p:cTn>
                                        <p:tgtEl>
                                          <p:spTgt spid="8"/>
                                        </p:tgtEl>
                                        <p:attrNameLst>
                                          <p:attrName>r</p:attrName>
                                        </p:attrNameLst>
                                      </p:cBhvr>
                                    </p:animRot>
                                  </p:childTnLst>
                                </p:cTn>
                              </p:par>
                            </p:childTnLst>
                          </p:cTn>
                        </p:par>
                        <p:par>
                          <p:cTn id="29" fill="hold">
                            <p:stCondLst>
                              <p:cond delay="2800"/>
                            </p:stCondLst>
                            <p:childTnLst>
                              <p:par>
                                <p:cTn id="30" presetID="42"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210588" cy="400110"/>
          </a:xfrm>
          <a:prstGeom prst="rect">
            <a:avLst/>
          </a:prstGeom>
        </p:spPr>
        <p:txBody>
          <a:bodyPr wrap="none">
            <a:spAutoFit/>
          </a:bodyPr>
          <a:lstStyle/>
          <a:p>
            <a:r>
              <a:rPr lang="zh-CN" altLang="en-US" sz="2000" dirty="0">
                <a:solidFill>
                  <a:srgbClr val="9F242B"/>
                </a:solidFill>
                <a:cs typeface="+mn-ea"/>
                <a:sym typeface="+mn-lt"/>
              </a:rPr>
              <a:t>调研方法</a:t>
            </a:r>
          </a:p>
        </p:txBody>
      </p:sp>
      <p:sp>
        <p:nvSpPr>
          <p:cNvPr id="5" name="矩形: 圆角 4">
            <a:extLst>
              <a:ext uri="{FF2B5EF4-FFF2-40B4-BE49-F238E27FC236}">
                <a16:creationId xmlns:a16="http://schemas.microsoft.com/office/drawing/2014/main" id="{B946D99D-B236-4CAD-A452-C4045F355D4C}"/>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实地调研地点</a:t>
            </a:r>
          </a:p>
        </p:txBody>
      </p:sp>
      <p:sp>
        <p:nvSpPr>
          <p:cNvPr id="12" name="TextBox 21">
            <a:extLst>
              <a:ext uri="{FF2B5EF4-FFF2-40B4-BE49-F238E27FC236}">
                <a16:creationId xmlns:a16="http://schemas.microsoft.com/office/drawing/2014/main" id="{F84D938A-13C6-46F7-9875-0DC8C29E6CA9}"/>
              </a:ext>
            </a:extLst>
          </p:cNvPr>
          <p:cNvSpPr txBox="1"/>
          <p:nvPr/>
        </p:nvSpPr>
        <p:spPr>
          <a:xfrm>
            <a:off x="3138062" y="1770296"/>
            <a:ext cx="6939192" cy="1053622"/>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zh-CN" sz="2400" dirty="0">
                <a:solidFill>
                  <a:srgbClr val="C00000"/>
                </a:solidFill>
              </a:rPr>
              <a:t>上城区采荷街道红菱社区青莼小区老年食堂</a:t>
            </a:r>
            <a:endParaRPr lang="en-US" altLang="zh-CN" sz="2400" dirty="0">
              <a:solidFill>
                <a:srgbClr val="C00000"/>
              </a:solidFill>
            </a:endParaRPr>
          </a:p>
          <a:p>
            <a:pPr marL="285750" indent="-285750">
              <a:lnSpc>
                <a:spcPct val="150000"/>
              </a:lnSpc>
              <a:buFont typeface="Wingdings" panose="05000000000000000000" pitchFamily="2" charset="2"/>
              <a:buChar char="u"/>
            </a:pPr>
            <a:r>
              <a:rPr lang="zh-CN" altLang="en-US" sz="2000" dirty="0">
                <a:solidFill>
                  <a:srgbClr val="C00000"/>
                </a:solidFill>
                <a:cs typeface="+mn-ea"/>
                <a:sym typeface="+mn-lt"/>
              </a:rPr>
              <a:t>成立于</a:t>
            </a:r>
            <a:r>
              <a:rPr lang="en-US" altLang="zh-CN" sz="2000" dirty="0">
                <a:solidFill>
                  <a:srgbClr val="C00000"/>
                </a:solidFill>
                <a:cs typeface="+mn-ea"/>
                <a:sym typeface="+mn-lt"/>
              </a:rPr>
              <a:t>2013</a:t>
            </a:r>
            <a:r>
              <a:rPr lang="zh-CN" altLang="en-US" sz="2000" dirty="0">
                <a:solidFill>
                  <a:srgbClr val="C00000"/>
                </a:solidFill>
                <a:cs typeface="+mn-ea"/>
                <a:sym typeface="+mn-lt"/>
              </a:rPr>
              <a:t>年，由采荷街道与杭州遐龄荟携手创建</a:t>
            </a:r>
          </a:p>
        </p:txBody>
      </p:sp>
      <p:sp>
        <p:nvSpPr>
          <p:cNvPr id="13" name="矩形: 圆角 12">
            <a:extLst>
              <a:ext uri="{FF2B5EF4-FFF2-40B4-BE49-F238E27FC236}">
                <a16:creationId xmlns:a16="http://schemas.microsoft.com/office/drawing/2014/main" id="{B4765453-5D5A-BDCA-297E-41394836F67D}"/>
              </a:ext>
            </a:extLst>
          </p:cNvPr>
          <p:cNvSpPr/>
          <p:nvPr/>
        </p:nvSpPr>
        <p:spPr>
          <a:xfrm>
            <a:off x="3664572" y="3327556"/>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采访对象</a:t>
            </a:r>
          </a:p>
        </p:txBody>
      </p:sp>
      <p:sp>
        <p:nvSpPr>
          <p:cNvPr id="14" name="文本框 13">
            <a:extLst>
              <a:ext uri="{FF2B5EF4-FFF2-40B4-BE49-F238E27FC236}">
                <a16:creationId xmlns:a16="http://schemas.microsoft.com/office/drawing/2014/main" id="{FD76A420-A456-DCC6-400C-2239CF396159}"/>
              </a:ext>
            </a:extLst>
          </p:cNvPr>
          <p:cNvSpPr txBox="1"/>
          <p:nvPr/>
        </p:nvSpPr>
        <p:spPr>
          <a:xfrm>
            <a:off x="3301410" y="4391247"/>
            <a:ext cx="5831958" cy="1292662"/>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000" dirty="0">
                <a:solidFill>
                  <a:srgbClr val="C00000"/>
                </a:solidFill>
              </a:rPr>
              <a:t>4</a:t>
            </a:r>
            <a:r>
              <a:rPr lang="zh-CN" altLang="en-US" sz="2000" dirty="0">
                <a:solidFill>
                  <a:srgbClr val="C00000"/>
                </a:solidFill>
              </a:rPr>
              <a:t>名用餐者：</a:t>
            </a:r>
            <a:r>
              <a:rPr lang="zh-CN" altLang="en-US" dirty="0">
                <a:solidFill>
                  <a:srgbClr val="C00000"/>
                </a:solidFill>
              </a:rPr>
              <a:t>均为</a:t>
            </a:r>
            <a:r>
              <a:rPr lang="en-US" altLang="zh-CN" dirty="0">
                <a:solidFill>
                  <a:srgbClr val="C00000"/>
                </a:solidFill>
              </a:rPr>
              <a:t>80</a:t>
            </a:r>
            <a:r>
              <a:rPr lang="zh-CN" altLang="en-US" dirty="0">
                <a:solidFill>
                  <a:srgbClr val="C00000"/>
                </a:solidFill>
              </a:rPr>
              <a:t>岁以上老人，用餐四年以上</a:t>
            </a:r>
            <a:endParaRPr lang="en-US" altLang="zh-CN" dirty="0">
              <a:solidFill>
                <a:srgbClr val="C00000"/>
              </a:solidFill>
            </a:endParaRPr>
          </a:p>
          <a:p>
            <a:pPr marL="285750" indent="-285750">
              <a:lnSpc>
                <a:spcPct val="150000"/>
              </a:lnSpc>
              <a:buFont typeface="Wingdings" panose="05000000000000000000" pitchFamily="2" charset="2"/>
              <a:buChar char="u"/>
            </a:pPr>
            <a:r>
              <a:rPr lang="en-US" altLang="zh-CN" sz="2000" dirty="0">
                <a:solidFill>
                  <a:srgbClr val="C00000"/>
                </a:solidFill>
              </a:rPr>
              <a:t>1</a:t>
            </a:r>
            <a:r>
              <a:rPr lang="zh-CN" altLang="en-US" sz="2000" dirty="0">
                <a:solidFill>
                  <a:srgbClr val="C00000"/>
                </a:solidFill>
              </a:rPr>
              <a:t>名食堂负责人</a:t>
            </a:r>
            <a:endParaRPr lang="en-US" altLang="zh-CN" sz="2000" dirty="0">
              <a:solidFill>
                <a:srgbClr val="C00000"/>
              </a:solidFill>
            </a:endParaRPr>
          </a:p>
          <a:p>
            <a:endParaRPr lang="zh-CN" altLang="en-US" dirty="0"/>
          </a:p>
        </p:txBody>
      </p:sp>
    </p:spTree>
    <p:extLst>
      <p:ext uri="{BB962C8B-B14F-4D97-AF65-F5344CB8AC3E}">
        <p14:creationId xmlns:p14="http://schemas.microsoft.com/office/powerpoint/2010/main" val="22564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210588" cy="400110"/>
          </a:xfrm>
          <a:prstGeom prst="rect">
            <a:avLst/>
          </a:prstGeom>
        </p:spPr>
        <p:txBody>
          <a:bodyPr wrap="none">
            <a:spAutoFit/>
          </a:bodyPr>
          <a:lstStyle/>
          <a:p>
            <a:r>
              <a:rPr lang="zh-CN" altLang="en-US" sz="2000" dirty="0">
                <a:solidFill>
                  <a:srgbClr val="9F242B"/>
                </a:solidFill>
                <a:cs typeface="+mn-ea"/>
                <a:sym typeface="+mn-lt"/>
              </a:rPr>
              <a:t>调研方法</a:t>
            </a:r>
          </a:p>
        </p:txBody>
      </p:sp>
      <p:pic>
        <p:nvPicPr>
          <p:cNvPr id="3" name="图片 2">
            <a:extLst>
              <a:ext uri="{FF2B5EF4-FFF2-40B4-BE49-F238E27FC236}">
                <a16:creationId xmlns:a16="http://schemas.microsoft.com/office/drawing/2014/main" id="{69894CC5-E0F6-95CE-6683-608C12BA7C92}"/>
              </a:ext>
            </a:extLst>
          </p:cNvPr>
          <p:cNvPicPr>
            <a:picLocks noChangeAspect="1"/>
          </p:cNvPicPr>
          <p:nvPr/>
        </p:nvPicPr>
        <p:blipFill>
          <a:blip r:embed="rId3"/>
          <a:stretch>
            <a:fillRect/>
          </a:stretch>
        </p:blipFill>
        <p:spPr>
          <a:xfrm>
            <a:off x="2184991" y="1001454"/>
            <a:ext cx="7368363" cy="4144704"/>
          </a:xfrm>
          <a:prstGeom prst="rect">
            <a:avLst/>
          </a:prstGeom>
        </p:spPr>
      </p:pic>
      <p:sp>
        <p:nvSpPr>
          <p:cNvPr id="10" name="文本框 9">
            <a:extLst>
              <a:ext uri="{FF2B5EF4-FFF2-40B4-BE49-F238E27FC236}">
                <a16:creationId xmlns:a16="http://schemas.microsoft.com/office/drawing/2014/main" id="{2F232E16-4484-E19C-906D-011FD0172B6A}"/>
              </a:ext>
            </a:extLst>
          </p:cNvPr>
          <p:cNvSpPr txBox="1"/>
          <p:nvPr/>
        </p:nvSpPr>
        <p:spPr>
          <a:xfrm>
            <a:off x="4455041" y="5487214"/>
            <a:ext cx="2633915" cy="461665"/>
          </a:xfrm>
          <a:prstGeom prst="rect">
            <a:avLst/>
          </a:prstGeom>
          <a:noFill/>
        </p:spPr>
        <p:txBody>
          <a:bodyPr wrap="square" rtlCol="0">
            <a:spAutoFit/>
          </a:bodyPr>
          <a:lstStyle/>
          <a:p>
            <a:r>
              <a:rPr lang="zh-CN" altLang="en-US" sz="2400" dirty="0"/>
              <a:t>食堂正在提供早饭</a:t>
            </a:r>
          </a:p>
        </p:txBody>
      </p:sp>
    </p:spTree>
    <p:extLst>
      <p:ext uri="{BB962C8B-B14F-4D97-AF65-F5344CB8AC3E}">
        <p14:creationId xmlns:p14="http://schemas.microsoft.com/office/powerpoint/2010/main" val="427678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88ED33-6E03-40E2-8FE5-3BF500141F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8549640" cy="5633092"/>
          </a:xfrm>
          <a:prstGeom prst="rect">
            <a:avLst/>
          </a:prstGeom>
        </p:spPr>
      </p:pic>
      <p:sp>
        <p:nvSpPr>
          <p:cNvPr id="5" name="PA-任意多边形 5">
            <a:extLst>
              <a:ext uri="{FF2B5EF4-FFF2-40B4-BE49-F238E27FC236}">
                <a16:creationId xmlns:a16="http://schemas.microsoft.com/office/drawing/2014/main" id="{886FB451-FFCD-4768-A240-F1F11AC54444}"/>
              </a:ext>
            </a:extLst>
          </p:cNvPr>
          <p:cNvSpPr>
            <a:spLocks/>
          </p:cNvSpPr>
          <p:nvPr>
            <p:custDataLst>
              <p:tags r:id="rId1"/>
            </p:custDataLst>
          </p:nvPr>
        </p:nvSpPr>
        <p:spPr bwMode="auto">
          <a:xfrm rot="10800000">
            <a:off x="7437120" y="2243099"/>
            <a:ext cx="4317596" cy="4318280"/>
          </a:xfrm>
          <a:prstGeom prst="ellipse">
            <a:avLst/>
          </a:prstGeom>
          <a:gradFill flip="none" rotWithShape="1">
            <a:gsLst>
              <a:gs pos="0">
                <a:srgbClr val="FFFFFF"/>
              </a:gs>
              <a:gs pos="100000">
                <a:srgbClr val="D9D9D9"/>
              </a:gs>
            </a:gsLst>
            <a:lin ang="2700000" scaled="1"/>
            <a:tileRect/>
          </a:gradFill>
          <a:ln w="25400">
            <a:gradFill flip="none" rotWithShape="1">
              <a:gsLst>
                <a:gs pos="29000">
                  <a:srgbClr val="E0E0E0"/>
                </a:gs>
                <a:gs pos="0">
                  <a:srgbClr val="999999"/>
                </a:gs>
                <a:gs pos="83000">
                  <a:srgbClr val="FFFFFF"/>
                </a:gs>
              </a:gsLst>
              <a:lin ang="2700000" scaled="1"/>
              <a:tileRect/>
            </a:gradFill>
          </a:ln>
          <a:effectLst>
            <a:outerShdw blurRad="355600" dist="88900" dir="2700000" algn="tl" rotWithShape="0">
              <a:prstClr val="black">
                <a:alpha val="28000"/>
              </a:prstClr>
            </a:outerShdw>
          </a:effectLst>
        </p:spPr>
        <p:txBody>
          <a:bodyPr lIns="91419" tIns="45709" rIns="91419" bIns="45709"/>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6" name="PA-任意多边形 5">
            <a:extLst>
              <a:ext uri="{FF2B5EF4-FFF2-40B4-BE49-F238E27FC236}">
                <a16:creationId xmlns:a16="http://schemas.microsoft.com/office/drawing/2014/main" id="{EE2AABCD-0849-466D-80B6-844B28037B4D}"/>
              </a:ext>
            </a:extLst>
          </p:cNvPr>
          <p:cNvSpPr>
            <a:spLocks/>
          </p:cNvSpPr>
          <p:nvPr>
            <p:custDataLst>
              <p:tags r:id="rId2"/>
            </p:custDataLst>
          </p:nvPr>
        </p:nvSpPr>
        <p:spPr bwMode="auto">
          <a:xfrm rot="10800000">
            <a:off x="7604120" y="2415834"/>
            <a:ext cx="3990527" cy="3989391"/>
          </a:xfrm>
          <a:prstGeom prst="ellipse">
            <a:avLst/>
          </a:prstGeom>
          <a:solidFill>
            <a:srgbClr val="9F242B"/>
          </a:solidFill>
          <a:ln w="25400">
            <a:solidFill>
              <a:schemeClr val="bg1"/>
            </a:solidFill>
          </a:ln>
          <a:effectLst>
            <a:outerShdw blurRad="254000" dist="114300" dir="2700000" algn="tl" rotWithShape="0">
              <a:prstClr val="black">
                <a:alpha val="25000"/>
              </a:prstClr>
            </a:outerShdw>
          </a:effectLst>
        </p:spPr>
        <p:txBody>
          <a:bodyPr lIns="91419" tIns="45709" rIns="91419" bIns="45709"/>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7" name="PA-文本框 4">
            <a:extLst>
              <a:ext uri="{FF2B5EF4-FFF2-40B4-BE49-F238E27FC236}">
                <a16:creationId xmlns:a16="http://schemas.microsoft.com/office/drawing/2014/main" id="{38E27345-A5E2-4F02-A16F-8A78255293F3}"/>
              </a:ext>
            </a:extLst>
          </p:cNvPr>
          <p:cNvSpPr txBox="1"/>
          <p:nvPr>
            <p:custDataLst>
              <p:tags r:id="rId3"/>
            </p:custDataLst>
          </p:nvPr>
        </p:nvSpPr>
        <p:spPr>
          <a:xfrm>
            <a:off x="9069386" y="2992496"/>
            <a:ext cx="1245544" cy="830997"/>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400" normalizeH="0" baseline="0" noProof="0" dirty="0">
                <a:ln>
                  <a:noFill/>
                </a:ln>
                <a:solidFill>
                  <a:srgbClr val="FFFFFF"/>
                </a:solidFill>
                <a:effectLst/>
                <a:uLnTx/>
                <a:uFillTx/>
                <a:latin typeface="微软雅黑" panose="020F0502020204030204"/>
                <a:ea typeface="微软雅黑"/>
                <a:cs typeface="+mn-ea"/>
                <a:sym typeface="+mn-lt"/>
              </a:rPr>
              <a:t>0</a:t>
            </a:r>
            <a:r>
              <a:rPr lang="en-US" altLang="zh-CN" sz="5400" b="1" spc="400" dirty="0">
                <a:solidFill>
                  <a:srgbClr val="FFFFFF"/>
                </a:solidFill>
                <a:latin typeface="微软雅黑" panose="020F0502020204030204"/>
                <a:ea typeface="微软雅黑"/>
                <a:cs typeface="+mn-ea"/>
                <a:sym typeface="+mn-lt"/>
              </a:rPr>
              <a:t>3</a:t>
            </a:r>
            <a:endParaRPr kumimoji="0" lang="zh-CN" altLang="en-US" sz="5400" b="1" i="0" u="none" strike="noStrike" kern="1200" cap="none" spc="400" normalizeH="0" baseline="0" noProof="0" dirty="0">
              <a:ln>
                <a:noFill/>
              </a:ln>
              <a:solidFill>
                <a:srgbClr val="FFFFFF"/>
              </a:solidFill>
              <a:effectLst/>
              <a:uLnTx/>
              <a:uFillTx/>
              <a:latin typeface="微软雅黑" panose="020F0502020204030204"/>
              <a:ea typeface="微软雅黑"/>
              <a:cs typeface="+mn-ea"/>
              <a:sym typeface="+mn-lt"/>
            </a:endParaRPr>
          </a:p>
        </p:txBody>
      </p:sp>
      <p:sp>
        <p:nvSpPr>
          <p:cNvPr id="8" name="矩形 7">
            <a:extLst>
              <a:ext uri="{FF2B5EF4-FFF2-40B4-BE49-F238E27FC236}">
                <a16:creationId xmlns:a16="http://schemas.microsoft.com/office/drawing/2014/main" id="{15E4E5FB-F479-4788-8FF7-C0F112501CE6}"/>
              </a:ext>
            </a:extLst>
          </p:cNvPr>
          <p:cNvSpPr/>
          <p:nvPr/>
        </p:nvSpPr>
        <p:spPr>
          <a:xfrm>
            <a:off x="7927229" y="3921731"/>
            <a:ext cx="3667418" cy="769441"/>
          </a:xfrm>
          <a:prstGeom prst="rect">
            <a:avLst/>
          </a:prstGeom>
        </p:spPr>
        <p:txBody>
          <a:bodyPr wrap="square">
            <a:spAutoFit/>
          </a:bodyPr>
          <a:lstStyle/>
          <a:p>
            <a:pPr lvl="0"/>
            <a:r>
              <a:rPr lang="zh-CN" altLang="en-US" sz="4400" dirty="0">
                <a:solidFill>
                  <a:prstClr val="white"/>
                </a:solidFill>
                <a:cs typeface="+mn-ea"/>
                <a:sym typeface="+mn-lt"/>
              </a:rPr>
              <a:t>食堂主要做法</a:t>
            </a:r>
            <a:endParaRPr kumimoji="0" lang="zh-CN" altLang="en-US" sz="4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endParaRPr>
          </a:p>
        </p:txBody>
      </p:sp>
      <p:sp>
        <p:nvSpPr>
          <p:cNvPr id="9" name="矩形 8">
            <a:extLst>
              <a:ext uri="{FF2B5EF4-FFF2-40B4-BE49-F238E27FC236}">
                <a16:creationId xmlns:a16="http://schemas.microsoft.com/office/drawing/2014/main" id="{FD210E26-CC35-4255-A440-1C8EF3FCB351}"/>
              </a:ext>
            </a:extLst>
          </p:cNvPr>
          <p:cNvSpPr/>
          <p:nvPr/>
        </p:nvSpPr>
        <p:spPr>
          <a:xfrm>
            <a:off x="7835698" y="4992855"/>
            <a:ext cx="3520440" cy="338554"/>
          </a:xfrm>
          <a:prstGeom prst="rect">
            <a:avLst/>
          </a:prstGeom>
        </p:spPr>
        <p:txBody>
          <a:bodyPr wrap="square">
            <a:spAutoFit/>
          </a:bodyPr>
          <a:lstStyle/>
          <a:p>
            <a:pPr lvl="0" algn="ctr"/>
            <a:r>
              <a:rPr lang="en-US" altLang="zh-CN" sz="1600" dirty="0">
                <a:solidFill>
                  <a:prstClr val="white"/>
                </a:solidFill>
                <a:cs typeface="+mn-ea"/>
                <a:sym typeface="+mn-lt"/>
              </a:rPr>
              <a:t>Result</a:t>
            </a:r>
          </a:p>
        </p:txBody>
      </p:sp>
    </p:spTree>
    <p:extLst>
      <p:ext uri="{BB962C8B-B14F-4D97-AF65-F5344CB8AC3E}">
        <p14:creationId xmlns:p14="http://schemas.microsoft.com/office/powerpoint/2010/main" val="202731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by="(-#ppt_w*2)" calcmode="lin" valueType="num">
                                      <p:cBhvr rctx="PPT">
                                        <p:cTn id="25" dur="500" autoRev="1" fill="hold">
                                          <p:stCondLst>
                                            <p:cond delay="0"/>
                                          </p:stCondLst>
                                        </p:cTn>
                                        <p:tgtEl>
                                          <p:spTgt spid="8"/>
                                        </p:tgtEl>
                                        <p:attrNameLst>
                                          <p:attrName>ppt_w</p:attrName>
                                        </p:attrNameLst>
                                      </p:cBhvr>
                                    </p:anim>
                                    <p:anim by="(#ppt_w*0.50)" calcmode="lin" valueType="num">
                                      <p:cBhvr>
                                        <p:cTn id="26" dur="500" decel="50000" autoRev="1" fill="hold">
                                          <p:stCondLst>
                                            <p:cond delay="0"/>
                                          </p:stCondLst>
                                        </p:cTn>
                                        <p:tgtEl>
                                          <p:spTgt spid="8"/>
                                        </p:tgtEl>
                                        <p:attrNameLst>
                                          <p:attrName>ppt_x</p:attrName>
                                        </p:attrNameLst>
                                      </p:cBhvr>
                                    </p:anim>
                                    <p:anim from="(-#ppt_h/2)" to="(#ppt_y)" calcmode="lin" valueType="num">
                                      <p:cBhvr>
                                        <p:cTn id="27" dur="1000" fill="hold">
                                          <p:stCondLst>
                                            <p:cond delay="0"/>
                                          </p:stCondLst>
                                        </p:cTn>
                                        <p:tgtEl>
                                          <p:spTgt spid="8"/>
                                        </p:tgtEl>
                                        <p:attrNameLst>
                                          <p:attrName>ppt_y</p:attrName>
                                        </p:attrNameLst>
                                      </p:cBhvr>
                                    </p:anim>
                                    <p:animRot by="21600000">
                                      <p:cBhvr>
                                        <p:cTn id="28" dur="1000" fill="hold">
                                          <p:stCondLst>
                                            <p:cond delay="0"/>
                                          </p:stCondLst>
                                        </p:cTn>
                                        <p:tgtEl>
                                          <p:spTgt spid="8"/>
                                        </p:tgtEl>
                                        <p:attrNameLst>
                                          <p:attrName>r</p:attrName>
                                        </p:attrNameLst>
                                      </p:cBhvr>
                                    </p:animRot>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28327"/>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723549" cy="400110"/>
          </a:xfrm>
          <a:prstGeom prst="rect">
            <a:avLst/>
          </a:prstGeom>
        </p:spPr>
        <p:txBody>
          <a:bodyPr wrap="none">
            <a:spAutoFit/>
          </a:bodyPr>
          <a:lstStyle/>
          <a:p>
            <a:r>
              <a:rPr lang="zh-CN" altLang="en-US" sz="2000" dirty="0">
                <a:solidFill>
                  <a:srgbClr val="9F242B"/>
                </a:solidFill>
                <a:cs typeface="+mn-ea"/>
                <a:sym typeface="+mn-lt"/>
              </a:rPr>
              <a:t>食堂主要做法</a:t>
            </a:r>
          </a:p>
        </p:txBody>
      </p:sp>
      <p:sp>
        <p:nvSpPr>
          <p:cNvPr id="5" name="矩形 4">
            <a:extLst>
              <a:ext uri="{FF2B5EF4-FFF2-40B4-BE49-F238E27FC236}">
                <a16:creationId xmlns:a16="http://schemas.microsoft.com/office/drawing/2014/main" id="{155A9E63-C9C2-4830-8B54-70ED01C49B16}"/>
              </a:ext>
            </a:extLst>
          </p:cNvPr>
          <p:cNvSpPr/>
          <p:nvPr/>
        </p:nvSpPr>
        <p:spPr>
          <a:xfrm>
            <a:off x="1799302" y="2352590"/>
            <a:ext cx="4296697" cy="2797048"/>
          </a:xfrm>
          <a:prstGeom prst="rect">
            <a:avLst/>
          </a:prstGeom>
        </p:spPr>
        <p:txBody>
          <a:bodyPr wrap="square">
            <a:spAutoFit/>
          </a:bodyPr>
          <a:lstStyle/>
          <a:p>
            <a:pPr marL="285750" indent="-285750">
              <a:lnSpc>
                <a:spcPct val="150000"/>
              </a:lnSpc>
              <a:buClr>
                <a:srgbClr val="9F242B"/>
              </a:buClr>
              <a:buFont typeface="Wingdings" panose="05000000000000000000" pitchFamily="2" charset="2"/>
              <a:buChar char="u"/>
            </a:pPr>
            <a:r>
              <a:rPr lang="zh-CN" altLang="en-US" sz="2400" dirty="0">
                <a:cs typeface="+mn-ea"/>
                <a:sym typeface="+mn-lt"/>
              </a:rPr>
              <a:t>解决老年人“吃饭难”问题</a:t>
            </a:r>
            <a:endParaRPr lang="en-US" altLang="zh-CN" sz="2400" dirty="0">
              <a:cs typeface="+mn-ea"/>
              <a:sym typeface="+mn-lt"/>
            </a:endParaRPr>
          </a:p>
          <a:p>
            <a:pPr marL="285750" indent="-285750">
              <a:lnSpc>
                <a:spcPct val="150000"/>
              </a:lnSpc>
              <a:buClr>
                <a:srgbClr val="9F242B"/>
              </a:buClr>
              <a:buFont typeface="Wingdings" panose="05000000000000000000" pitchFamily="2" charset="2"/>
              <a:buChar char="u"/>
            </a:pPr>
            <a:r>
              <a:rPr lang="zh-CN" altLang="en-US" sz="2400" dirty="0">
                <a:cs typeface="+mn-ea"/>
                <a:sym typeface="+mn-lt"/>
              </a:rPr>
              <a:t>全方位覆盖的服务</a:t>
            </a:r>
            <a:endParaRPr lang="en-US" altLang="zh-CN" sz="2400" dirty="0">
              <a:cs typeface="+mn-ea"/>
              <a:sym typeface="+mn-lt"/>
            </a:endParaRPr>
          </a:p>
          <a:p>
            <a:pPr marL="285750" indent="-285750">
              <a:lnSpc>
                <a:spcPct val="150000"/>
              </a:lnSpc>
              <a:buClr>
                <a:srgbClr val="9F242B"/>
              </a:buClr>
              <a:buFont typeface="Wingdings" panose="05000000000000000000" pitchFamily="2" charset="2"/>
              <a:buChar char="u"/>
            </a:pPr>
            <a:r>
              <a:rPr lang="zh-CN" altLang="en-US" sz="2400" dirty="0">
                <a:cs typeface="+mn-ea"/>
                <a:sym typeface="+mn-lt"/>
              </a:rPr>
              <a:t>数字化改革</a:t>
            </a:r>
            <a:endParaRPr lang="en-US" altLang="zh-CN" sz="2400" dirty="0">
              <a:cs typeface="+mn-ea"/>
              <a:sym typeface="+mn-lt"/>
            </a:endParaRPr>
          </a:p>
          <a:p>
            <a:pPr marL="285750" indent="-285750">
              <a:lnSpc>
                <a:spcPct val="150000"/>
              </a:lnSpc>
              <a:buClr>
                <a:srgbClr val="9F242B"/>
              </a:buClr>
              <a:buFont typeface="Wingdings" panose="05000000000000000000" pitchFamily="2" charset="2"/>
              <a:buChar char="u"/>
            </a:pPr>
            <a:r>
              <a:rPr lang="zh-CN" altLang="en-US" sz="2400" dirty="0">
                <a:cs typeface="+mn-ea"/>
                <a:sym typeface="+mn-lt"/>
              </a:rPr>
              <a:t>个性化服务</a:t>
            </a:r>
            <a:endParaRPr lang="en-US" altLang="zh-CN" sz="2400" dirty="0">
              <a:cs typeface="+mn-ea"/>
              <a:sym typeface="+mn-lt"/>
            </a:endParaRPr>
          </a:p>
          <a:p>
            <a:pPr marL="285750" indent="-285750">
              <a:lnSpc>
                <a:spcPct val="150000"/>
              </a:lnSpc>
              <a:buClr>
                <a:srgbClr val="9F242B"/>
              </a:buClr>
              <a:buFont typeface="Wingdings" panose="05000000000000000000" pitchFamily="2" charset="2"/>
              <a:buChar char="u"/>
            </a:pPr>
            <a:r>
              <a:rPr lang="zh-CN" altLang="en-US" sz="2400" dirty="0">
                <a:cs typeface="+mn-ea"/>
                <a:sym typeface="+mn-lt"/>
              </a:rPr>
              <a:t>强调社区归属感</a:t>
            </a:r>
          </a:p>
        </p:txBody>
      </p:sp>
      <p:sp>
        <p:nvSpPr>
          <p:cNvPr id="8" name="矩形 7">
            <a:extLst>
              <a:ext uri="{FF2B5EF4-FFF2-40B4-BE49-F238E27FC236}">
                <a16:creationId xmlns:a16="http://schemas.microsoft.com/office/drawing/2014/main" id="{FD1EAA75-5486-459D-BC53-0ACF969F692B}"/>
              </a:ext>
            </a:extLst>
          </p:cNvPr>
          <p:cNvSpPr/>
          <p:nvPr/>
        </p:nvSpPr>
        <p:spPr>
          <a:xfrm>
            <a:off x="6918221" y="2352590"/>
            <a:ext cx="4296697" cy="2243050"/>
          </a:xfrm>
          <a:prstGeom prst="rect">
            <a:avLst/>
          </a:prstGeom>
        </p:spPr>
        <p:txBody>
          <a:bodyPr wrap="square">
            <a:spAutoFit/>
          </a:bodyPr>
          <a:lstStyle/>
          <a:p>
            <a:pPr marL="285750" indent="-285750">
              <a:lnSpc>
                <a:spcPct val="150000"/>
              </a:lnSpc>
              <a:buClr>
                <a:srgbClr val="9F242B"/>
              </a:buClr>
              <a:buFont typeface="Wingdings" panose="05000000000000000000" pitchFamily="2" charset="2"/>
              <a:buChar char="u"/>
            </a:pPr>
            <a:r>
              <a:rPr lang="zh-CN" altLang="en-US" sz="2400" dirty="0">
                <a:cs typeface="+mn-ea"/>
                <a:sym typeface="+mn-lt"/>
              </a:rPr>
              <a:t>活动参与的多样性</a:t>
            </a:r>
            <a:endParaRPr lang="en-US" altLang="zh-CN" sz="2400" dirty="0">
              <a:cs typeface="+mn-ea"/>
              <a:sym typeface="+mn-lt"/>
            </a:endParaRPr>
          </a:p>
          <a:p>
            <a:pPr marL="285750" indent="-285750">
              <a:lnSpc>
                <a:spcPct val="150000"/>
              </a:lnSpc>
              <a:buClr>
                <a:srgbClr val="9F242B"/>
              </a:buClr>
              <a:buFont typeface="Wingdings" panose="05000000000000000000" pitchFamily="2" charset="2"/>
              <a:buChar char="u"/>
            </a:pPr>
            <a:r>
              <a:rPr lang="zh-CN" altLang="en-US" sz="2400" dirty="0">
                <a:cs typeface="+mn-ea"/>
                <a:sym typeface="+mn-lt"/>
              </a:rPr>
              <a:t>传统文化和菜品</a:t>
            </a:r>
            <a:endParaRPr lang="en-US" altLang="zh-CN" sz="2400" dirty="0">
              <a:cs typeface="+mn-ea"/>
              <a:sym typeface="+mn-lt"/>
            </a:endParaRPr>
          </a:p>
          <a:p>
            <a:pPr marL="285750" indent="-285750">
              <a:lnSpc>
                <a:spcPct val="150000"/>
              </a:lnSpc>
              <a:buClr>
                <a:srgbClr val="9F242B"/>
              </a:buClr>
              <a:buFont typeface="Wingdings" panose="05000000000000000000" pitchFamily="2" charset="2"/>
              <a:buChar char="u"/>
            </a:pPr>
            <a:r>
              <a:rPr lang="zh-CN" altLang="en-US" sz="2400" dirty="0">
                <a:cs typeface="+mn-ea"/>
                <a:sym typeface="+mn-lt"/>
              </a:rPr>
              <a:t>全面深化改革</a:t>
            </a:r>
            <a:endParaRPr lang="en-US" altLang="zh-CN" sz="2400" dirty="0">
              <a:cs typeface="+mn-ea"/>
              <a:sym typeface="+mn-lt"/>
            </a:endParaRPr>
          </a:p>
          <a:p>
            <a:pPr marL="285750" indent="-285750">
              <a:lnSpc>
                <a:spcPct val="150000"/>
              </a:lnSpc>
              <a:buClr>
                <a:srgbClr val="9F242B"/>
              </a:buClr>
              <a:buFont typeface="Wingdings" panose="05000000000000000000" pitchFamily="2" charset="2"/>
              <a:buChar char="u"/>
            </a:pPr>
            <a:r>
              <a:rPr lang="zh-CN" altLang="en-US" sz="2400" dirty="0">
                <a:cs typeface="+mn-ea"/>
                <a:sym typeface="+mn-lt"/>
              </a:rPr>
              <a:t>广泛覆盖社区</a:t>
            </a:r>
          </a:p>
        </p:txBody>
      </p:sp>
    </p:spTree>
    <p:extLst>
      <p:ext uri="{BB962C8B-B14F-4D97-AF65-F5344CB8AC3E}">
        <p14:creationId xmlns:p14="http://schemas.microsoft.com/office/powerpoint/2010/main" val="302013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7" y="228327"/>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723549" cy="400110"/>
          </a:xfrm>
          <a:prstGeom prst="rect">
            <a:avLst/>
          </a:prstGeom>
        </p:spPr>
        <p:txBody>
          <a:bodyPr wrap="none">
            <a:spAutoFit/>
          </a:bodyPr>
          <a:lstStyle/>
          <a:p>
            <a:r>
              <a:rPr lang="zh-CN" altLang="en-US" sz="2000" dirty="0">
                <a:solidFill>
                  <a:srgbClr val="9F242B"/>
                </a:solidFill>
                <a:cs typeface="+mn-ea"/>
                <a:sym typeface="+mn-lt"/>
              </a:rPr>
              <a:t>食堂主要做法</a:t>
            </a:r>
          </a:p>
        </p:txBody>
      </p:sp>
      <p:sp>
        <p:nvSpPr>
          <p:cNvPr id="5" name="矩形: 圆角 4">
            <a:extLst>
              <a:ext uri="{FF2B5EF4-FFF2-40B4-BE49-F238E27FC236}">
                <a16:creationId xmlns:a16="http://schemas.microsoft.com/office/drawing/2014/main" id="{9CAFF709-6D89-443A-94A3-675CD41EFFC8}"/>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一、解决老年人“吃饭难”问题</a:t>
            </a:r>
          </a:p>
        </p:txBody>
      </p:sp>
      <p:sp>
        <p:nvSpPr>
          <p:cNvPr id="2" name="矩形 1">
            <a:extLst>
              <a:ext uri="{FF2B5EF4-FFF2-40B4-BE49-F238E27FC236}">
                <a16:creationId xmlns:a16="http://schemas.microsoft.com/office/drawing/2014/main" id="{39F9AC79-5455-4222-8857-F7E290912C1B}"/>
              </a:ext>
            </a:extLst>
          </p:cNvPr>
          <p:cNvSpPr/>
          <p:nvPr/>
        </p:nvSpPr>
        <p:spPr>
          <a:xfrm>
            <a:off x="6586026" y="2659814"/>
            <a:ext cx="4219854" cy="1393779"/>
          </a:xfrm>
          <a:prstGeom prst="rect">
            <a:avLst/>
          </a:prstGeom>
        </p:spPr>
        <p:txBody>
          <a:bodyPr wrap="square">
            <a:spAutoFit/>
          </a:bodyPr>
          <a:lstStyle/>
          <a:p>
            <a:pPr algn="just" fontAlgn="auto">
              <a:lnSpc>
                <a:spcPct val="120000"/>
              </a:lnSpc>
              <a:spcAft>
                <a:spcPts val="0"/>
              </a:spcAft>
              <a:buClr>
                <a:srgbClr val="9F242B"/>
              </a:buClr>
              <a:defRPr/>
            </a:pPr>
            <a:r>
              <a:rPr lang="zh-CN" altLang="en-US" dirty="0">
                <a:solidFill>
                  <a:schemeClr val="tx1">
                    <a:lumMod val="65000"/>
                    <a:lumOff val="35000"/>
                  </a:schemeClr>
                </a:solidFill>
                <a:cs typeface="+mn-ea"/>
                <a:sym typeface="+mn-lt"/>
              </a:rPr>
              <a:t>食堂创设了解决老年人基本物质需求的平台，提供了定时、定点、定量的饮食服务，充分体现了以人民为中心的发展理念。</a:t>
            </a:r>
          </a:p>
        </p:txBody>
      </p:sp>
      <p:pic>
        <p:nvPicPr>
          <p:cNvPr id="8" name="图片 7">
            <a:extLst>
              <a:ext uri="{FF2B5EF4-FFF2-40B4-BE49-F238E27FC236}">
                <a16:creationId xmlns:a16="http://schemas.microsoft.com/office/drawing/2014/main" id="{6CF6896A-55D2-EE18-C201-E2A4D09BE3DA}"/>
              </a:ext>
            </a:extLst>
          </p:cNvPr>
          <p:cNvPicPr>
            <a:picLocks noChangeAspect="1"/>
          </p:cNvPicPr>
          <p:nvPr/>
        </p:nvPicPr>
        <p:blipFill>
          <a:blip r:embed="rId3"/>
          <a:stretch>
            <a:fillRect/>
          </a:stretch>
        </p:blipFill>
        <p:spPr>
          <a:xfrm>
            <a:off x="944524" y="2200693"/>
            <a:ext cx="5252484" cy="2954522"/>
          </a:xfrm>
          <a:prstGeom prst="rect">
            <a:avLst/>
          </a:prstGeom>
        </p:spPr>
      </p:pic>
      <p:sp>
        <p:nvSpPr>
          <p:cNvPr id="11" name="文本框 10">
            <a:extLst>
              <a:ext uri="{FF2B5EF4-FFF2-40B4-BE49-F238E27FC236}">
                <a16:creationId xmlns:a16="http://schemas.microsoft.com/office/drawing/2014/main" id="{0769FEFB-91A9-6FCA-68EA-66D847235B7A}"/>
              </a:ext>
            </a:extLst>
          </p:cNvPr>
          <p:cNvSpPr txBox="1"/>
          <p:nvPr/>
        </p:nvSpPr>
        <p:spPr>
          <a:xfrm>
            <a:off x="2636874" y="5519288"/>
            <a:ext cx="2567763" cy="369332"/>
          </a:xfrm>
          <a:prstGeom prst="rect">
            <a:avLst/>
          </a:prstGeom>
          <a:noFill/>
        </p:spPr>
        <p:txBody>
          <a:bodyPr wrap="square" rtlCol="0">
            <a:spAutoFit/>
          </a:bodyPr>
          <a:lstStyle/>
          <a:p>
            <a:r>
              <a:rPr lang="zh-CN" altLang="en-US" dirty="0"/>
              <a:t>食堂内的告示</a:t>
            </a:r>
          </a:p>
        </p:txBody>
      </p:sp>
    </p:spTree>
    <p:extLst>
      <p:ext uri="{BB962C8B-B14F-4D97-AF65-F5344CB8AC3E}">
        <p14:creationId xmlns:p14="http://schemas.microsoft.com/office/powerpoint/2010/main" val="75241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723549" cy="400110"/>
          </a:xfrm>
          <a:prstGeom prst="rect">
            <a:avLst/>
          </a:prstGeom>
        </p:spPr>
        <p:txBody>
          <a:bodyPr wrap="none">
            <a:spAutoFit/>
          </a:bodyPr>
          <a:lstStyle/>
          <a:p>
            <a:r>
              <a:rPr lang="zh-CN" altLang="en-US" sz="2000" dirty="0">
                <a:solidFill>
                  <a:srgbClr val="9F242B"/>
                </a:solidFill>
                <a:cs typeface="+mn-ea"/>
                <a:sym typeface="+mn-lt"/>
              </a:rPr>
              <a:t>食堂主要做法</a:t>
            </a:r>
          </a:p>
        </p:txBody>
      </p:sp>
      <p:sp>
        <p:nvSpPr>
          <p:cNvPr id="5" name="矩形: 圆角 4">
            <a:extLst>
              <a:ext uri="{FF2B5EF4-FFF2-40B4-BE49-F238E27FC236}">
                <a16:creationId xmlns:a16="http://schemas.microsoft.com/office/drawing/2014/main" id="{9CAFF709-6D89-443A-94A3-675CD41EFFC8}"/>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Clr>
                <a:srgbClr val="9F242B"/>
              </a:buClr>
              <a:buFont typeface="Wingdings" panose="05000000000000000000" pitchFamily="2" charset="2"/>
              <a:buChar char="u"/>
            </a:pPr>
            <a:r>
              <a:rPr lang="zh-CN" altLang="en-US" dirty="0">
                <a:cs typeface="+mn-ea"/>
                <a:sym typeface="+mn-lt"/>
              </a:rPr>
              <a:t>二、全方位覆盖的服务</a:t>
            </a:r>
            <a:endParaRPr lang="en-US" altLang="zh-CN" dirty="0">
              <a:cs typeface="+mn-ea"/>
              <a:sym typeface="+mn-lt"/>
            </a:endParaRPr>
          </a:p>
        </p:txBody>
      </p:sp>
      <p:sp>
        <p:nvSpPr>
          <p:cNvPr id="2" name="矩形 1">
            <a:extLst>
              <a:ext uri="{FF2B5EF4-FFF2-40B4-BE49-F238E27FC236}">
                <a16:creationId xmlns:a16="http://schemas.microsoft.com/office/drawing/2014/main" id="{39F9AC79-5455-4222-8857-F7E290912C1B}"/>
              </a:ext>
            </a:extLst>
          </p:cNvPr>
          <p:cNvSpPr/>
          <p:nvPr/>
        </p:nvSpPr>
        <p:spPr>
          <a:xfrm>
            <a:off x="6564760" y="2308911"/>
            <a:ext cx="4219854" cy="2536400"/>
          </a:xfrm>
          <a:prstGeom prst="rect">
            <a:avLst/>
          </a:prstGeom>
        </p:spPr>
        <p:txBody>
          <a:bodyPr wrap="square">
            <a:spAutoFit/>
          </a:bodyPr>
          <a:lstStyle/>
          <a:p>
            <a:pPr fontAlgn="auto">
              <a:lnSpc>
                <a:spcPct val="150000"/>
              </a:lnSpc>
              <a:spcAft>
                <a:spcPts val="0"/>
              </a:spcAft>
              <a:buFont typeface="Wingdings" pitchFamily="2" charset="2"/>
              <a:buNone/>
              <a:defRPr/>
            </a:pPr>
            <a:r>
              <a:rPr lang="zh-CN" altLang="en-US" dirty="0">
                <a:cs typeface="+mn-ea"/>
                <a:sym typeface="+mn-lt"/>
              </a:rPr>
              <a:t>食堂不仅提供传统的堂食服务，还引入了送餐服务，满足了生病或行动不便的老年人的需求。这一全方位的服务覆盖，有效地解决了老年人因为身体原因无法前往食堂的问题，使得老年食堂的意义更加深刻。</a:t>
            </a:r>
            <a:endParaRPr lang="zh-CN" altLang="en-US" sz="2000" dirty="0">
              <a:solidFill>
                <a:schemeClr val="tx1">
                  <a:lumMod val="65000"/>
                  <a:lumOff val="35000"/>
                </a:schemeClr>
              </a:solidFill>
              <a:cs typeface="+mn-ea"/>
              <a:sym typeface="+mn-lt"/>
            </a:endParaRPr>
          </a:p>
        </p:txBody>
      </p:sp>
      <p:pic>
        <p:nvPicPr>
          <p:cNvPr id="8" name="图片 7">
            <a:extLst>
              <a:ext uri="{FF2B5EF4-FFF2-40B4-BE49-F238E27FC236}">
                <a16:creationId xmlns:a16="http://schemas.microsoft.com/office/drawing/2014/main" id="{F6DD0AC9-C42F-81DD-2CD2-E230F872E9CF}"/>
              </a:ext>
            </a:extLst>
          </p:cNvPr>
          <p:cNvPicPr>
            <a:picLocks noChangeAspect="1"/>
          </p:cNvPicPr>
          <p:nvPr/>
        </p:nvPicPr>
        <p:blipFill>
          <a:blip r:embed="rId3"/>
          <a:stretch>
            <a:fillRect/>
          </a:stretch>
        </p:blipFill>
        <p:spPr>
          <a:xfrm>
            <a:off x="744178" y="2052082"/>
            <a:ext cx="5630079" cy="3173819"/>
          </a:xfrm>
          <a:prstGeom prst="rect">
            <a:avLst/>
          </a:prstGeom>
        </p:spPr>
      </p:pic>
      <p:sp>
        <p:nvSpPr>
          <p:cNvPr id="10" name="文本框 9">
            <a:extLst>
              <a:ext uri="{FF2B5EF4-FFF2-40B4-BE49-F238E27FC236}">
                <a16:creationId xmlns:a16="http://schemas.microsoft.com/office/drawing/2014/main" id="{91A1223D-6F7E-7137-8EEC-FA843AD5B61E}"/>
              </a:ext>
            </a:extLst>
          </p:cNvPr>
          <p:cNvSpPr txBox="1"/>
          <p:nvPr/>
        </p:nvSpPr>
        <p:spPr>
          <a:xfrm>
            <a:off x="2317898" y="5503819"/>
            <a:ext cx="2589028" cy="369332"/>
          </a:xfrm>
          <a:prstGeom prst="rect">
            <a:avLst/>
          </a:prstGeom>
          <a:noFill/>
        </p:spPr>
        <p:txBody>
          <a:bodyPr wrap="square" rtlCol="0">
            <a:spAutoFit/>
          </a:bodyPr>
          <a:lstStyle/>
          <a:p>
            <a:pPr algn="ctr"/>
            <a:r>
              <a:rPr lang="zh-CN" altLang="en-US" dirty="0"/>
              <a:t>正餐时间的排队景象</a:t>
            </a:r>
          </a:p>
        </p:txBody>
      </p:sp>
    </p:spTree>
    <p:extLst>
      <p:ext uri="{BB962C8B-B14F-4D97-AF65-F5344CB8AC3E}">
        <p14:creationId xmlns:p14="http://schemas.microsoft.com/office/powerpoint/2010/main" val="14139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723549" cy="400110"/>
          </a:xfrm>
          <a:prstGeom prst="rect">
            <a:avLst/>
          </a:prstGeom>
        </p:spPr>
        <p:txBody>
          <a:bodyPr wrap="none">
            <a:spAutoFit/>
          </a:bodyPr>
          <a:lstStyle/>
          <a:p>
            <a:r>
              <a:rPr lang="zh-CN" altLang="en-US" sz="2000" dirty="0">
                <a:solidFill>
                  <a:srgbClr val="9F242B"/>
                </a:solidFill>
                <a:cs typeface="+mn-ea"/>
                <a:sym typeface="+mn-lt"/>
              </a:rPr>
              <a:t>食堂主要做法</a:t>
            </a:r>
          </a:p>
        </p:txBody>
      </p:sp>
      <p:sp>
        <p:nvSpPr>
          <p:cNvPr id="5" name="矩形: 圆角 4">
            <a:extLst>
              <a:ext uri="{FF2B5EF4-FFF2-40B4-BE49-F238E27FC236}">
                <a16:creationId xmlns:a16="http://schemas.microsoft.com/office/drawing/2014/main" id="{9CAFF709-6D89-443A-94A3-675CD41EFFC8}"/>
              </a:ext>
            </a:extLst>
          </p:cNvPr>
          <p:cNvSpPr/>
          <p:nvPr/>
        </p:nvSpPr>
        <p:spPr>
          <a:xfrm>
            <a:off x="5962976" y="127192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Clr>
                <a:srgbClr val="9F242B"/>
              </a:buClr>
              <a:buFont typeface="Wingdings" panose="05000000000000000000" pitchFamily="2" charset="2"/>
              <a:buChar char="u"/>
            </a:pPr>
            <a:r>
              <a:rPr lang="zh-CN" altLang="en-US" dirty="0">
                <a:cs typeface="+mn-ea"/>
                <a:sym typeface="+mn-lt"/>
              </a:rPr>
              <a:t>三、数字化改革</a:t>
            </a:r>
            <a:endParaRPr lang="en-US" altLang="zh-CN" dirty="0">
              <a:cs typeface="+mn-ea"/>
              <a:sym typeface="+mn-lt"/>
            </a:endParaRPr>
          </a:p>
        </p:txBody>
      </p:sp>
      <p:sp>
        <p:nvSpPr>
          <p:cNvPr id="2" name="矩形 1">
            <a:extLst>
              <a:ext uri="{FF2B5EF4-FFF2-40B4-BE49-F238E27FC236}">
                <a16:creationId xmlns:a16="http://schemas.microsoft.com/office/drawing/2014/main" id="{39F9AC79-5455-4222-8857-F7E290912C1B}"/>
              </a:ext>
            </a:extLst>
          </p:cNvPr>
          <p:cNvSpPr/>
          <p:nvPr/>
        </p:nvSpPr>
        <p:spPr>
          <a:xfrm>
            <a:off x="6500964" y="2633204"/>
            <a:ext cx="4219854" cy="2120902"/>
          </a:xfrm>
          <a:prstGeom prst="rect">
            <a:avLst/>
          </a:prstGeom>
        </p:spPr>
        <p:txBody>
          <a:bodyPr wrap="square">
            <a:spAutoFit/>
          </a:bodyPr>
          <a:lstStyle/>
          <a:p>
            <a:pPr fontAlgn="auto">
              <a:lnSpc>
                <a:spcPct val="150000"/>
              </a:lnSpc>
              <a:spcAft>
                <a:spcPts val="0"/>
              </a:spcAft>
              <a:buFont typeface="Wingdings" pitchFamily="2" charset="2"/>
              <a:buNone/>
              <a:defRPr/>
            </a:pPr>
            <a:r>
              <a:rPr lang="zh-CN" altLang="en-US" dirty="0">
                <a:cs typeface="+mn-ea"/>
                <a:sym typeface="+mn-lt"/>
              </a:rPr>
              <a:t>食堂通过引入数字化元素，如电子屏、刷脸支付、电子菜谱等，提高了服务的智能化水平。老年人虽未完全理解数字化的概念，但他们明显感受到食堂在服务上的创新，认为食堂更加贴心和便利。</a:t>
            </a:r>
            <a:endParaRPr lang="zh-CN" altLang="en-US" sz="2000" dirty="0">
              <a:solidFill>
                <a:schemeClr val="tx1">
                  <a:lumMod val="65000"/>
                  <a:lumOff val="35000"/>
                </a:schemeClr>
              </a:solidFill>
              <a:cs typeface="+mn-ea"/>
              <a:sym typeface="+mn-lt"/>
            </a:endParaRPr>
          </a:p>
        </p:txBody>
      </p:sp>
      <p:pic>
        <p:nvPicPr>
          <p:cNvPr id="8" name="图片 7">
            <a:extLst>
              <a:ext uri="{FF2B5EF4-FFF2-40B4-BE49-F238E27FC236}">
                <a16:creationId xmlns:a16="http://schemas.microsoft.com/office/drawing/2014/main" id="{8B8DE8D7-07A1-D00C-BA70-1B9D9A727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569" y="1055416"/>
            <a:ext cx="2751180" cy="4890986"/>
          </a:xfrm>
          <a:prstGeom prst="rect">
            <a:avLst/>
          </a:prstGeom>
        </p:spPr>
      </p:pic>
      <p:sp>
        <p:nvSpPr>
          <p:cNvPr id="10" name="文本框 9">
            <a:extLst>
              <a:ext uri="{FF2B5EF4-FFF2-40B4-BE49-F238E27FC236}">
                <a16:creationId xmlns:a16="http://schemas.microsoft.com/office/drawing/2014/main" id="{0EFD093B-C37C-BF03-3C2C-E64D45ACF803}"/>
              </a:ext>
            </a:extLst>
          </p:cNvPr>
          <p:cNvSpPr txBox="1"/>
          <p:nvPr/>
        </p:nvSpPr>
        <p:spPr>
          <a:xfrm>
            <a:off x="2773766" y="6121927"/>
            <a:ext cx="2248786" cy="369332"/>
          </a:xfrm>
          <a:prstGeom prst="rect">
            <a:avLst/>
          </a:prstGeom>
          <a:noFill/>
        </p:spPr>
        <p:txBody>
          <a:bodyPr wrap="square" rtlCol="0">
            <a:spAutoFit/>
          </a:bodyPr>
          <a:lstStyle/>
          <a:p>
            <a:r>
              <a:rPr lang="zh-CN" altLang="en-US" dirty="0"/>
              <a:t>支持刷脸的收银机</a:t>
            </a:r>
          </a:p>
        </p:txBody>
      </p:sp>
    </p:spTree>
    <p:extLst>
      <p:ext uri="{BB962C8B-B14F-4D97-AF65-F5344CB8AC3E}">
        <p14:creationId xmlns:p14="http://schemas.microsoft.com/office/powerpoint/2010/main" val="293828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723549" cy="400110"/>
          </a:xfrm>
          <a:prstGeom prst="rect">
            <a:avLst/>
          </a:prstGeom>
        </p:spPr>
        <p:txBody>
          <a:bodyPr wrap="none">
            <a:spAutoFit/>
          </a:bodyPr>
          <a:lstStyle/>
          <a:p>
            <a:r>
              <a:rPr lang="zh-CN" altLang="en-US" sz="2000" dirty="0">
                <a:solidFill>
                  <a:srgbClr val="9F242B"/>
                </a:solidFill>
                <a:cs typeface="+mn-ea"/>
                <a:sym typeface="+mn-lt"/>
              </a:rPr>
              <a:t>食堂主要做法</a:t>
            </a:r>
          </a:p>
        </p:txBody>
      </p:sp>
      <p:sp>
        <p:nvSpPr>
          <p:cNvPr id="5" name="矩形: 圆角 4">
            <a:extLst>
              <a:ext uri="{FF2B5EF4-FFF2-40B4-BE49-F238E27FC236}">
                <a16:creationId xmlns:a16="http://schemas.microsoft.com/office/drawing/2014/main" id="{9CAFF709-6D89-443A-94A3-675CD41EFFC8}"/>
              </a:ext>
            </a:extLst>
          </p:cNvPr>
          <p:cNvSpPr/>
          <p:nvPr/>
        </p:nvSpPr>
        <p:spPr>
          <a:xfrm>
            <a:off x="6016400" y="1644067"/>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Clr>
                <a:srgbClr val="9F242B"/>
              </a:buClr>
              <a:buFont typeface="Wingdings" panose="05000000000000000000" pitchFamily="2" charset="2"/>
              <a:buChar char="u"/>
            </a:pPr>
            <a:r>
              <a:rPr lang="zh-CN" altLang="en-US" dirty="0">
                <a:cs typeface="+mn-ea"/>
                <a:sym typeface="+mn-lt"/>
              </a:rPr>
              <a:t>四、个性化服务</a:t>
            </a:r>
            <a:endParaRPr lang="en-US" altLang="zh-CN" dirty="0">
              <a:cs typeface="+mn-ea"/>
              <a:sym typeface="+mn-lt"/>
            </a:endParaRPr>
          </a:p>
        </p:txBody>
      </p:sp>
      <p:sp>
        <p:nvSpPr>
          <p:cNvPr id="2" name="矩形 1">
            <a:extLst>
              <a:ext uri="{FF2B5EF4-FFF2-40B4-BE49-F238E27FC236}">
                <a16:creationId xmlns:a16="http://schemas.microsoft.com/office/drawing/2014/main" id="{39F9AC79-5455-4222-8857-F7E290912C1B}"/>
              </a:ext>
            </a:extLst>
          </p:cNvPr>
          <p:cNvSpPr/>
          <p:nvPr/>
        </p:nvSpPr>
        <p:spPr>
          <a:xfrm>
            <a:off x="6500964" y="2633204"/>
            <a:ext cx="4219854" cy="2120902"/>
          </a:xfrm>
          <a:prstGeom prst="rect">
            <a:avLst/>
          </a:prstGeom>
        </p:spPr>
        <p:txBody>
          <a:bodyPr wrap="square">
            <a:spAutoFit/>
          </a:bodyPr>
          <a:lstStyle/>
          <a:p>
            <a:pPr fontAlgn="auto">
              <a:lnSpc>
                <a:spcPct val="150000"/>
              </a:lnSpc>
              <a:spcAft>
                <a:spcPts val="0"/>
              </a:spcAft>
              <a:buFont typeface="Wingdings" pitchFamily="2" charset="2"/>
              <a:buNone/>
              <a:defRPr/>
            </a:pPr>
            <a:r>
              <a:rPr lang="zh-CN" altLang="en-US" dirty="0">
                <a:cs typeface="+mn-ea"/>
                <a:sym typeface="+mn-lt"/>
              </a:rPr>
              <a:t>食堂通过了解老年人的口味和身体状况，实施了个性化的食谱设计。例如，在老年人缺牙的情况下，减少硬菜的提供，增加软食的份量。这种贴心的服务细节得到社区老人的高度评价。</a:t>
            </a:r>
            <a:endParaRPr lang="zh-CN" altLang="en-US" sz="2000" dirty="0">
              <a:solidFill>
                <a:schemeClr val="tx1">
                  <a:lumMod val="65000"/>
                  <a:lumOff val="35000"/>
                </a:schemeClr>
              </a:solidFill>
              <a:cs typeface="+mn-ea"/>
              <a:sym typeface="+mn-lt"/>
            </a:endParaRPr>
          </a:p>
        </p:txBody>
      </p:sp>
      <p:pic>
        <p:nvPicPr>
          <p:cNvPr id="10" name="图片 9">
            <a:extLst>
              <a:ext uri="{FF2B5EF4-FFF2-40B4-BE49-F238E27FC236}">
                <a16:creationId xmlns:a16="http://schemas.microsoft.com/office/drawing/2014/main" id="{95CEB15D-BC7E-3CB4-1700-671183E029A6}"/>
              </a:ext>
            </a:extLst>
          </p:cNvPr>
          <p:cNvPicPr>
            <a:picLocks noChangeAspect="1"/>
          </p:cNvPicPr>
          <p:nvPr/>
        </p:nvPicPr>
        <p:blipFill>
          <a:blip r:embed="rId3"/>
          <a:stretch>
            <a:fillRect/>
          </a:stretch>
        </p:blipFill>
        <p:spPr>
          <a:xfrm>
            <a:off x="2169757" y="953795"/>
            <a:ext cx="2843493" cy="5055099"/>
          </a:xfrm>
          <a:prstGeom prst="rect">
            <a:avLst/>
          </a:prstGeom>
        </p:spPr>
      </p:pic>
      <p:sp>
        <p:nvSpPr>
          <p:cNvPr id="11" name="文本框 10">
            <a:extLst>
              <a:ext uri="{FF2B5EF4-FFF2-40B4-BE49-F238E27FC236}">
                <a16:creationId xmlns:a16="http://schemas.microsoft.com/office/drawing/2014/main" id="{9C2132EA-B569-EC3F-654B-C90BAD5D987F}"/>
              </a:ext>
            </a:extLst>
          </p:cNvPr>
          <p:cNvSpPr txBox="1"/>
          <p:nvPr/>
        </p:nvSpPr>
        <p:spPr>
          <a:xfrm>
            <a:off x="1861054" y="6194280"/>
            <a:ext cx="3460898" cy="369332"/>
          </a:xfrm>
          <a:prstGeom prst="rect">
            <a:avLst/>
          </a:prstGeom>
          <a:noFill/>
        </p:spPr>
        <p:txBody>
          <a:bodyPr wrap="square" rtlCol="0">
            <a:spAutoFit/>
          </a:bodyPr>
          <a:lstStyle/>
          <a:p>
            <a:pPr algn="ctr"/>
            <a:r>
              <a:rPr lang="zh-CN" altLang="en-US" dirty="0"/>
              <a:t>为腿脚不便的老人准备的轮椅</a:t>
            </a:r>
          </a:p>
        </p:txBody>
      </p:sp>
    </p:spTree>
    <p:extLst>
      <p:ext uri="{BB962C8B-B14F-4D97-AF65-F5344CB8AC3E}">
        <p14:creationId xmlns:p14="http://schemas.microsoft.com/office/powerpoint/2010/main" val="118697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723549" cy="400110"/>
          </a:xfrm>
          <a:prstGeom prst="rect">
            <a:avLst/>
          </a:prstGeom>
        </p:spPr>
        <p:txBody>
          <a:bodyPr wrap="none">
            <a:spAutoFit/>
          </a:bodyPr>
          <a:lstStyle/>
          <a:p>
            <a:r>
              <a:rPr lang="zh-CN" altLang="en-US" sz="2000" dirty="0">
                <a:solidFill>
                  <a:srgbClr val="9F242B"/>
                </a:solidFill>
                <a:cs typeface="+mn-ea"/>
                <a:sym typeface="+mn-lt"/>
              </a:rPr>
              <a:t>食堂主要做法</a:t>
            </a:r>
          </a:p>
        </p:txBody>
      </p:sp>
      <p:sp>
        <p:nvSpPr>
          <p:cNvPr id="5" name="矩形: 圆角 4">
            <a:extLst>
              <a:ext uri="{FF2B5EF4-FFF2-40B4-BE49-F238E27FC236}">
                <a16:creationId xmlns:a16="http://schemas.microsoft.com/office/drawing/2014/main" id="{9CAFF709-6D89-443A-94A3-675CD41EFFC8}"/>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Clr>
                <a:srgbClr val="9F242B"/>
              </a:buClr>
              <a:buFont typeface="Wingdings" panose="05000000000000000000" pitchFamily="2" charset="2"/>
              <a:buChar char="u"/>
            </a:pPr>
            <a:r>
              <a:rPr lang="zh-CN" altLang="en-US" dirty="0">
                <a:cs typeface="+mn-ea"/>
                <a:sym typeface="+mn-lt"/>
              </a:rPr>
              <a:t>五、强调社区归属感</a:t>
            </a:r>
            <a:endParaRPr lang="en-US" altLang="zh-CN" dirty="0">
              <a:cs typeface="+mn-ea"/>
              <a:sym typeface="+mn-lt"/>
            </a:endParaRPr>
          </a:p>
        </p:txBody>
      </p:sp>
      <p:sp>
        <p:nvSpPr>
          <p:cNvPr id="2" name="矩形 1">
            <a:extLst>
              <a:ext uri="{FF2B5EF4-FFF2-40B4-BE49-F238E27FC236}">
                <a16:creationId xmlns:a16="http://schemas.microsoft.com/office/drawing/2014/main" id="{39F9AC79-5455-4222-8857-F7E290912C1B}"/>
              </a:ext>
            </a:extLst>
          </p:cNvPr>
          <p:cNvSpPr/>
          <p:nvPr/>
        </p:nvSpPr>
        <p:spPr>
          <a:xfrm>
            <a:off x="6722843" y="1973985"/>
            <a:ext cx="4219854" cy="3782895"/>
          </a:xfrm>
          <a:prstGeom prst="rect">
            <a:avLst/>
          </a:prstGeom>
        </p:spPr>
        <p:txBody>
          <a:bodyPr wrap="square">
            <a:spAutoFit/>
          </a:bodyPr>
          <a:lstStyle/>
          <a:p>
            <a:pPr fontAlgn="auto">
              <a:lnSpc>
                <a:spcPct val="150000"/>
              </a:lnSpc>
              <a:spcAft>
                <a:spcPts val="0"/>
              </a:spcAft>
              <a:buFont typeface="Wingdings" pitchFamily="2" charset="2"/>
              <a:buNone/>
              <a:defRPr/>
            </a:pPr>
            <a:r>
              <a:rPr lang="zh-CN" altLang="en-US" dirty="0">
                <a:cs typeface="+mn-ea"/>
                <a:sym typeface="+mn-lt"/>
              </a:rPr>
              <a:t>食堂不仅仅是一个用餐的场所，更是一个充满温暖和关爱的社区中心。食堂周边设有文化活动场所，使老年食堂成为社区文化的一部分，增强了老年人的社区归属感。在采访中，有部分老人表示，食堂的工作人员犹如自己的家人，时刻关心和照顾，成为她们生活中不可或缺的一部分。这种人文关怀就是归属感产生的源泉。</a:t>
            </a:r>
            <a:endParaRPr lang="zh-CN" altLang="en-US" sz="2000" dirty="0">
              <a:solidFill>
                <a:schemeClr val="tx1">
                  <a:lumMod val="65000"/>
                  <a:lumOff val="35000"/>
                </a:schemeClr>
              </a:solidFill>
              <a:cs typeface="+mn-ea"/>
              <a:sym typeface="+mn-lt"/>
            </a:endParaRPr>
          </a:p>
        </p:txBody>
      </p:sp>
      <p:pic>
        <p:nvPicPr>
          <p:cNvPr id="8" name="图片 7">
            <a:extLst>
              <a:ext uri="{FF2B5EF4-FFF2-40B4-BE49-F238E27FC236}">
                <a16:creationId xmlns:a16="http://schemas.microsoft.com/office/drawing/2014/main" id="{448337FD-FB78-08B6-2A30-CF70E826CC26}"/>
              </a:ext>
            </a:extLst>
          </p:cNvPr>
          <p:cNvPicPr>
            <a:picLocks noChangeAspect="1"/>
          </p:cNvPicPr>
          <p:nvPr/>
        </p:nvPicPr>
        <p:blipFill>
          <a:blip r:embed="rId3"/>
          <a:stretch>
            <a:fillRect/>
          </a:stretch>
        </p:blipFill>
        <p:spPr>
          <a:xfrm>
            <a:off x="974469" y="2440503"/>
            <a:ext cx="5066414" cy="2849858"/>
          </a:xfrm>
          <a:prstGeom prst="rect">
            <a:avLst/>
          </a:prstGeom>
        </p:spPr>
      </p:pic>
      <p:sp>
        <p:nvSpPr>
          <p:cNvPr id="10" name="文本框 9">
            <a:extLst>
              <a:ext uri="{FF2B5EF4-FFF2-40B4-BE49-F238E27FC236}">
                <a16:creationId xmlns:a16="http://schemas.microsoft.com/office/drawing/2014/main" id="{9FDC3112-1334-B8E6-D1DA-C39BBE6D0B71}"/>
              </a:ext>
            </a:extLst>
          </p:cNvPr>
          <p:cNvSpPr txBox="1"/>
          <p:nvPr/>
        </p:nvSpPr>
        <p:spPr>
          <a:xfrm>
            <a:off x="2844427" y="5518298"/>
            <a:ext cx="1243792" cy="369332"/>
          </a:xfrm>
          <a:prstGeom prst="rect">
            <a:avLst/>
          </a:prstGeom>
          <a:noFill/>
        </p:spPr>
        <p:txBody>
          <a:bodyPr wrap="square" rtlCol="0">
            <a:spAutoFit/>
          </a:bodyPr>
          <a:lstStyle/>
          <a:p>
            <a:pPr algn="ctr"/>
            <a:r>
              <a:rPr lang="zh-CN" altLang="en-US" dirty="0"/>
              <a:t>标语</a:t>
            </a:r>
          </a:p>
        </p:txBody>
      </p:sp>
    </p:spTree>
    <p:extLst>
      <p:ext uri="{BB962C8B-B14F-4D97-AF65-F5344CB8AC3E}">
        <p14:creationId xmlns:p14="http://schemas.microsoft.com/office/powerpoint/2010/main" val="13087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C5A270D-3EBC-44E2-9853-E6493490D90A}"/>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6819741" y="0"/>
            <a:ext cx="5372258" cy="3539614"/>
          </a:xfrm>
          <a:prstGeom prst="rect">
            <a:avLst/>
          </a:prstGeom>
        </p:spPr>
      </p:pic>
      <p:sp>
        <p:nvSpPr>
          <p:cNvPr id="24" name="PA-任意多边形 5">
            <a:extLst>
              <a:ext uri="{FF2B5EF4-FFF2-40B4-BE49-F238E27FC236}">
                <a16:creationId xmlns:a16="http://schemas.microsoft.com/office/drawing/2014/main" id="{A3FA155D-0AEA-4CB2-981D-B70DDD5AD8B0}"/>
              </a:ext>
            </a:extLst>
          </p:cNvPr>
          <p:cNvSpPr>
            <a:spLocks/>
          </p:cNvSpPr>
          <p:nvPr>
            <p:custDataLst>
              <p:tags r:id="rId1"/>
            </p:custDataLst>
          </p:nvPr>
        </p:nvSpPr>
        <p:spPr bwMode="auto">
          <a:xfrm rot="10800000">
            <a:off x="6482629" y="2725983"/>
            <a:ext cx="2020462" cy="1978125"/>
          </a:xfrm>
          <a:prstGeom prst="ellipse">
            <a:avLst/>
          </a:prstGeom>
          <a:gradFill flip="none" rotWithShape="1">
            <a:gsLst>
              <a:gs pos="0">
                <a:srgbClr val="FFFFFF"/>
              </a:gs>
              <a:gs pos="100000">
                <a:srgbClr val="D9D9D9"/>
              </a:gs>
            </a:gsLst>
            <a:lin ang="2700000" scaled="1"/>
            <a:tileRect/>
          </a:gradFill>
          <a:ln w="25400">
            <a:gradFill flip="none" rotWithShape="1">
              <a:gsLst>
                <a:gs pos="29000">
                  <a:srgbClr val="E0E0E0"/>
                </a:gs>
                <a:gs pos="0">
                  <a:srgbClr val="999999"/>
                </a:gs>
                <a:gs pos="83000">
                  <a:srgbClr val="FFFFFF"/>
                </a:gs>
              </a:gsLst>
              <a:lin ang="2700000" scaled="1"/>
              <a:tileRect/>
            </a:gradFill>
          </a:ln>
          <a:effectLst>
            <a:outerShdw blurRad="355600" dist="88900" dir="2700000" algn="tl" rotWithShape="0">
              <a:prstClr val="black">
                <a:alpha val="28000"/>
              </a:prstClr>
            </a:outerShdw>
          </a:effectLst>
        </p:spPr>
        <p:txBody>
          <a:bodyPr lIns="91419" tIns="45709" rIns="91419" bIns="45709"/>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25" name="PA-任意多边形 5">
            <a:extLst>
              <a:ext uri="{FF2B5EF4-FFF2-40B4-BE49-F238E27FC236}">
                <a16:creationId xmlns:a16="http://schemas.microsoft.com/office/drawing/2014/main" id="{78AF40A7-F511-4970-AF0B-D9301A12A204}"/>
              </a:ext>
            </a:extLst>
          </p:cNvPr>
          <p:cNvSpPr>
            <a:spLocks/>
          </p:cNvSpPr>
          <p:nvPr>
            <p:custDataLst>
              <p:tags r:id="rId2"/>
            </p:custDataLst>
          </p:nvPr>
        </p:nvSpPr>
        <p:spPr bwMode="auto">
          <a:xfrm rot="10800000">
            <a:off x="6723840" y="2967609"/>
            <a:ext cx="1571765" cy="1496209"/>
          </a:xfrm>
          <a:prstGeom prst="ellipse">
            <a:avLst/>
          </a:prstGeom>
          <a:solidFill>
            <a:srgbClr val="9F242B"/>
          </a:solidFill>
          <a:ln w="25400">
            <a:solidFill>
              <a:schemeClr val="bg1"/>
            </a:solidFill>
          </a:ln>
          <a:effectLst>
            <a:outerShdw blurRad="254000" dist="114300" dir="2700000" algn="tl" rotWithShape="0">
              <a:prstClr val="black">
                <a:alpha val="25000"/>
              </a:prstClr>
            </a:outerShdw>
          </a:effectLst>
        </p:spPr>
        <p:txBody>
          <a:bodyPr lIns="91419" tIns="45709" rIns="91419" bIns="45709"/>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black"/>
              </a:solidFill>
              <a:effectLst/>
              <a:uLnTx/>
              <a:uFillTx/>
              <a:latin typeface="微软雅黑" panose="020F0502020204030204"/>
              <a:ea typeface="微软雅黑"/>
              <a:cs typeface="+mn-ea"/>
              <a:sym typeface="+mn-lt"/>
            </a:endParaRPr>
          </a:p>
        </p:txBody>
      </p:sp>
      <p:sp>
        <p:nvSpPr>
          <p:cNvPr id="26" name="PA-文本框 4">
            <a:extLst>
              <a:ext uri="{FF2B5EF4-FFF2-40B4-BE49-F238E27FC236}">
                <a16:creationId xmlns:a16="http://schemas.microsoft.com/office/drawing/2014/main" id="{10B9B213-B390-4627-9261-1580E2148DEC}"/>
              </a:ext>
            </a:extLst>
          </p:cNvPr>
          <p:cNvSpPr txBox="1"/>
          <p:nvPr>
            <p:custDataLst>
              <p:tags r:id="rId3"/>
            </p:custDataLst>
          </p:nvPr>
        </p:nvSpPr>
        <p:spPr>
          <a:xfrm>
            <a:off x="6930494" y="3413477"/>
            <a:ext cx="1158458" cy="57432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3732" b="1" i="0" u="none" strike="noStrike" kern="1200" cap="none" spc="400" normalizeH="0" baseline="0" noProof="0" dirty="0">
                <a:ln>
                  <a:noFill/>
                </a:ln>
                <a:solidFill>
                  <a:srgbClr val="FFFFFF"/>
                </a:solidFill>
                <a:effectLst/>
                <a:uLnTx/>
                <a:uFillTx/>
                <a:latin typeface="微软雅黑" panose="020F0502020204030204"/>
                <a:ea typeface="微软雅黑"/>
                <a:cs typeface="+mn-ea"/>
                <a:sym typeface="+mn-lt"/>
              </a:rPr>
              <a:t>目录</a:t>
            </a:r>
          </a:p>
        </p:txBody>
      </p:sp>
      <p:grpSp>
        <p:nvGrpSpPr>
          <p:cNvPr id="27" name="PA-68-68580-Groceries Store-538714">
            <a:extLst>
              <a:ext uri="{FF2B5EF4-FFF2-40B4-BE49-F238E27FC236}">
                <a16:creationId xmlns:a16="http://schemas.microsoft.com/office/drawing/2014/main" id="{65FABDD4-0372-469E-B391-3A8B705E45A5}"/>
              </a:ext>
            </a:extLst>
          </p:cNvPr>
          <p:cNvGrpSpPr/>
          <p:nvPr>
            <p:custDataLst>
              <p:tags r:id="rId4"/>
            </p:custDataLst>
          </p:nvPr>
        </p:nvGrpSpPr>
        <p:grpSpPr>
          <a:xfrm>
            <a:off x="555699" y="286632"/>
            <a:ext cx="823783" cy="624327"/>
            <a:chOff x="-1868" y="7135928"/>
            <a:chExt cx="1526564" cy="1156950"/>
          </a:xfrm>
          <a:solidFill>
            <a:schemeClr val="bg1"/>
          </a:solidFill>
        </p:grpSpPr>
        <p:sp>
          <p:nvSpPr>
            <p:cNvPr id="28" name="PA-任意多边形: 形状 1077">
              <a:extLst>
                <a:ext uri="{FF2B5EF4-FFF2-40B4-BE49-F238E27FC236}">
                  <a16:creationId xmlns:a16="http://schemas.microsoft.com/office/drawing/2014/main" id="{FF59E807-9F7C-4E5B-8579-19BD13A1D818}"/>
                </a:ext>
              </a:extLst>
            </p:cNvPr>
            <p:cNvSpPr/>
            <p:nvPr>
              <p:custDataLst>
                <p:tags r:id="rId5"/>
              </p:custDataLst>
            </p:nvPr>
          </p:nvSpPr>
          <p:spPr>
            <a:xfrm>
              <a:off x="767080" y="7812602"/>
              <a:ext cx="418353" cy="234078"/>
            </a:xfrm>
            <a:custGeom>
              <a:avLst/>
              <a:gdLst>
                <a:gd name="connsiteX0" fmla="*/ 370960 w 418352"/>
                <a:gd name="connsiteY0" fmla="*/ 117903 h 234078"/>
                <a:gd name="connsiteX1" fmla="*/ 394773 w 418352"/>
                <a:gd name="connsiteY1" fmla="*/ 94090 h 234078"/>
                <a:gd name="connsiteX2" fmla="*/ 418585 w 418352"/>
                <a:gd name="connsiteY2" fmla="*/ 117903 h 234078"/>
                <a:gd name="connsiteX3" fmla="*/ 418585 w 418352"/>
                <a:gd name="connsiteY3" fmla="*/ 210178 h 234078"/>
                <a:gd name="connsiteX4" fmla="*/ 394773 w 418352"/>
                <a:gd name="connsiteY4" fmla="*/ 233991 h 234078"/>
                <a:gd name="connsiteX5" fmla="*/ 394178 w 418352"/>
                <a:gd name="connsiteY5" fmla="*/ 233991 h 234078"/>
                <a:gd name="connsiteX6" fmla="*/ 25679 w 418352"/>
                <a:gd name="connsiteY6" fmla="*/ 233991 h 234078"/>
                <a:gd name="connsiteX7" fmla="*/ 1868 w 418352"/>
                <a:gd name="connsiteY7" fmla="*/ 210178 h 234078"/>
                <a:gd name="connsiteX8" fmla="*/ 1868 w 418352"/>
                <a:gd name="connsiteY8" fmla="*/ 209585 h 234078"/>
                <a:gd name="connsiteX9" fmla="*/ 1868 w 418352"/>
                <a:gd name="connsiteY9" fmla="*/ 25679 h 234078"/>
                <a:gd name="connsiteX10" fmla="*/ 25679 w 418352"/>
                <a:gd name="connsiteY10" fmla="*/ 1868 h 234078"/>
                <a:gd name="connsiteX11" fmla="*/ 26274 w 418352"/>
                <a:gd name="connsiteY11" fmla="*/ 1868 h 234078"/>
                <a:gd name="connsiteX12" fmla="*/ 394723 w 418352"/>
                <a:gd name="connsiteY12" fmla="*/ 1868 h 234078"/>
                <a:gd name="connsiteX13" fmla="*/ 418537 w 418352"/>
                <a:gd name="connsiteY13" fmla="*/ 25679 h 234078"/>
                <a:gd name="connsiteX14" fmla="*/ 394723 w 418352"/>
                <a:gd name="connsiteY14" fmla="*/ 49493 h 234078"/>
                <a:gd name="connsiteX15" fmla="*/ 49443 w 418352"/>
                <a:gd name="connsiteY15" fmla="*/ 49493 h 234078"/>
                <a:gd name="connsiteX16" fmla="*/ 49443 w 418352"/>
                <a:gd name="connsiteY16" fmla="*/ 186366 h 234078"/>
                <a:gd name="connsiteX17" fmla="*/ 370860 w 418352"/>
                <a:gd name="connsiteY17" fmla="*/ 186366 h 234078"/>
                <a:gd name="connsiteX18" fmla="*/ 370860 w 418352"/>
                <a:gd name="connsiteY18" fmla="*/ 117906 h 234078"/>
                <a:gd name="connsiteX19" fmla="*/ 370960 w 418352"/>
                <a:gd name="connsiteY19" fmla="*/ 117903 h 234078"/>
                <a:gd name="connsiteX20" fmla="*/ 370960 w 418352"/>
                <a:gd name="connsiteY20" fmla="*/ 117903 h 23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8352" h="234078">
                  <a:moveTo>
                    <a:pt x="370960" y="117903"/>
                  </a:moveTo>
                  <a:cubicBezTo>
                    <a:pt x="370960" y="104758"/>
                    <a:pt x="381625" y="94090"/>
                    <a:pt x="394773" y="94090"/>
                  </a:cubicBezTo>
                  <a:cubicBezTo>
                    <a:pt x="407919" y="94090"/>
                    <a:pt x="418585" y="104755"/>
                    <a:pt x="418585" y="117903"/>
                  </a:cubicBezTo>
                  <a:lnTo>
                    <a:pt x="418585" y="210178"/>
                  </a:lnTo>
                  <a:cubicBezTo>
                    <a:pt x="418585" y="223323"/>
                    <a:pt x="407919" y="233991"/>
                    <a:pt x="394773" y="233991"/>
                  </a:cubicBezTo>
                  <a:lnTo>
                    <a:pt x="394178" y="233991"/>
                  </a:lnTo>
                  <a:lnTo>
                    <a:pt x="25679" y="233991"/>
                  </a:lnTo>
                  <a:cubicBezTo>
                    <a:pt x="12536" y="233991"/>
                    <a:pt x="1868" y="223326"/>
                    <a:pt x="1868" y="210178"/>
                  </a:cubicBezTo>
                  <a:lnTo>
                    <a:pt x="1868" y="209585"/>
                  </a:lnTo>
                  <a:lnTo>
                    <a:pt x="1868" y="25679"/>
                  </a:lnTo>
                  <a:cubicBezTo>
                    <a:pt x="1868" y="12533"/>
                    <a:pt x="12533" y="1868"/>
                    <a:pt x="25679" y="1868"/>
                  </a:cubicBezTo>
                  <a:lnTo>
                    <a:pt x="26274" y="1868"/>
                  </a:lnTo>
                  <a:lnTo>
                    <a:pt x="394723" y="1868"/>
                  </a:lnTo>
                  <a:cubicBezTo>
                    <a:pt x="407869" y="1868"/>
                    <a:pt x="418537" y="12531"/>
                    <a:pt x="418537" y="25679"/>
                  </a:cubicBezTo>
                  <a:cubicBezTo>
                    <a:pt x="418537" y="38827"/>
                    <a:pt x="407872" y="49493"/>
                    <a:pt x="394723" y="49493"/>
                  </a:cubicBezTo>
                  <a:lnTo>
                    <a:pt x="49443" y="49493"/>
                  </a:lnTo>
                  <a:lnTo>
                    <a:pt x="49443" y="186366"/>
                  </a:lnTo>
                  <a:lnTo>
                    <a:pt x="370860" y="186366"/>
                  </a:lnTo>
                  <a:lnTo>
                    <a:pt x="370860" y="117906"/>
                  </a:lnTo>
                  <a:lnTo>
                    <a:pt x="370960" y="117903"/>
                  </a:lnTo>
                  <a:lnTo>
                    <a:pt x="370960" y="117903"/>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29" name="PA-任意多边形: 形状 1078">
              <a:extLst>
                <a:ext uri="{FF2B5EF4-FFF2-40B4-BE49-F238E27FC236}">
                  <a16:creationId xmlns:a16="http://schemas.microsoft.com/office/drawing/2014/main" id="{1AB05C6E-0429-4FC9-B4E0-9E69CDEDC536}"/>
                </a:ext>
              </a:extLst>
            </p:cNvPr>
            <p:cNvSpPr/>
            <p:nvPr>
              <p:custDataLst>
                <p:tags r:id="rId6"/>
              </p:custDataLst>
            </p:nvPr>
          </p:nvSpPr>
          <p:spPr>
            <a:xfrm>
              <a:off x="336515" y="7655388"/>
              <a:ext cx="1065804" cy="637490"/>
            </a:xfrm>
            <a:custGeom>
              <a:avLst/>
              <a:gdLst>
                <a:gd name="connsiteX0" fmla="*/ 49495 w 1065803"/>
                <a:gd name="connsiteY0" fmla="*/ 613502 h 637490"/>
                <a:gd name="connsiteX1" fmla="*/ 25681 w 1065803"/>
                <a:gd name="connsiteY1" fmla="*/ 637316 h 637490"/>
                <a:gd name="connsiteX2" fmla="*/ 1868 w 1065803"/>
                <a:gd name="connsiteY2" fmla="*/ 613502 h 637490"/>
                <a:gd name="connsiteX3" fmla="*/ 1868 w 1065803"/>
                <a:gd name="connsiteY3" fmla="*/ 126786 h 637490"/>
                <a:gd name="connsiteX4" fmla="*/ 25681 w 1065803"/>
                <a:gd name="connsiteY4" fmla="*/ 102975 h 637490"/>
                <a:gd name="connsiteX5" fmla="*/ 26277 w 1065803"/>
                <a:gd name="connsiteY5" fmla="*/ 102975 h 637490"/>
                <a:gd name="connsiteX6" fmla="*/ 271695 w 1065803"/>
                <a:gd name="connsiteY6" fmla="*/ 102975 h 637490"/>
                <a:gd name="connsiteX7" fmla="*/ 295509 w 1065803"/>
                <a:gd name="connsiteY7" fmla="*/ 126786 h 637490"/>
                <a:gd name="connsiteX8" fmla="*/ 295509 w 1065803"/>
                <a:gd name="connsiteY8" fmla="*/ 127379 h 637490"/>
                <a:gd name="connsiteX9" fmla="*/ 295509 w 1065803"/>
                <a:gd name="connsiteY9" fmla="*/ 589688 h 637490"/>
                <a:gd name="connsiteX10" fmla="*/ 1016782 w 1065803"/>
                <a:gd name="connsiteY10" fmla="*/ 589688 h 637490"/>
                <a:gd name="connsiteX11" fmla="*/ 1016782 w 1065803"/>
                <a:gd name="connsiteY11" fmla="*/ 25681 h 637490"/>
                <a:gd name="connsiteX12" fmla="*/ 1040593 w 1065803"/>
                <a:gd name="connsiteY12" fmla="*/ 1868 h 637490"/>
                <a:gd name="connsiteX13" fmla="*/ 1064407 w 1065803"/>
                <a:gd name="connsiteY13" fmla="*/ 25681 h 637490"/>
                <a:gd name="connsiteX14" fmla="*/ 1064407 w 1065803"/>
                <a:gd name="connsiteY14" fmla="*/ 612857 h 637490"/>
                <a:gd name="connsiteX15" fmla="*/ 1064407 w 1065803"/>
                <a:gd name="connsiteY15" fmla="*/ 613502 h 637490"/>
                <a:gd name="connsiteX16" fmla="*/ 1040593 w 1065803"/>
                <a:gd name="connsiteY16" fmla="*/ 637316 h 637490"/>
                <a:gd name="connsiteX17" fmla="*/ 272293 w 1065803"/>
                <a:gd name="connsiteY17" fmla="*/ 637316 h 637490"/>
                <a:gd name="connsiteX18" fmla="*/ 271698 w 1065803"/>
                <a:gd name="connsiteY18" fmla="*/ 637316 h 637490"/>
                <a:gd name="connsiteX19" fmla="*/ 247884 w 1065803"/>
                <a:gd name="connsiteY19" fmla="*/ 613502 h 637490"/>
                <a:gd name="connsiteX20" fmla="*/ 247884 w 1065803"/>
                <a:gd name="connsiteY20" fmla="*/ 150597 h 637490"/>
                <a:gd name="connsiteX21" fmla="*/ 49498 w 1065803"/>
                <a:gd name="connsiteY21" fmla="*/ 150597 h 637490"/>
                <a:gd name="connsiteX22" fmla="*/ 49498 w 1065803"/>
                <a:gd name="connsiteY22" fmla="*/ 613502 h 637490"/>
                <a:gd name="connsiteX23" fmla="*/ 49495 w 1065803"/>
                <a:gd name="connsiteY23" fmla="*/ 613502 h 6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5803" h="637490">
                  <a:moveTo>
                    <a:pt x="49495" y="613502"/>
                  </a:moveTo>
                  <a:cubicBezTo>
                    <a:pt x="49495" y="626648"/>
                    <a:pt x="38830" y="637316"/>
                    <a:pt x="25681" y="637316"/>
                  </a:cubicBezTo>
                  <a:cubicBezTo>
                    <a:pt x="12533" y="637316"/>
                    <a:pt x="1868" y="626650"/>
                    <a:pt x="1868" y="613502"/>
                  </a:cubicBezTo>
                  <a:lnTo>
                    <a:pt x="1868" y="126786"/>
                  </a:lnTo>
                  <a:cubicBezTo>
                    <a:pt x="1868" y="113643"/>
                    <a:pt x="12533" y="102975"/>
                    <a:pt x="25681" y="102975"/>
                  </a:cubicBezTo>
                  <a:lnTo>
                    <a:pt x="26277" y="102975"/>
                  </a:lnTo>
                  <a:lnTo>
                    <a:pt x="271695" y="102975"/>
                  </a:lnTo>
                  <a:cubicBezTo>
                    <a:pt x="284841" y="102975"/>
                    <a:pt x="295509" y="113690"/>
                    <a:pt x="295509" y="126786"/>
                  </a:cubicBezTo>
                  <a:lnTo>
                    <a:pt x="295509" y="127379"/>
                  </a:lnTo>
                  <a:lnTo>
                    <a:pt x="295509" y="589688"/>
                  </a:lnTo>
                  <a:lnTo>
                    <a:pt x="1016782" y="589688"/>
                  </a:lnTo>
                  <a:lnTo>
                    <a:pt x="1016782" y="25681"/>
                  </a:lnTo>
                  <a:cubicBezTo>
                    <a:pt x="1016782" y="12536"/>
                    <a:pt x="1027447" y="1868"/>
                    <a:pt x="1040593" y="1868"/>
                  </a:cubicBezTo>
                  <a:cubicBezTo>
                    <a:pt x="1053741" y="1868"/>
                    <a:pt x="1064407" y="12533"/>
                    <a:pt x="1064407" y="25681"/>
                  </a:cubicBezTo>
                  <a:lnTo>
                    <a:pt x="1064407" y="612857"/>
                  </a:lnTo>
                  <a:lnTo>
                    <a:pt x="1064407" y="613502"/>
                  </a:lnTo>
                  <a:cubicBezTo>
                    <a:pt x="1064407" y="626648"/>
                    <a:pt x="1053741" y="637316"/>
                    <a:pt x="1040593" y="637316"/>
                  </a:cubicBezTo>
                  <a:lnTo>
                    <a:pt x="272293" y="637316"/>
                  </a:lnTo>
                  <a:lnTo>
                    <a:pt x="271698" y="637316"/>
                  </a:lnTo>
                  <a:cubicBezTo>
                    <a:pt x="258552" y="637316"/>
                    <a:pt x="247884" y="626650"/>
                    <a:pt x="247884" y="613502"/>
                  </a:cubicBezTo>
                  <a:lnTo>
                    <a:pt x="247884" y="150597"/>
                  </a:lnTo>
                  <a:lnTo>
                    <a:pt x="49498" y="150597"/>
                  </a:lnTo>
                  <a:lnTo>
                    <a:pt x="49498" y="613502"/>
                  </a:lnTo>
                  <a:lnTo>
                    <a:pt x="49495" y="613502"/>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30" name="PA-任意多边形: 形状 1079">
              <a:extLst>
                <a:ext uri="{FF2B5EF4-FFF2-40B4-BE49-F238E27FC236}">
                  <a16:creationId xmlns:a16="http://schemas.microsoft.com/office/drawing/2014/main" id="{AD0BBF91-A149-4B2F-92BF-C6D06D59EE67}"/>
                </a:ext>
              </a:extLst>
            </p:cNvPr>
            <p:cNvSpPr/>
            <p:nvPr>
              <p:custDataLst>
                <p:tags r:id="rId7"/>
              </p:custDataLst>
            </p:nvPr>
          </p:nvSpPr>
          <p:spPr>
            <a:xfrm>
              <a:off x="121163" y="7655388"/>
              <a:ext cx="156882" cy="637490"/>
            </a:xfrm>
            <a:custGeom>
              <a:avLst/>
              <a:gdLst>
                <a:gd name="connsiteX0" fmla="*/ 1868 w 156882"/>
                <a:gd name="connsiteY0" fmla="*/ 25681 h 637490"/>
                <a:gd name="connsiteX1" fmla="*/ 25681 w 156882"/>
                <a:gd name="connsiteY1" fmla="*/ 1868 h 637490"/>
                <a:gd name="connsiteX2" fmla="*/ 49495 w 156882"/>
                <a:gd name="connsiteY2" fmla="*/ 25681 h 637490"/>
                <a:gd name="connsiteX3" fmla="*/ 49495 w 156882"/>
                <a:gd name="connsiteY3" fmla="*/ 589641 h 637490"/>
                <a:gd name="connsiteX4" fmla="*/ 133335 w 156882"/>
                <a:gd name="connsiteY4" fmla="*/ 589641 h 637490"/>
                <a:gd name="connsiteX5" fmla="*/ 157149 w 156882"/>
                <a:gd name="connsiteY5" fmla="*/ 613455 h 637490"/>
                <a:gd name="connsiteX6" fmla="*/ 133335 w 156882"/>
                <a:gd name="connsiteY6" fmla="*/ 637266 h 637490"/>
                <a:gd name="connsiteX7" fmla="*/ 26326 w 156882"/>
                <a:gd name="connsiteY7" fmla="*/ 637266 h 637490"/>
                <a:gd name="connsiteX8" fmla="*/ 25731 w 156882"/>
                <a:gd name="connsiteY8" fmla="*/ 637266 h 637490"/>
                <a:gd name="connsiteX9" fmla="*/ 1917 w 156882"/>
                <a:gd name="connsiteY9" fmla="*/ 613455 h 637490"/>
                <a:gd name="connsiteX10" fmla="*/ 1917 w 156882"/>
                <a:gd name="connsiteY10" fmla="*/ 25681 h 637490"/>
                <a:gd name="connsiteX11" fmla="*/ 1868 w 156882"/>
                <a:gd name="connsiteY11" fmla="*/ 25681 h 6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882" h="637490">
                  <a:moveTo>
                    <a:pt x="1868" y="25681"/>
                  </a:moveTo>
                  <a:cubicBezTo>
                    <a:pt x="1868" y="12536"/>
                    <a:pt x="12533" y="1868"/>
                    <a:pt x="25681" y="1868"/>
                  </a:cubicBezTo>
                  <a:cubicBezTo>
                    <a:pt x="38830" y="1868"/>
                    <a:pt x="49495" y="12533"/>
                    <a:pt x="49495" y="25681"/>
                  </a:cubicBezTo>
                  <a:lnTo>
                    <a:pt x="49495" y="589641"/>
                  </a:lnTo>
                  <a:lnTo>
                    <a:pt x="133335" y="589641"/>
                  </a:lnTo>
                  <a:cubicBezTo>
                    <a:pt x="146481" y="589641"/>
                    <a:pt x="157149" y="600307"/>
                    <a:pt x="157149" y="613455"/>
                  </a:cubicBezTo>
                  <a:cubicBezTo>
                    <a:pt x="157149" y="626603"/>
                    <a:pt x="146483" y="637266"/>
                    <a:pt x="133335" y="637266"/>
                  </a:cubicBezTo>
                  <a:lnTo>
                    <a:pt x="26326" y="637266"/>
                  </a:lnTo>
                  <a:lnTo>
                    <a:pt x="25731" y="637266"/>
                  </a:lnTo>
                  <a:cubicBezTo>
                    <a:pt x="12585" y="637266"/>
                    <a:pt x="1917" y="626603"/>
                    <a:pt x="1917" y="613455"/>
                  </a:cubicBezTo>
                  <a:lnTo>
                    <a:pt x="1917" y="25681"/>
                  </a:lnTo>
                  <a:lnTo>
                    <a:pt x="1868" y="25681"/>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31" name="PA-任意多边形: 形状 1080">
              <a:extLst>
                <a:ext uri="{FF2B5EF4-FFF2-40B4-BE49-F238E27FC236}">
                  <a16:creationId xmlns:a16="http://schemas.microsoft.com/office/drawing/2014/main" id="{578DC606-7323-45AA-BCF3-25A468614F0C}"/>
                </a:ext>
              </a:extLst>
            </p:cNvPr>
            <p:cNvSpPr/>
            <p:nvPr>
              <p:custDataLst>
                <p:tags r:id="rId8"/>
              </p:custDataLst>
            </p:nvPr>
          </p:nvSpPr>
          <p:spPr>
            <a:xfrm>
              <a:off x="-1794" y="7135928"/>
              <a:ext cx="1526490" cy="388471"/>
            </a:xfrm>
            <a:custGeom>
              <a:avLst/>
              <a:gdLst>
                <a:gd name="connsiteX0" fmla="*/ 44855 w 1526490"/>
                <a:gd name="connsiteY0" fmla="*/ 377957 h 388470"/>
                <a:gd name="connsiteX1" fmla="*/ 11666 w 1526490"/>
                <a:gd name="connsiteY1" fmla="*/ 383264 h 388470"/>
                <a:gd name="connsiteX2" fmla="*/ 6359 w 1526490"/>
                <a:gd name="connsiteY2" fmla="*/ 350074 h 388470"/>
                <a:gd name="connsiteX3" fmla="*/ 252423 w 1526490"/>
                <a:gd name="connsiteY3" fmla="*/ 11739 h 388470"/>
                <a:gd name="connsiteX4" fmla="*/ 271669 w 1526490"/>
                <a:gd name="connsiteY4" fmla="*/ 1967 h 388470"/>
                <a:gd name="connsiteX5" fmla="*/ 271669 w 1526490"/>
                <a:gd name="connsiteY5" fmla="*/ 1868 h 388470"/>
                <a:gd name="connsiteX6" fmla="*/ 1255919 w 1526490"/>
                <a:gd name="connsiteY6" fmla="*/ 1868 h 388470"/>
                <a:gd name="connsiteX7" fmla="*/ 1275963 w 1526490"/>
                <a:gd name="connsiteY7" fmla="*/ 12832 h 388470"/>
                <a:gd name="connsiteX8" fmla="*/ 1521230 w 1526490"/>
                <a:gd name="connsiteY8" fmla="*/ 350077 h 388470"/>
                <a:gd name="connsiteX9" fmla="*/ 1515921 w 1526490"/>
                <a:gd name="connsiteY9" fmla="*/ 383266 h 388470"/>
                <a:gd name="connsiteX10" fmla="*/ 1482734 w 1526490"/>
                <a:gd name="connsiteY10" fmla="*/ 377959 h 388470"/>
                <a:gd name="connsiteX11" fmla="*/ 1243864 w 1526490"/>
                <a:gd name="connsiteY11" fmla="*/ 49495 h 388470"/>
                <a:gd name="connsiteX12" fmla="*/ 283724 w 1526490"/>
                <a:gd name="connsiteY12" fmla="*/ 49495 h 388470"/>
                <a:gd name="connsiteX13" fmla="*/ 44855 w 1526490"/>
                <a:gd name="connsiteY13" fmla="*/ 377957 h 388470"/>
                <a:gd name="connsiteX14" fmla="*/ 44855 w 1526490"/>
                <a:gd name="connsiteY14" fmla="*/ 377957 h 388470"/>
                <a:gd name="connsiteX15" fmla="*/ 1275963 w 1526490"/>
                <a:gd name="connsiteY15" fmla="*/ 12832 h 388470"/>
                <a:gd name="connsiteX16" fmla="*/ 1279733 w 1526490"/>
                <a:gd name="connsiteY16" fmla="*/ 25681 h 388470"/>
                <a:gd name="connsiteX17" fmla="*/ 1275963 w 1526490"/>
                <a:gd name="connsiteY17" fmla="*/ 12832 h 38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6490" h="388470">
                  <a:moveTo>
                    <a:pt x="44855" y="377957"/>
                  </a:moveTo>
                  <a:cubicBezTo>
                    <a:pt x="37165" y="388573"/>
                    <a:pt x="22284" y="390906"/>
                    <a:pt x="11666" y="383264"/>
                  </a:cubicBezTo>
                  <a:cubicBezTo>
                    <a:pt x="1050" y="375574"/>
                    <a:pt x="-1283" y="360692"/>
                    <a:pt x="6359" y="350074"/>
                  </a:cubicBezTo>
                  <a:lnTo>
                    <a:pt x="252423" y="11739"/>
                  </a:lnTo>
                  <a:cubicBezTo>
                    <a:pt x="257087" y="5339"/>
                    <a:pt x="264328" y="1967"/>
                    <a:pt x="271669" y="1967"/>
                  </a:cubicBezTo>
                  <a:lnTo>
                    <a:pt x="271669" y="1868"/>
                  </a:lnTo>
                  <a:lnTo>
                    <a:pt x="1255919" y="1868"/>
                  </a:lnTo>
                  <a:cubicBezTo>
                    <a:pt x="1264354" y="1868"/>
                    <a:pt x="1271695" y="6233"/>
                    <a:pt x="1275963" y="12832"/>
                  </a:cubicBezTo>
                  <a:lnTo>
                    <a:pt x="1521230" y="350077"/>
                  </a:lnTo>
                  <a:cubicBezTo>
                    <a:pt x="1528920" y="360692"/>
                    <a:pt x="1526539" y="375576"/>
                    <a:pt x="1515921" y="383266"/>
                  </a:cubicBezTo>
                  <a:cubicBezTo>
                    <a:pt x="1505303" y="390956"/>
                    <a:pt x="1490424" y="388575"/>
                    <a:pt x="1482734" y="377959"/>
                  </a:cubicBezTo>
                  <a:lnTo>
                    <a:pt x="1243864" y="49495"/>
                  </a:lnTo>
                  <a:lnTo>
                    <a:pt x="283724" y="49495"/>
                  </a:lnTo>
                  <a:lnTo>
                    <a:pt x="44855" y="377957"/>
                  </a:lnTo>
                  <a:lnTo>
                    <a:pt x="44855" y="377957"/>
                  </a:lnTo>
                  <a:close/>
                  <a:moveTo>
                    <a:pt x="1275963" y="12832"/>
                  </a:moveTo>
                  <a:lnTo>
                    <a:pt x="1279733" y="25681"/>
                  </a:lnTo>
                  <a:cubicBezTo>
                    <a:pt x="1279733" y="20967"/>
                    <a:pt x="1278344" y="16552"/>
                    <a:pt x="1275963" y="1283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32" name="PA-任意多边形: 形状 1081">
              <a:extLst>
                <a:ext uri="{FF2B5EF4-FFF2-40B4-BE49-F238E27FC236}">
                  <a16:creationId xmlns:a16="http://schemas.microsoft.com/office/drawing/2014/main" id="{A29814DB-309E-4337-825C-59B69E833579}"/>
                </a:ext>
              </a:extLst>
            </p:cNvPr>
            <p:cNvSpPr/>
            <p:nvPr>
              <p:custDataLst>
                <p:tags r:id="rId9"/>
              </p:custDataLst>
            </p:nvPr>
          </p:nvSpPr>
          <p:spPr>
            <a:xfrm>
              <a:off x="1289959" y="7474264"/>
              <a:ext cx="234078" cy="141941"/>
            </a:xfrm>
            <a:custGeom>
              <a:avLst/>
              <a:gdLst>
                <a:gd name="connsiteX0" fmla="*/ 186416 w 234078"/>
                <a:gd name="connsiteY0" fmla="*/ 25681 h 141941"/>
                <a:gd name="connsiteX1" fmla="*/ 210227 w 234078"/>
                <a:gd name="connsiteY1" fmla="*/ 1868 h 141941"/>
                <a:gd name="connsiteX2" fmla="*/ 234039 w 234078"/>
                <a:gd name="connsiteY2" fmla="*/ 25681 h 141941"/>
                <a:gd name="connsiteX3" fmla="*/ 200057 w 234078"/>
                <a:gd name="connsiteY3" fmla="*/ 107786 h 141941"/>
                <a:gd name="connsiteX4" fmla="*/ 117953 w 234078"/>
                <a:gd name="connsiteY4" fmla="*/ 141767 h 141941"/>
                <a:gd name="connsiteX5" fmla="*/ 35849 w 234078"/>
                <a:gd name="connsiteY5" fmla="*/ 107786 h 141941"/>
                <a:gd name="connsiteX6" fmla="*/ 1868 w 234078"/>
                <a:gd name="connsiteY6" fmla="*/ 25681 h 141941"/>
                <a:gd name="connsiteX7" fmla="*/ 25681 w 234078"/>
                <a:gd name="connsiteY7" fmla="*/ 1868 h 141941"/>
                <a:gd name="connsiteX8" fmla="*/ 49493 w 234078"/>
                <a:gd name="connsiteY8" fmla="*/ 25681 h 141941"/>
                <a:gd name="connsiteX9" fmla="*/ 69539 w 234078"/>
                <a:gd name="connsiteY9" fmla="*/ 74101 h 141941"/>
                <a:gd name="connsiteX10" fmla="*/ 117953 w 234078"/>
                <a:gd name="connsiteY10" fmla="*/ 94142 h 141941"/>
                <a:gd name="connsiteX11" fmla="*/ 166370 w 234078"/>
                <a:gd name="connsiteY11" fmla="*/ 74101 h 141941"/>
                <a:gd name="connsiteX12" fmla="*/ 186416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416" y="25681"/>
                  </a:moveTo>
                  <a:cubicBezTo>
                    <a:pt x="186416" y="12536"/>
                    <a:pt x="197082" y="1868"/>
                    <a:pt x="210227" y="1868"/>
                  </a:cubicBezTo>
                  <a:cubicBezTo>
                    <a:pt x="223375" y="1868"/>
                    <a:pt x="234039" y="12533"/>
                    <a:pt x="234039" y="25681"/>
                  </a:cubicBezTo>
                  <a:cubicBezTo>
                    <a:pt x="234039" y="57730"/>
                    <a:pt x="220992" y="86801"/>
                    <a:pt x="200057" y="107786"/>
                  </a:cubicBezTo>
                  <a:cubicBezTo>
                    <a:pt x="179073" y="128771"/>
                    <a:pt x="149999" y="141767"/>
                    <a:pt x="117953" y="141767"/>
                  </a:cubicBezTo>
                  <a:cubicBezTo>
                    <a:pt x="85907" y="141767"/>
                    <a:pt x="56834" y="128768"/>
                    <a:pt x="35849" y="107786"/>
                  </a:cubicBezTo>
                  <a:cubicBezTo>
                    <a:pt x="14864" y="86803"/>
                    <a:pt x="1868" y="57730"/>
                    <a:pt x="1868" y="25681"/>
                  </a:cubicBezTo>
                  <a:cubicBezTo>
                    <a:pt x="1868" y="12536"/>
                    <a:pt x="12585" y="1868"/>
                    <a:pt x="25681" y="1868"/>
                  </a:cubicBezTo>
                  <a:cubicBezTo>
                    <a:pt x="38827" y="1868"/>
                    <a:pt x="49493" y="12533"/>
                    <a:pt x="49493" y="25681"/>
                  </a:cubicBezTo>
                  <a:cubicBezTo>
                    <a:pt x="49493" y="44582"/>
                    <a:pt x="57185" y="61697"/>
                    <a:pt x="69539" y="74101"/>
                  </a:cubicBezTo>
                  <a:cubicBezTo>
                    <a:pt x="81937" y="86452"/>
                    <a:pt x="99057" y="94142"/>
                    <a:pt x="117953" y="94142"/>
                  </a:cubicBezTo>
                  <a:cubicBezTo>
                    <a:pt x="136849" y="94142"/>
                    <a:pt x="153969" y="86452"/>
                    <a:pt x="166370" y="74101"/>
                  </a:cubicBezTo>
                  <a:cubicBezTo>
                    <a:pt x="178726" y="61697"/>
                    <a:pt x="186416" y="44582"/>
                    <a:pt x="186416"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33" name="PA-任意多边形: 形状 1082">
              <a:extLst>
                <a:ext uri="{FF2B5EF4-FFF2-40B4-BE49-F238E27FC236}">
                  <a16:creationId xmlns:a16="http://schemas.microsoft.com/office/drawing/2014/main" id="{D90A58AC-EC3F-4F05-8D8D-8E4CB00C4C64}"/>
                </a:ext>
              </a:extLst>
            </p:cNvPr>
            <p:cNvSpPr/>
            <p:nvPr>
              <p:custDataLst>
                <p:tags r:id="rId10"/>
              </p:custDataLst>
            </p:nvPr>
          </p:nvSpPr>
          <p:spPr>
            <a:xfrm>
              <a:off x="305709" y="7258959"/>
              <a:ext cx="911412" cy="49804"/>
            </a:xfrm>
            <a:custGeom>
              <a:avLst/>
              <a:gdLst>
                <a:gd name="connsiteX0" fmla="*/ 25681 w 911411"/>
                <a:gd name="connsiteY0" fmla="*/ 49493 h 49803"/>
                <a:gd name="connsiteX1" fmla="*/ 1868 w 911411"/>
                <a:gd name="connsiteY1" fmla="*/ 25679 h 49803"/>
                <a:gd name="connsiteX2" fmla="*/ 25681 w 911411"/>
                <a:gd name="connsiteY2" fmla="*/ 1868 h 49803"/>
                <a:gd name="connsiteX3" fmla="*/ 886901 w 911411"/>
                <a:gd name="connsiteY3" fmla="*/ 1868 h 49803"/>
                <a:gd name="connsiteX4" fmla="*/ 910715 w 911411"/>
                <a:gd name="connsiteY4" fmla="*/ 25679 h 49803"/>
                <a:gd name="connsiteX5" fmla="*/ 886901 w 911411"/>
                <a:gd name="connsiteY5" fmla="*/ 49493 h 49803"/>
                <a:gd name="connsiteX6" fmla="*/ 25681 w 911411"/>
                <a:gd name="connsiteY6" fmla="*/ 49493 h 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411" h="49803">
                  <a:moveTo>
                    <a:pt x="25681" y="49493"/>
                  </a:moveTo>
                  <a:cubicBezTo>
                    <a:pt x="12536" y="49493"/>
                    <a:pt x="1868" y="38827"/>
                    <a:pt x="1868" y="25679"/>
                  </a:cubicBezTo>
                  <a:cubicBezTo>
                    <a:pt x="1868" y="12531"/>
                    <a:pt x="12533" y="1868"/>
                    <a:pt x="25681" y="1868"/>
                  </a:cubicBezTo>
                  <a:lnTo>
                    <a:pt x="886901" y="1868"/>
                  </a:lnTo>
                  <a:cubicBezTo>
                    <a:pt x="900047" y="1868"/>
                    <a:pt x="910715" y="12533"/>
                    <a:pt x="910715" y="25679"/>
                  </a:cubicBezTo>
                  <a:cubicBezTo>
                    <a:pt x="910715" y="38827"/>
                    <a:pt x="900049" y="49493"/>
                    <a:pt x="886901" y="49493"/>
                  </a:cubicBezTo>
                  <a:lnTo>
                    <a:pt x="25681" y="49493"/>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34" name="PA-任意多边形: 形状 1083">
              <a:extLst>
                <a:ext uri="{FF2B5EF4-FFF2-40B4-BE49-F238E27FC236}">
                  <a16:creationId xmlns:a16="http://schemas.microsoft.com/office/drawing/2014/main" id="{6CACF2E2-F182-46F9-BF48-4C7222F1283F}"/>
                </a:ext>
              </a:extLst>
            </p:cNvPr>
            <p:cNvSpPr/>
            <p:nvPr>
              <p:custDataLst>
                <p:tags r:id="rId11"/>
              </p:custDataLst>
            </p:nvPr>
          </p:nvSpPr>
          <p:spPr>
            <a:xfrm>
              <a:off x="1105413" y="7474264"/>
              <a:ext cx="234078" cy="141941"/>
            </a:xfrm>
            <a:custGeom>
              <a:avLst/>
              <a:gdLst>
                <a:gd name="connsiteX0" fmla="*/ 1868 w 234078"/>
                <a:gd name="connsiteY0" fmla="*/ 25681 h 141941"/>
                <a:gd name="connsiteX1" fmla="*/ 25679 w 234078"/>
                <a:gd name="connsiteY1" fmla="*/ 1868 h 141941"/>
                <a:gd name="connsiteX2" fmla="*/ 49493 w 234078"/>
                <a:gd name="connsiteY2" fmla="*/ 25681 h 141941"/>
                <a:gd name="connsiteX3" fmla="*/ 69536 w 234078"/>
                <a:gd name="connsiteY3" fmla="*/ 74101 h 141941"/>
                <a:gd name="connsiteX4" fmla="*/ 70727 w 234078"/>
                <a:gd name="connsiteY4" fmla="*/ 75391 h 141941"/>
                <a:gd name="connsiteX5" fmla="*/ 117958 w 234078"/>
                <a:gd name="connsiteY5" fmla="*/ 94142 h 141941"/>
                <a:gd name="connsiteX6" fmla="*/ 166373 w 234078"/>
                <a:gd name="connsiteY6" fmla="*/ 74101 h 141941"/>
                <a:gd name="connsiteX7" fmla="*/ 186416 w 234078"/>
                <a:gd name="connsiteY7" fmla="*/ 25681 h 141941"/>
                <a:gd name="connsiteX8" fmla="*/ 210230 w 234078"/>
                <a:gd name="connsiteY8" fmla="*/ 1868 h 141941"/>
                <a:gd name="connsiteX9" fmla="*/ 234041 w 234078"/>
                <a:gd name="connsiteY9" fmla="*/ 25681 h 141941"/>
                <a:gd name="connsiteX10" fmla="*/ 200060 w 234078"/>
                <a:gd name="connsiteY10" fmla="*/ 107786 h 141941"/>
                <a:gd name="connsiteX11" fmla="*/ 117956 w 234078"/>
                <a:gd name="connsiteY11" fmla="*/ 141767 h 141941"/>
                <a:gd name="connsiteX12" fmla="*/ 37540 w 234078"/>
                <a:gd name="connsiteY12" fmla="*/ 109272 h 141941"/>
                <a:gd name="connsiteX13" fmla="*/ 35901 w 234078"/>
                <a:gd name="connsiteY13" fmla="*/ 107783 h 141941"/>
                <a:gd name="connsiteX14" fmla="*/ 1868 w 234078"/>
                <a:gd name="connsiteY14"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078" h="141941">
                  <a:moveTo>
                    <a:pt x="1868" y="25681"/>
                  </a:moveTo>
                  <a:cubicBezTo>
                    <a:pt x="1868" y="12536"/>
                    <a:pt x="12533" y="1868"/>
                    <a:pt x="25679" y="1868"/>
                  </a:cubicBezTo>
                  <a:cubicBezTo>
                    <a:pt x="38827" y="1868"/>
                    <a:pt x="49493" y="12533"/>
                    <a:pt x="49493" y="25681"/>
                  </a:cubicBezTo>
                  <a:cubicBezTo>
                    <a:pt x="49493" y="44582"/>
                    <a:pt x="57182" y="61697"/>
                    <a:pt x="69536" y="74101"/>
                  </a:cubicBezTo>
                  <a:lnTo>
                    <a:pt x="70727" y="75391"/>
                  </a:lnTo>
                  <a:cubicBezTo>
                    <a:pt x="82983" y="87000"/>
                    <a:pt x="99603" y="94142"/>
                    <a:pt x="117958" y="94142"/>
                  </a:cubicBezTo>
                  <a:cubicBezTo>
                    <a:pt x="136859" y="94142"/>
                    <a:pt x="153974" y="86452"/>
                    <a:pt x="166373" y="74101"/>
                  </a:cubicBezTo>
                  <a:cubicBezTo>
                    <a:pt x="178774" y="61700"/>
                    <a:pt x="186416" y="44582"/>
                    <a:pt x="186416" y="25681"/>
                  </a:cubicBezTo>
                  <a:cubicBezTo>
                    <a:pt x="186416" y="12536"/>
                    <a:pt x="197134" y="1868"/>
                    <a:pt x="210230" y="1868"/>
                  </a:cubicBezTo>
                  <a:cubicBezTo>
                    <a:pt x="223375" y="1868"/>
                    <a:pt x="234041" y="12533"/>
                    <a:pt x="234041" y="25681"/>
                  </a:cubicBezTo>
                  <a:cubicBezTo>
                    <a:pt x="234041" y="57730"/>
                    <a:pt x="220997" y="86801"/>
                    <a:pt x="200060" y="107786"/>
                  </a:cubicBezTo>
                  <a:cubicBezTo>
                    <a:pt x="179075" y="128771"/>
                    <a:pt x="149999" y="141767"/>
                    <a:pt x="117956" y="141767"/>
                  </a:cubicBezTo>
                  <a:cubicBezTo>
                    <a:pt x="86751" y="141767"/>
                    <a:pt x="58425" y="129416"/>
                    <a:pt x="37540" y="109272"/>
                  </a:cubicBezTo>
                  <a:lnTo>
                    <a:pt x="35901" y="107783"/>
                  </a:lnTo>
                  <a:cubicBezTo>
                    <a:pt x="14866" y="86801"/>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35" name="PA-任意多边形: 形状 1084">
              <a:extLst>
                <a:ext uri="{FF2B5EF4-FFF2-40B4-BE49-F238E27FC236}">
                  <a16:creationId xmlns:a16="http://schemas.microsoft.com/office/drawing/2014/main" id="{D81CE954-81D3-49EF-B0D2-637491472215}"/>
                </a:ext>
              </a:extLst>
            </p:cNvPr>
            <p:cNvSpPr/>
            <p:nvPr>
              <p:custDataLst>
                <p:tags r:id="rId12"/>
              </p:custDataLst>
            </p:nvPr>
          </p:nvSpPr>
          <p:spPr>
            <a:xfrm>
              <a:off x="736321" y="7474264"/>
              <a:ext cx="234078" cy="141941"/>
            </a:xfrm>
            <a:custGeom>
              <a:avLst/>
              <a:gdLst>
                <a:gd name="connsiteX0" fmla="*/ 1868 w 234078"/>
                <a:gd name="connsiteY0" fmla="*/ 25681 h 141941"/>
                <a:gd name="connsiteX1" fmla="*/ 25681 w 234078"/>
                <a:gd name="connsiteY1" fmla="*/ 1868 h 141941"/>
                <a:gd name="connsiteX2" fmla="*/ 49495 w 234078"/>
                <a:gd name="connsiteY2" fmla="*/ 25681 h 141941"/>
                <a:gd name="connsiteX3" fmla="*/ 69539 w 234078"/>
                <a:gd name="connsiteY3" fmla="*/ 74101 h 141941"/>
                <a:gd name="connsiteX4" fmla="*/ 117953 w 234078"/>
                <a:gd name="connsiteY4" fmla="*/ 94142 h 141941"/>
                <a:gd name="connsiteX5" fmla="*/ 166370 w 234078"/>
                <a:gd name="connsiteY5" fmla="*/ 74101 h 141941"/>
                <a:gd name="connsiteX6" fmla="*/ 186414 w 234078"/>
                <a:gd name="connsiteY6" fmla="*/ 25681 h 141941"/>
                <a:gd name="connsiteX7" fmla="*/ 210227 w 234078"/>
                <a:gd name="connsiteY7" fmla="*/ 1868 h 141941"/>
                <a:gd name="connsiteX8" fmla="*/ 234039 w 234078"/>
                <a:gd name="connsiteY8" fmla="*/ 25681 h 141941"/>
                <a:gd name="connsiteX9" fmla="*/ 200057 w 234078"/>
                <a:gd name="connsiteY9" fmla="*/ 107786 h 141941"/>
                <a:gd name="connsiteX10" fmla="*/ 117951 w 234078"/>
                <a:gd name="connsiteY10" fmla="*/ 141767 h 141941"/>
                <a:gd name="connsiteX11" fmla="*/ 35846 w 234078"/>
                <a:gd name="connsiteY11" fmla="*/ 107786 h 141941"/>
                <a:gd name="connsiteX12" fmla="*/ 1868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8" y="25681"/>
                  </a:moveTo>
                  <a:cubicBezTo>
                    <a:pt x="1868" y="12536"/>
                    <a:pt x="12533" y="1868"/>
                    <a:pt x="25681" y="1868"/>
                  </a:cubicBezTo>
                  <a:cubicBezTo>
                    <a:pt x="38830" y="1868"/>
                    <a:pt x="49495" y="12533"/>
                    <a:pt x="49495" y="25681"/>
                  </a:cubicBezTo>
                  <a:cubicBezTo>
                    <a:pt x="49495" y="44582"/>
                    <a:pt x="57185" y="61697"/>
                    <a:pt x="69539" y="74101"/>
                  </a:cubicBezTo>
                  <a:cubicBezTo>
                    <a:pt x="81937" y="86452"/>
                    <a:pt x="99058" y="94142"/>
                    <a:pt x="117953" y="94142"/>
                  </a:cubicBezTo>
                  <a:cubicBezTo>
                    <a:pt x="136849" y="94142"/>
                    <a:pt x="153969" y="86452"/>
                    <a:pt x="166370" y="74101"/>
                  </a:cubicBezTo>
                  <a:cubicBezTo>
                    <a:pt x="178724" y="61700"/>
                    <a:pt x="186414" y="44582"/>
                    <a:pt x="186414" y="25681"/>
                  </a:cubicBezTo>
                  <a:cubicBezTo>
                    <a:pt x="186414" y="12536"/>
                    <a:pt x="197079" y="1868"/>
                    <a:pt x="210227" y="1868"/>
                  </a:cubicBezTo>
                  <a:cubicBezTo>
                    <a:pt x="223373" y="1868"/>
                    <a:pt x="234039" y="12533"/>
                    <a:pt x="234039" y="25681"/>
                  </a:cubicBezTo>
                  <a:cubicBezTo>
                    <a:pt x="234039" y="57730"/>
                    <a:pt x="220993" y="86801"/>
                    <a:pt x="200057" y="107786"/>
                  </a:cubicBezTo>
                  <a:cubicBezTo>
                    <a:pt x="179070" y="128771"/>
                    <a:pt x="149997" y="141767"/>
                    <a:pt x="117951" y="141767"/>
                  </a:cubicBezTo>
                  <a:cubicBezTo>
                    <a:pt x="85904" y="141767"/>
                    <a:pt x="56831" y="128768"/>
                    <a:pt x="35846" y="107786"/>
                  </a:cubicBezTo>
                  <a:cubicBezTo>
                    <a:pt x="14869" y="86803"/>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36" name="PA-任意多边形: 形状 1085">
              <a:extLst>
                <a:ext uri="{FF2B5EF4-FFF2-40B4-BE49-F238E27FC236}">
                  <a16:creationId xmlns:a16="http://schemas.microsoft.com/office/drawing/2014/main" id="{80301793-7074-4D0C-970E-BC2EE433CBC1}"/>
                </a:ext>
              </a:extLst>
            </p:cNvPr>
            <p:cNvSpPr/>
            <p:nvPr>
              <p:custDataLst>
                <p:tags r:id="rId13"/>
              </p:custDataLst>
            </p:nvPr>
          </p:nvSpPr>
          <p:spPr>
            <a:xfrm>
              <a:off x="920867" y="7474264"/>
              <a:ext cx="234078" cy="141941"/>
            </a:xfrm>
            <a:custGeom>
              <a:avLst/>
              <a:gdLst>
                <a:gd name="connsiteX0" fmla="*/ 186414 w 234078"/>
                <a:gd name="connsiteY0" fmla="*/ 25681 h 141941"/>
                <a:gd name="connsiteX1" fmla="*/ 210225 w 234078"/>
                <a:gd name="connsiteY1" fmla="*/ 1868 h 141941"/>
                <a:gd name="connsiteX2" fmla="*/ 234039 w 234078"/>
                <a:gd name="connsiteY2" fmla="*/ 25681 h 141941"/>
                <a:gd name="connsiteX3" fmla="*/ 200057 w 234078"/>
                <a:gd name="connsiteY3" fmla="*/ 107786 h 141941"/>
                <a:gd name="connsiteX4" fmla="*/ 117953 w 234078"/>
                <a:gd name="connsiteY4" fmla="*/ 141767 h 141941"/>
                <a:gd name="connsiteX5" fmla="*/ 35849 w 234078"/>
                <a:gd name="connsiteY5" fmla="*/ 107786 h 141941"/>
                <a:gd name="connsiteX6" fmla="*/ 1868 w 234078"/>
                <a:gd name="connsiteY6" fmla="*/ 25681 h 141941"/>
                <a:gd name="connsiteX7" fmla="*/ 25681 w 234078"/>
                <a:gd name="connsiteY7" fmla="*/ 1868 h 141941"/>
                <a:gd name="connsiteX8" fmla="*/ 49493 w 234078"/>
                <a:gd name="connsiteY8" fmla="*/ 25681 h 141941"/>
                <a:gd name="connsiteX9" fmla="*/ 69536 w 234078"/>
                <a:gd name="connsiteY9" fmla="*/ 74101 h 141941"/>
                <a:gd name="connsiteX10" fmla="*/ 117953 w 234078"/>
                <a:gd name="connsiteY10" fmla="*/ 94142 h 141941"/>
                <a:gd name="connsiteX11" fmla="*/ 166370 w 234078"/>
                <a:gd name="connsiteY11" fmla="*/ 74101 h 141941"/>
                <a:gd name="connsiteX12" fmla="*/ 186414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414" y="25681"/>
                  </a:moveTo>
                  <a:cubicBezTo>
                    <a:pt x="186414" y="12536"/>
                    <a:pt x="197079" y="1868"/>
                    <a:pt x="210225" y="1868"/>
                  </a:cubicBezTo>
                  <a:cubicBezTo>
                    <a:pt x="223373" y="1868"/>
                    <a:pt x="234039" y="12533"/>
                    <a:pt x="234039" y="25681"/>
                  </a:cubicBezTo>
                  <a:cubicBezTo>
                    <a:pt x="234039" y="57730"/>
                    <a:pt x="220992" y="86801"/>
                    <a:pt x="200057" y="107786"/>
                  </a:cubicBezTo>
                  <a:cubicBezTo>
                    <a:pt x="179073" y="128771"/>
                    <a:pt x="149999" y="141767"/>
                    <a:pt x="117953" y="141767"/>
                  </a:cubicBezTo>
                  <a:cubicBezTo>
                    <a:pt x="85907" y="141767"/>
                    <a:pt x="56834" y="128768"/>
                    <a:pt x="35849" y="107786"/>
                  </a:cubicBezTo>
                  <a:cubicBezTo>
                    <a:pt x="14862" y="86803"/>
                    <a:pt x="1868" y="57730"/>
                    <a:pt x="1868" y="25681"/>
                  </a:cubicBezTo>
                  <a:cubicBezTo>
                    <a:pt x="1868" y="12536"/>
                    <a:pt x="12533" y="1868"/>
                    <a:pt x="25681" y="1868"/>
                  </a:cubicBezTo>
                  <a:cubicBezTo>
                    <a:pt x="38827" y="1868"/>
                    <a:pt x="49493" y="12533"/>
                    <a:pt x="49493" y="25681"/>
                  </a:cubicBezTo>
                  <a:cubicBezTo>
                    <a:pt x="49493" y="44582"/>
                    <a:pt x="57182" y="61697"/>
                    <a:pt x="69536" y="74101"/>
                  </a:cubicBezTo>
                  <a:cubicBezTo>
                    <a:pt x="81937" y="86452"/>
                    <a:pt x="99055" y="94142"/>
                    <a:pt x="117953" y="94142"/>
                  </a:cubicBezTo>
                  <a:cubicBezTo>
                    <a:pt x="136851" y="94142"/>
                    <a:pt x="153969" y="86452"/>
                    <a:pt x="166370" y="74101"/>
                  </a:cubicBezTo>
                  <a:cubicBezTo>
                    <a:pt x="178724" y="61697"/>
                    <a:pt x="186414" y="44582"/>
                    <a:pt x="186414"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37" name="PA-任意多边形: 形状 1086">
              <a:extLst>
                <a:ext uri="{FF2B5EF4-FFF2-40B4-BE49-F238E27FC236}">
                  <a16:creationId xmlns:a16="http://schemas.microsoft.com/office/drawing/2014/main" id="{AB7545CF-8A13-4298-BA14-2B944D79C4B0}"/>
                </a:ext>
              </a:extLst>
            </p:cNvPr>
            <p:cNvSpPr/>
            <p:nvPr>
              <p:custDataLst>
                <p:tags r:id="rId14"/>
              </p:custDataLst>
            </p:nvPr>
          </p:nvSpPr>
          <p:spPr>
            <a:xfrm>
              <a:off x="551780" y="7474264"/>
              <a:ext cx="234078" cy="141941"/>
            </a:xfrm>
            <a:custGeom>
              <a:avLst/>
              <a:gdLst>
                <a:gd name="connsiteX0" fmla="*/ 186409 w 234078"/>
                <a:gd name="connsiteY0" fmla="*/ 25681 h 141941"/>
                <a:gd name="connsiteX1" fmla="*/ 210222 w 234078"/>
                <a:gd name="connsiteY1" fmla="*/ 1868 h 141941"/>
                <a:gd name="connsiteX2" fmla="*/ 234036 w 234078"/>
                <a:gd name="connsiteY2" fmla="*/ 25681 h 141941"/>
                <a:gd name="connsiteX3" fmla="*/ 200055 w 234078"/>
                <a:gd name="connsiteY3" fmla="*/ 107786 h 141941"/>
                <a:gd name="connsiteX4" fmla="*/ 198419 w 234078"/>
                <a:gd name="connsiteY4" fmla="*/ 109275 h 141941"/>
                <a:gd name="connsiteX5" fmla="*/ 117953 w 234078"/>
                <a:gd name="connsiteY5" fmla="*/ 141769 h 141941"/>
                <a:gd name="connsiteX6" fmla="*/ 35849 w 234078"/>
                <a:gd name="connsiteY6" fmla="*/ 107788 h 141941"/>
                <a:gd name="connsiteX7" fmla="*/ 1868 w 234078"/>
                <a:gd name="connsiteY7" fmla="*/ 25684 h 141941"/>
                <a:gd name="connsiteX8" fmla="*/ 25681 w 234078"/>
                <a:gd name="connsiteY8" fmla="*/ 1870 h 141941"/>
                <a:gd name="connsiteX9" fmla="*/ 49495 w 234078"/>
                <a:gd name="connsiteY9" fmla="*/ 25684 h 141941"/>
                <a:gd name="connsiteX10" fmla="*/ 69536 w 234078"/>
                <a:gd name="connsiteY10" fmla="*/ 74103 h 141941"/>
                <a:gd name="connsiteX11" fmla="*/ 117956 w 234078"/>
                <a:gd name="connsiteY11" fmla="*/ 94144 h 141941"/>
                <a:gd name="connsiteX12" fmla="*/ 165135 w 234078"/>
                <a:gd name="connsiteY12" fmla="*/ 75393 h 141941"/>
                <a:gd name="connsiteX13" fmla="*/ 166325 w 234078"/>
                <a:gd name="connsiteY13" fmla="*/ 74103 h 141941"/>
                <a:gd name="connsiteX14" fmla="*/ 186409 w 234078"/>
                <a:gd name="connsiteY14"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078" h="141941">
                  <a:moveTo>
                    <a:pt x="186409" y="25681"/>
                  </a:moveTo>
                  <a:cubicBezTo>
                    <a:pt x="186409" y="12536"/>
                    <a:pt x="197074" y="1868"/>
                    <a:pt x="210222" y="1868"/>
                  </a:cubicBezTo>
                  <a:cubicBezTo>
                    <a:pt x="223371" y="1868"/>
                    <a:pt x="234036" y="12533"/>
                    <a:pt x="234036" y="25681"/>
                  </a:cubicBezTo>
                  <a:cubicBezTo>
                    <a:pt x="234036" y="57730"/>
                    <a:pt x="221035" y="86801"/>
                    <a:pt x="200055" y="107786"/>
                  </a:cubicBezTo>
                  <a:lnTo>
                    <a:pt x="198419" y="109275"/>
                  </a:lnTo>
                  <a:cubicBezTo>
                    <a:pt x="177484" y="129416"/>
                    <a:pt x="149106" y="141769"/>
                    <a:pt x="117953" y="141769"/>
                  </a:cubicBezTo>
                  <a:cubicBezTo>
                    <a:pt x="85904" y="141769"/>
                    <a:pt x="56834" y="128771"/>
                    <a:pt x="35849" y="107788"/>
                  </a:cubicBezTo>
                  <a:cubicBezTo>
                    <a:pt x="14864" y="86806"/>
                    <a:pt x="1868" y="57733"/>
                    <a:pt x="1868" y="25684"/>
                  </a:cubicBezTo>
                  <a:cubicBezTo>
                    <a:pt x="1868" y="12538"/>
                    <a:pt x="12533" y="1870"/>
                    <a:pt x="25681" y="1870"/>
                  </a:cubicBezTo>
                  <a:cubicBezTo>
                    <a:pt x="38830" y="1870"/>
                    <a:pt x="49495" y="12536"/>
                    <a:pt x="49495" y="25684"/>
                  </a:cubicBezTo>
                  <a:cubicBezTo>
                    <a:pt x="49495" y="44584"/>
                    <a:pt x="57185" y="61700"/>
                    <a:pt x="69536" y="74103"/>
                  </a:cubicBezTo>
                  <a:cubicBezTo>
                    <a:pt x="81937" y="86455"/>
                    <a:pt x="99055" y="94144"/>
                    <a:pt x="117956" y="94144"/>
                  </a:cubicBezTo>
                  <a:cubicBezTo>
                    <a:pt x="136311" y="94144"/>
                    <a:pt x="152930" y="87000"/>
                    <a:pt x="165135" y="75393"/>
                  </a:cubicBezTo>
                  <a:lnTo>
                    <a:pt x="166325" y="74103"/>
                  </a:lnTo>
                  <a:cubicBezTo>
                    <a:pt x="178719" y="61697"/>
                    <a:pt x="186409" y="44582"/>
                    <a:pt x="186409"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38" name="PA-任意多边形: 形状 1087">
              <a:extLst>
                <a:ext uri="{FF2B5EF4-FFF2-40B4-BE49-F238E27FC236}">
                  <a16:creationId xmlns:a16="http://schemas.microsoft.com/office/drawing/2014/main" id="{F19E3E68-BF59-4BCB-96C6-75158AAA3654}"/>
                </a:ext>
              </a:extLst>
            </p:cNvPr>
            <p:cNvSpPr/>
            <p:nvPr>
              <p:custDataLst>
                <p:tags r:id="rId15"/>
              </p:custDataLst>
            </p:nvPr>
          </p:nvSpPr>
          <p:spPr>
            <a:xfrm>
              <a:off x="367227" y="7474264"/>
              <a:ext cx="234078" cy="141941"/>
            </a:xfrm>
            <a:custGeom>
              <a:avLst/>
              <a:gdLst>
                <a:gd name="connsiteX0" fmla="*/ 1868 w 234078"/>
                <a:gd name="connsiteY0" fmla="*/ 25681 h 141941"/>
                <a:gd name="connsiteX1" fmla="*/ 25681 w 234078"/>
                <a:gd name="connsiteY1" fmla="*/ 1868 h 141941"/>
                <a:gd name="connsiteX2" fmla="*/ 49495 w 234078"/>
                <a:gd name="connsiteY2" fmla="*/ 25681 h 141941"/>
                <a:gd name="connsiteX3" fmla="*/ 69536 w 234078"/>
                <a:gd name="connsiteY3" fmla="*/ 74101 h 141941"/>
                <a:gd name="connsiteX4" fmla="*/ 117956 w 234078"/>
                <a:gd name="connsiteY4" fmla="*/ 94142 h 141941"/>
                <a:gd name="connsiteX5" fmla="*/ 166375 w 234078"/>
                <a:gd name="connsiteY5" fmla="*/ 74101 h 141941"/>
                <a:gd name="connsiteX6" fmla="*/ 186416 w 234078"/>
                <a:gd name="connsiteY6" fmla="*/ 25681 h 141941"/>
                <a:gd name="connsiteX7" fmla="*/ 210230 w 234078"/>
                <a:gd name="connsiteY7" fmla="*/ 1868 h 141941"/>
                <a:gd name="connsiteX8" fmla="*/ 234044 w 234078"/>
                <a:gd name="connsiteY8" fmla="*/ 25681 h 141941"/>
                <a:gd name="connsiteX9" fmla="*/ 200062 w 234078"/>
                <a:gd name="connsiteY9" fmla="*/ 107786 h 141941"/>
                <a:gd name="connsiteX10" fmla="*/ 117958 w 234078"/>
                <a:gd name="connsiteY10" fmla="*/ 141767 h 141941"/>
                <a:gd name="connsiteX11" fmla="*/ 35854 w 234078"/>
                <a:gd name="connsiteY11" fmla="*/ 107786 h 141941"/>
                <a:gd name="connsiteX12" fmla="*/ 1868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8" y="25681"/>
                  </a:moveTo>
                  <a:cubicBezTo>
                    <a:pt x="1868" y="12536"/>
                    <a:pt x="12533" y="1868"/>
                    <a:pt x="25681" y="1868"/>
                  </a:cubicBezTo>
                  <a:cubicBezTo>
                    <a:pt x="38830" y="1868"/>
                    <a:pt x="49495" y="12533"/>
                    <a:pt x="49495" y="25681"/>
                  </a:cubicBezTo>
                  <a:cubicBezTo>
                    <a:pt x="49495" y="44582"/>
                    <a:pt x="57185" y="61697"/>
                    <a:pt x="69536" y="74101"/>
                  </a:cubicBezTo>
                  <a:cubicBezTo>
                    <a:pt x="81937" y="86452"/>
                    <a:pt x="99055" y="94142"/>
                    <a:pt x="117956" y="94142"/>
                  </a:cubicBezTo>
                  <a:cubicBezTo>
                    <a:pt x="136856" y="94142"/>
                    <a:pt x="153971" y="86452"/>
                    <a:pt x="166375" y="74101"/>
                  </a:cubicBezTo>
                  <a:cubicBezTo>
                    <a:pt x="178726" y="61700"/>
                    <a:pt x="186416" y="44582"/>
                    <a:pt x="186416" y="25681"/>
                  </a:cubicBezTo>
                  <a:cubicBezTo>
                    <a:pt x="186416" y="12536"/>
                    <a:pt x="197082" y="1868"/>
                    <a:pt x="210230" y="1868"/>
                  </a:cubicBezTo>
                  <a:cubicBezTo>
                    <a:pt x="223378" y="1868"/>
                    <a:pt x="234044" y="12533"/>
                    <a:pt x="234044" y="25681"/>
                  </a:cubicBezTo>
                  <a:cubicBezTo>
                    <a:pt x="234044" y="57730"/>
                    <a:pt x="221045" y="86801"/>
                    <a:pt x="200062" y="107786"/>
                  </a:cubicBezTo>
                  <a:cubicBezTo>
                    <a:pt x="179080" y="128771"/>
                    <a:pt x="150007" y="141767"/>
                    <a:pt x="117958" y="141767"/>
                  </a:cubicBezTo>
                  <a:cubicBezTo>
                    <a:pt x="85909" y="141767"/>
                    <a:pt x="56839" y="128768"/>
                    <a:pt x="35854" y="107786"/>
                  </a:cubicBezTo>
                  <a:cubicBezTo>
                    <a:pt x="14869" y="86803"/>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39" name="PA-任意多边形: 形状 1088">
              <a:extLst>
                <a:ext uri="{FF2B5EF4-FFF2-40B4-BE49-F238E27FC236}">
                  <a16:creationId xmlns:a16="http://schemas.microsoft.com/office/drawing/2014/main" id="{8EAD0974-D4F4-4D37-B369-CF599BA27EE2}"/>
                </a:ext>
              </a:extLst>
            </p:cNvPr>
            <p:cNvSpPr/>
            <p:nvPr>
              <p:custDataLst>
                <p:tags r:id="rId16"/>
              </p:custDataLst>
            </p:nvPr>
          </p:nvSpPr>
          <p:spPr>
            <a:xfrm>
              <a:off x="182681" y="7474261"/>
              <a:ext cx="234078" cy="141941"/>
            </a:xfrm>
            <a:custGeom>
              <a:avLst/>
              <a:gdLst>
                <a:gd name="connsiteX0" fmla="*/ 186414 w 234078"/>
                <a:gd name="connsiteY0" fmla="*/ 25684 h 141941"/>
                <a:gd name="connsiteX1" fmla="*/ 210227 w 234078"/>
                <a:gd name="connsiteY1" fmla="*/ 1870 h 141941"/>
                <a:gd name="connsiteX2" fmla="*/ 234041 w 234078"/>
                <a:gd name="connsiteY2" fmla="*/ 25684 h 141941"/>
                <a:gd name="connsiteX3" fmla="*/ 200060 w 234078"/>
                <a:gd name="connsiteY3" fmla="*/ 107788 h 141941"/>
                <a:gd name="connsiteX4" fmla="*/ 117956 w 234078"/>
                <a:gd name="connsiteY4" fmla="*/ 141769 h 141941"/>
                <a:gd name="connsiteX5" fmla="*/ 35951 w 234078"/>
                <a:gd name="connsiteY5" fmla="*/ 107686 h 141941"/>
                <a:gd name="connsiteX6" fmla="*/ 35901 w 234078"/>
                <a:gd name="connsiteY6" fmla="*/ 107786 h 141941"/>
                <a:gd name="connsiteX7" fmla="*/ 1868 w 234078"/>
                <a:gd name="connsiteY7" fmla="*/ 25681 h 141941"/>
                <a:gd name="connsiteX8" fmla="*/ 25681 w 234078"/>
                <a:gd name="connsiteY8" fmla="*/ 1868 h 141941"/>
                <a:gd name="connsiteX9" fmla="*/ 49495 w 234078"/>
                <a:gd name="connsiteY9" fmla="*/ 25681 h 141941"/>
                <a:gd name="connsiteX10" fmla="*/ 69536 w 234078"/>
                <a:gd name="connsiteY10" fmla="*/ 74101 h 141941"/>
                <a:gd name="connsiteX11" fmla="*/ 69536 w 234078"/>
                <a:gd name="connsiteY11" fmla="*/ 74151 h 141941"/>
                <a:gd name="connsiteX12" fmla="*/ 69586 w 234078"/>
                <a:gd name="connsiteY12" fmla="*/ 74200 h 141941"/>
                <a:gd name="connsiteX13" fmla="*/ 117956 w 234078"/>
                <a:gd name="connsiteY13" fmla="*/ 94144 h 141941"/>
                <a:gd name="connsiteX14" fmla="*/ 166375 w 234078"/>
                <a:gd name="connsiteY14" fmla="*/ 74103 h 141941"/>
                <a:gd name="connsiteX15" fmla="*/ 186414 w 234078"/>
                <a:gd name="connsiteY15" fmla="*/ 25684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4078" h="141941">
                  <a:moveTo>
                    <a:pt x="186414" y="25684"/>
                  </a:moveTo>
                  <a:cubicBezTo>
                    <a:pt x="186414" y="12538"/>
                    <a:pt x="197079" y="1870"/>
                    <a:pt x="210227" y="1870"/>
                  </a:cubicBezTo>
                  <a:cubicBezTo>
                    <a:pt x="223376" y="1870"/>
                    <a:pt x="234041" y="12536"/>
                    <a:pt x="234041" y="25684"/>
                  </a:cubicBezTo>
                  <a:cubicBezTo>
                    <a:pt x="234041" y="57733"/>
                    <a:pt x="221042" y="86803"/>
                    <a:pt x="200060" y="107788"/>
                  </a:cubicBezTo>
                  <a:cubicBezTo>
                    <a:pt x="179077" y="128773"/>
                    <a:pt x="150004" y="141769"/>
                    <a:pt x="117956" y="141769"/>
                  </a:cubicBezTo>
                  <a:cubicBezTo>
                    <a:pt x="85957" y="141769"/>
                    <a:pt x="56986" y="128771"/>
                    <a:pt x="35951" y="107686"/>
                  </a:cubicBezTo>
                  <a:lnTo>
                    <a:pt x="35901" y="107786"/>
                  </a:lnTo>
                  <a:cubicBezTo>
                    <a:pt x="14916" y="86801"/>
                    <a:pt x="1868" y="57730"/>
                    <a:pt x="1868" y="25681"/>
                  </a:cubicBezTo>
                  <a:cubicBezTo>
                    <a:pt x="1868" y="12536"/>
                    <a:pt x="12533" y="1868"/>
                    <a:pt x="25681" y="1868"/>
                  </a:cubicBezTo>
                  <a:cubicBezTo>
                    <a:pt x="38830" y="1868"/>
                    <a:pt x="49495" y="12533"/>
                    <a:pt x="49495" y="25681"/>
                  </a:cubicBezTo>
                  <a:cubicBezTo>
                    <a:pt x="49495" y="44582"/>
                    <a:pt x="57185" y="61697"/>
                    <a:pt x="69536" y="74101"/>
                  </a:cubicBezTo>
                  <a:lnTo>
                    <a:pt x="69536" y="74151"/>
                  </a:lnTo>
                  <a:lnTo>
                    <a:pt x="69586" y="74200"/>
                  </a:lnTo>
                  <a:cubicBezTo>
                    <a:pt x="81888" y="86504"/>
                    <a:pt x="99003" y="94144"/>
                    <a:pt x="117956" y="94144"/>
                  </a:cubicBezTo>
                  <a:cubicBezTo>
                    <a:pt x="136856" y="94144"/>
                    <a:pt x="153971" y="86455"/>
                    <a:pt x="166375" y="74103"/>
                  </a:cubicBezTo>
                  <a:cubicBezTo>
                    <a:pt x="178724" y="61700"/>
                    <a:pt x="186414" y="44584"/>
                    <a:pt x="186414" y="2568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40" name="PA-任意多边形: 形状 1089">
              <a:extLst>
                <a:ext uri="{FF2B5EF4-FFF2-40B4-BE49-F238E27FC236}">
                  <a16:creationId xmlns:a16="http://schemas.microsoft.com/office/drawing/2014/main" id="{E6A4C856-9B50-4104-A514-DC30BD4EE0B4}"/>
                </a:ext>
              </a:extLst>
            </p:cNvPr>
            <p:cNvSpPr/>
            <p:nvPr>
              <p:custDataLst>
                <p:tags r:id="rId17"/>
              </p:custDataLst>
            </p:nvPr>
          </p:nvSpPr>
          <p:spPr>
            <a:xfrm>
              <a:off x="-1868" y="7474264"/>
              <a:ext cx="234078" cy="141941"/>
            </a:xfrm>
            <a:custGeom>
              <a:avLst/>
              <a:gdLst>
                <a:gd name="connsiteX0" fmla="*/ 1868 w 234078"/>
                <a:gd name="connsiteY0" fmla="*/ 25681 h 141941"/>
                <a:gd name="connsiteX1" fmla="*/ 25681 w 234078"/>
                <a:gd name="connsiteY1" fmla="*/ 1868 h 141941"/>
                <a:gd name="connsiteX2" fmla="*/ 49495 w 234078"/>
                <a:gd name="connsiteY2" fmla="*/ 25681 h 141941"/>
                <a:gd name="connsiteX3" fmla="*/ 69536 w 234078"/>
                <a:gd name="connsiteY3" fmla="*/ 74101 h 141941"/>
                <a:gd name="connsiteX4" fmla="*/ 117956 w 234078"/>
                <a:gd name="connsiteY4" fmla="*/ 94142 h 141941"/>
                <a:gd name="connsiteX5" fmla="*/ 166375 w 234078"/>
                <a:gd name="connsiteY5" fmla="*/ 74101 h 141941"/>
                <a:gd name="connsiteX6" fmla="*/ 186416 w 234078"/>
                <a:gd name="connsiteY6" fmla="*/ 25681 h 141941"/>
                <a:gd name="connsiteX7" fmla="*/ 210230 w 234078"/>
                <a:gd name="connsiteY7" fmla="*/ 1868 h 141941"/>
                <a:gd name="connsiteX8" fmla="*/ 234044 w 234078"/>
                <a:gd name="connsiteY8" fmla="*/ 25681 h 141941"/>
                <a:gd name="connsiteX9" fmla="*/ 200062 w 234078"/>
                <a:gd name="connsiteY9" fmla="*/ 107786 h 141941"/>
                <a:gd name="connsiteX10" fmla="*/ 117958 w 234078"/>
                <a:gd name="connsiteY10" fmla="*/ 141767 h 141941"/>
                <a:gd name="connsiteX11" fmla="*/ 35854 w 234078"/>
                <a:gd name="connsiteY11" fmla="*/ 107786 h 141941"/>
                <a:gd name="connsiteX12" fmla="*/ 1868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8" y="25681"/>
                  </a:moveTo>
                  <a:cubicBezTo>
                    <a:pt x="1868" y="12536"/>
                    <a:pt x="12533" y="1868"/>
                    <a:pt x="25681" y="1868"/>
                  </a:cubicBezTo>
                  <a:cubicBezTo>
                    <a:pt x="38830" y="1868"/>
                    <a:pt x="49495" y="12533"/>
                    <a:pt x="49495" y="25681"/>
                  </a:cubicBezTo>
                  <a:cubicBezTo>
                    <a:pt x="49495" y="44582"/>
                    <a:pt x="57185" y="61697"/>
                    <a:pt x="69536" y="74101"/>
                  </a:cubicBezTo>
                  <a:cubicBezTo>
                    <a:pt x="81937" y="86452"/>
                    <a:pt x="99055" y="94142"/>
                    <a:pt x="117956" y="94142"/>
                  </a:cubicBezTo>
                  <a:cubicBezTo>
                    <a:pt x="136856" y="94142"/>
                    <a:pt x="153971" y="86452"/>
                    <a:pt x="166375" y="74101"/>
                  </a:cubicBezTo>
                  <a:cubicBezTo>
                    <a:pt x="178726" y="61700"/>
                    <a:pt x="186416" y="44582"/>
                    <a:pt x="186416" y="25681"/>
                  </a:cubicBezTo>
                  <a:cubicBezTo>
                    <a:pt x="186416" y="12536"/>
                    <a:pt x="197082" y="1868"/>
                    <a:pt x="210230" y="1868"/>
                  </a:cubicBezTo>
                  <a:cubicBezTo>
                    <a:pt x="223378" y="1868"/>
                    <a:pt x="234044" y="12533"/>
                    <a:pt x="234044" y="25681"/>
                  </a:cubicBezTo>
                  <a:cubicBezTo>
                    <a:pt x="234044" y="57730"/>
                    <a:pt x="221045" y="86801"/>
                    <a:pt x="200062" y="107786"/>
                  </a:cubicBezTo>
                  <a:cubicBezTo>
                    <a:pt x="179080" y="128771"/>
                    <a:pt x="150057" y="141767"/>
                    <a:pt x="117958" y="141767"/>
                  </a:cubicBezTo>
                  <a:cubicBezTo>
                    <a:pt x="85859" y="141767"/>
                    <a:pt x="56839" y="128768"/>
                    <a:pt x="35854" y="107786"/>
                  </a:cubicBezTo>
                  <a:cubicBezTo>
                    <a:pt x="14869" y="86803"/>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F0502020204030204"/>
                <a:ea typeface="微软雅黑"/>
                <a:cs typeface="+mn-ea"/>
                <a:sym typeface="+mn-lt"/>
              </a:endParaRPr>
            </a:p>
          </p:txBody>
        </p:sp>
      </p:grpSp>
      <p:sp>
        <p:nvSpPr>
          <p:cNvPr id="41" name="矩形 40">
            <a:extLst>
              <a:ext uri="{FF2B5EF4-FFF2-40B4-BE49-F238E27FC236}">
                <a16:creationId xmlns:a16="http://schemas.microsoft.com/office/drawing/2014/main" id="{C615BAE2-5A60-41B4-8A77-F3F391E06821}"/>
              </a:ext>
            </a:extLst>
          </p:cNvPr>
          <p:cNvSpPr/>
          <p:nvPr/>
        </p:nvSpPr>
        <p:spPr>
          <a:xfrm>
            <a:off x="457464" y="939996"/>
            <a:ext cx="106131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LOGO</a:t>
            </a:r>
            <a:endParaRPr kumimoji="0" lang="zh-CN" altLang="en-US" sz="2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endParaRPr>
          </a:p>
        </p:txBody>
      </p:sp>
      <p:grpSp>
        <p:nvGrpSpPr>
          <p:cNvPr id="2" name="组合 1">
            <a:extLst>
              <a:ext uri="{FF2B5EF4-FFF2-40B4-BE49-F238E27FC236}">
                <a16:creationId xmlns:a16="http://schemas.microsoft.com/office/drawing/2014/main" id="{343212E8-F638-4A95-B50B-2EAD6EDEFD9A}"/>
              </a:ext>
            </a:extLst>
          </p:cNvPr>
          <p:cNvGrpSpPr/>
          <p:nvPr/>
        </p:nvGrpSpPr>
        <p:grpSpPr>
          <a:xfrm>
            <a:off x="583911" y="1446562"/>
            <a:ext cx="5512089" cy="5086696"/>
            <a:chOff x="583911" y="1446562"/>
            <a:chExt cx="5512089" cy="5086696"/>
          </a:xfrm>
        </p:grpSpPr>
        <p:grpSp>
          <p:nvGrpSpPr>
            <p:cNvPr id="7" name="组合 6">
              <a:extLst>
                <a:ext uri="{FF2B5EF4-FFF2-40B4-BE49-F238E27FC236}">
                  <a16:creationId xmlns:a16="http://schemas.microsoft.com/office/drawing/2014/main" id="{80C7D1D7-89F1-4CF4-94BA-57AE61D933E8}"/>
                </a:ext>
              </a:extLst>
            </p:cNvPr>
            <p:cNvGrpSpPr/>
            <p:nvPr/>
          </p:nvGrpSpPr>
          <p:grpSpPr>
            <a:xfrm>
              <a:off x="583911" y="1446562"/>
              <a:ext cx="5512089" cy="3388888"/>
              <a:chOff x="8642" y="2513"/>
              <a:chExt cx="9333" cy="6150"/>
            </a:xfrm>
          </p:grpSpPr>
          <p:grpSp>
            <p:nvGrpSpPr>
              <p:cNvPr id="8" name="组合 7">
                <a:extLst>
                  <a:ext uri="{FF2B5EF4-FFF2-40B4-BE49-F238E27FC236}">
                    <a16:creationId xmlns:a16="http://schemas.microsoft.com/office/drawing/2014/main" id="{7536DDDE-7AB0-4AB9-BD0C-A151907D9F2C}"/>
                  </a:ext>
                </a:extLst>
              </p:cNvPr>
              <p:cNvGrpSpPr/>
              <p:nvPr/>
            </p:nvGrpSpPr>
            <p:grpSpPr>
              <a:xfrm>
                <a:off x="10004" y="2513"/>
                <a:ext cx="7971" cy="1207"/>
                <a:chOff x="6096000" y="2061026"/>
                <a:chExt cx="5061857" cy="766467"/>
              </a:xfrm>
            </p:grpSpPr>
            <p:sp>
              <p:nvSpPr>
                <p:cNvPr id="22" name="文本框 21">
                  <a:extLst>
                    <a:ext uri="{FF2B5EF4-FFF2-40B4-BE49-F238E27FC236}">
                      <a16:creationId xmlns:a16="http://schemas.microsoft.com/office/drawing/2014/main" id="{070D05E3-873E-47FA-85B0-A44419548333}"/>
                    </a:ext>
                  </a:extLst>
                </p:cNvPr>
                <p:cNvSpPr txBox="1"/>
                <p:nvPr/>
              </p:nvSpPr>
              <p:spPr>
                <a:xfrm>
                  <a:off x="6096000" y="2061026"/>
                  <a:ext cx="1853215" cy="532024"/>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概况及背景</a:t>
                  </a:r>
                </a:p>
              </p:txBody>
            </p:sp>
            <p:sp>
              <p:nvSpPr>
                <p:cNvPr id="23" name="文本框 22">
                  <a:extLst>
                    <a:ext uri="{FF2B5EF4-FFF2-40B4-BE49-F238E27FC236}">
                      <a16:creationId xmlns:a16="http://schemas.microsoft.com/office/drawing/2014/main" id="{0E00511A-7E11-4DEC-8B35-0ACCED4F2C51}"/>
                    </a:ext>
                  </a:extLst>
                </p:cNvPr>
                <p:cNvSpPr txBox="1"/>
                <p:nvPr/>
              </p:nvSpPr>
              <p:spPr>
                <a:xfrm>
                  <a:off x="6096000" y="2508178"/>
                  <a:ext cx="5061857" cy="3193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white"/>
                      </a:solidFill>
                      <a:effectLst/>
                      <a:uLnTx/>
                      <a:uFillTx/>
                      <a:latin typeface="微软雅黑" panose="020F0502020204030204"/>
                      <a:ea typeface="微软雅黑"/>
                      <a:cs typeface="+mn-ea"/>
                      <a:sym typeface="+mn-lt"/>
                    </a:rPr>
                    <a:t>Overview&amp;Background</a:t>
                  </a:r>
                  <a:endParaRPr kumimoji="0" lang="en-US" altLang="zh-CN" sz="12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endParaRPr>
                </a:p>
              </p:txBody>
            </p:sp>
          </p:grpSp>
          <p:grpSp>
            <p:nvGrpSpPr>
              <p:cNvPr id="9" name="组合 8">
                <a:extLst>
                  <a:ext uri="{FF2B5EF4-FFF2-40B4-BE49-F238E27FC236}">
                    <a16:creationId xmlns:a16="http://schemas.microsoft.com/office/drawing/2014/main" id="{4699AA2B-D7F0-46ED-BBA7-621897B77C72}"/>
                  </a:ext>
                </a:extLst>
              </p:cNvPr>
              <p:cNvGrpSpPr/>
              <p:nvPr/>
            </p:nvGrpSpPr>
            <p:grpSpPr>
              <a:xfrm>
                <a:off x="10004" y="4143"/>
                <a:ext cx="7971" cy="1207"/>
                <a:chOff x="6096000" y="2061026"/>
                <a:chExt cx="5061857" cy="766467"/>
              </a:xfrm>
            </p:grpSpPr>
            <p:sp>
              <p:nvSpPr>
                <p:cNvPr id="20" name="文本框 19">
                  <a:extLst>
                    <a:ext uri="{FF2B5EF4-FFF2-40B4-BE49-F238E27FC236}">
                      <a16:creationId xmlns:a16="http://schemas.microsoft.com/office/drawing/2014/main" id="{74AACB0C-7257-4E0B-8418-9B99B8F764FD}"/>
                    </a:ext>
                  </a:extLst>
                </p:cNvPr>
                <p:cNvSpPr txBox="1"/>
                <p:nvPr/>
              </p:nvSpPr>
              <p:spPr>
                <a:xfrm>
                  <a:off x="6096000" y="2061026"/>
                  <a:ext cx="1522283" cy="532024"/>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调研方法</a:t>
                  </a:r>
                </a:p>
              </p:txBody>
            </p:sp>
            <p:sp>
              <p:nvSpPr>
                <p:cNvPr id="21" name="文本框 20">
                  <a:extLst>
                    <a:ext uri="{FF2B5EF4-FFF2-40B4-BE49-F238E27FC236}">
                      <a16:creationId xmlns:a16="http://schemas.microsoft.com/office/drawing/2014/main" id="{3CD3D0BF-DCDC-428D-B818-33CEA4B0132F}"/>
                    </a:ext>
                  </a:extLst>
                </p:cNvPr>
                <p:cNvSpPr txBox="1"/>
                <p:nvPr/>
              </p:nvSpPr>
              <p:spPr>
                <a:xfrm>
                  <a:off x="6096000" y="2508178"/>
                  <a:ext cx="5061857" cy="3193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Methods</a:t>
                  </a:r>
                </a:p>
              </p:txBody>
            </p:sp>
          </p:grpSp>
          <p:grpSp>
            <p:nvGrpSpPr>
              <p:cNvPr id="10" name="组合 9">
                <a:extLst>
                  <a:ext uri="{FF2B5EF4-FFF2-40B4-BE49-F238E27FC236}">
                    <a16:creationId xmlns:a16="http://schemas.microsoft.com/office/drawing/2014/main" id="{C35429C7-2B6F-4DA6-8B5B-956C7019399A}"/>
                  </a:ext>
                </a:extLst>
              </p:cNvPr>
              <p:cNvGrpSpPr/>
              <p:nvPr/>
            </p:nvGrpSpPr>
            <p:grpSpPr>
              <a:xfrm>
                <a:off x="10004" y="5774"/>
                <a:ext cx="7971" cy="1207"/>
                <a:chOff x="6096000" y="2061026"/>
                <a:chExt cx="5061857" cy="766467"/>
              </a:xfrm>
            </p:grpSpPr>
            <p:sp>
              <p:nvSpPr>
                <p:cNvPr id="18" name="文本框 17">
                  <a:extLst>
                    <a:ext uri="{FF2B5EF4-FFF2-40B4-BE49-F238E27FC236}">
                      <a16:creationId xmlns:a16="http://schemas.microsoft.com/office/drawing/2014/main" id="{E17F746F-AE14-4A5E-A78F-53A2AD506247}"/>
                    </a:ext>
                  </a:extLst>
                </p:cNvPr>
                <p:cNvSpPr txBox="1"/>
                <p:nvPr/>
              </p:nvSpPr>
              <p:spPr>
                <a:xfrm>
                  <a:off x="6096000" y="2061026"/>
                  <a:ext cx="2184145" cy="532024"/>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食堂主要做法</a:t>
                  </a:r>
                </a:p>
              </p:txBody>
            </p:sp>
            <p:sp>
              <p:nvSpPr>
                <p:cNvPr id="19" name="文本框 18">
                  <a:extLst>
                    <a:ext uri="{FF2B5EF4-FFF2-40B4-BE49-F238E27FC236}">
                      <a16:creationId xmlns:a16="http://schemas.microsoft.com/office/drawing/2014/main" id="{30AE1FDD-42E3-40A8-A3DF-41B623D4A469}"/>
                    </a:ext>
                  </a:extLst>
                </p:cNvPr>
                <p:cNvSpPr txBox="1"/>
                <p:nvPr/>
              </p:nvSpPr>
              <p:spPr>
                <a:xfrm>
                  <a:off x="6096000" y="2508178"/>
                  <a:ext cx="5061857" cy="3193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Result</a:t>
                  </a:r>
                </a:p>
              </p:txBody>
            </p:sp>
          </p:grpSp>
          <p:grpSp>
            <p:nvGrpSpPr>
              <p:cNvPr id="11" name="组合 10">
                <a:extLst>
                  <a:ext uri="{FF2B5EF4-FFF2-40B4-BE49-F238E27FC236}">
                    <a16:creationId xmlns:a16="http://schemas.microsoft.com/office/drawing/2014/main" id="{5AD08266-72EA-4B05-BB86-CDFA7C2971A6}"/>
                  </a:ext>
                </a:extLst>
              </p:cNvPr>
              <p:cNvGrpSpPr/>
              <p:nvPr/>
            </p:nvGrpSpPr>
            <p:grpSpPr>
              <a:xfrm>
                <a:off x="10004" y="7404"/>
                <a:ext cx="7971" cy="1207"/>
                <a:chOff x="6096000" y="2061026"/>
                <a:chExt cx="5061857" cy="766467"/>
              </a:xfrm>
            </p:grpSpPr>
            <p:sp>
              <p:nvSpPr>
                <p:cNvPr id="16" name="文本框 15">
                  <a:extLst>
                    <a:ext uri="{FF2B5EF4-FFF2-40B4-BE49-F238E27FC236}">
                      <a16:creationId xmlns:a16="http://schemas.microsoft.com/office/drawing/2014/main" id="{4A817A32-6B42-4BF0-B3FC-98CD5D41635A}"/>
                    </a:ext>
                  </a:extLst>
                </p:cNvPr>
                <p:cNvSpPr txBox="1"/>
                <p:nvPr/>
              </p:nvSpPr>
              <p:spPr>
                <a:xfrm>
                  <a:off x="6096000" y="2061026"/>
                  <a:ext cx="1522283" cy="532024"/>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调研成果</a:t>
                  </a:r>
                </a:p>
              </p:txBody>
            </p:sp>
            <p:sp>
              <p:nvSpPr>
                <p:cNvPr id="17" name="文本框 16">
                  <a:extLst>
                    <a:ext uri="{FF2B5EF4-FFF2-40B4-BE49-F238E27FC236}">
                      <a16:creationId xmlns:a16="http://schemas.microsoft.com/office/drawing/2014/main" id="{8F78FEEA-76E0-4688-989D-00F50B90A8B0}"/>
                    </a:ext>
                  </a:extLst>
                </p:cNvPr>
                <p:cNvSpPr txBox="1"/>
                <p:nvPr/>
              </p:nvSpPr>
              <p:spPr>
                <a:xfrm>
                  <a:off x="6096000" y="2508178"/>
                  <a:ext cx="5061857" cy="3193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Analysis</a:t>
                  </a:r>
                </a:p>
              </p:txBody>
            </p:sp>
          </p:grpSp>
          <p:sp>
            <p:nvSpPr>
              <p:cNvPr id="12" name="文本框 11">
                <a:extLst>
                  <a:ext uri="{FF2B5EF4-FFF2-40B4-BE49-F238E27FC236}">
                    <a16:creationId xmlns:a16="http://schemas.microsoft.com/office/drawing/2014/main" id="{777B2715-B438-439F-A1C1-D61A81B2C8E2}"/>
                  </a:ext>
                </a:extLst>
              </p:cNvPr>
              <p:cNvSpPr txBox="1"/>
              <p:nvPr/>
            </p:nvSpPr>
            <p:spPr>
              <a:xfrm>
                <a:off x="8642" y="2588"/>
                <a:ext cx="1629" cy="128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01.</a:t>
                </a:r>
              </a:p>
            </p:txBody>
          </p:sp>
          <p:sp>
            <p:nvSpPr>
              <p:cNvPr id="13" name="文本框 12">
                <a:extLst>
                  <a:ext uri="{FF2B5EF4-FFF2-40B4-BE49-F238E27FC236}">
                    <a16:creationId xmlns:a16="http://schemas.microsoft.com/office/drawing/2014/main" id="{3FF4342F-049A-42F4-B9FF-CB0AC692CCFB}"/>
                  </a:ext>
                </a:extLst>
              </p:cNvPr>
              <p:cNvSpPr txBox="1"/>
              <p:nvPr/>
            </p:nvSpPr>
            <p:spPr>
              <a:xfrm>
                <a:off x="8642" y="4185"/>
                <a:ext cx="1629" cy="128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02.</a:t>
                </a:r>
              </a:p>
            </p:txBody>
          </p:sp>
          <p:sp>
            <p:nvSpPr>
              <p:cNvPr id="14" name="文本框 13">
                <a:extLst>
                  <a:ext uri="{FF2B5EF4-FFF2-40B4-BE49-F238E27FC236}">
                    <a16:creationId xmlns:a16="http://schemas.microsoft.com/office/drawing/2014/main" id="{62698D18-F66E-4833-92B9-4F5002C976FF}"/>
                  </a:ext>
                </a:extLst>
              </p:cNvPr>
              <p:cNvSpPr txBox="1"/>
              <p:nvPr/>
            </p:nvSpPr>
            <p:spPr>
              <a:xfrm>
                <a:off x="8642" y="5782"/>
                <a:ext cx="1629" cy="128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03.</a:t>
                </a:r>
              </a:p>
            </p:txBody>
          </p:sp>
          <p:sp>
            <p:nvSpPr>
              <p:cNvPr id="15" name="文本框 14">
                <a:extLst>
                  <a:ext uri="{FF2B5EF4-FFF2-40B4-BE49-F238E27FC236}">
                    <a16:creationId xmlns:a16="http://schemas.microsoft.com/office/drawing/2014/main" id="{CD8C490E-338F-484B-BA1F-3566274A4CB9}"/>
                  </a:ext>
                </a:extLst>
              </p:cNvPr>
              <p:cNvSpPr txBox="1"/>
              <p:nvPr/>
            </p:nvSpPr>
            <p:spPr>
              <a:xfrm>
                <a:off x="8642" y="7378"/>
                <a:ext cx="1629" cy="128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04.</a:t>
                </a:r>
              </a:p>
            </p:txBody>
          </p:sp>
        </p:grpSp>
        <p:sp>
          <p:nvSpPr>
            <p:cNvPr id="42" name="文本框 41">
              <a:extLst>
                <a:ext uri="{FF2B5EF4-FFF2-40B4-BE49-F238E27FC236}">
                  <a16:creationId xmlns:a16="http://schemas.microsoft.com/office/drawing/2014/main" id="{4164C197-5019-4288-AAA4-877BFFCFC29E}"/>
                </a:ext>
              </a:extLst>
            </p:cNvPr>
            <p:cNvSpPr txBox="1"/>
            <p:nvPr/>
          </p:nvSpPr>
          <p:spPr>
            <a:xfrm>
              <a:off x="1388310" y="4940955"/>
              <a:ext cx="4707689"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存在的问题</a:t>
              </a:r>
            </a:p>
          </p:txBody>
        </p:sp>
        <p:sp>
          <p:nvSpPr>
            <p:cNvPr id="43" name="文本框 42">
              <a:extLst>
                <a:ext uri="{FF2B5EF4-FFF2-40B4-BE49-F238E27FC236}">
                  <a16:creationId xmlns:a16="http://schemas.microsoft.com/office/drawing/2014/main" id="{F45AC1AB-27D4-471E-A31A-4357A91BBE08}"/>
                </a:ext>
              </a:extLst>
            </p:cNvPr>
            <p:cNvSpPr txBox="1"/>
            <p:nvPr/>
          </p:nvSpPr>
          <p:spPr>
            <a:xfrm>
              <a:off x="1388311" y="5328849"/>
              <a:ext cx="4707689" cy="2769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Problems</a:t>
              </a:r>
            </a:p>
          </p:txBody>
        </p:sp>
        <p:sp>
          <p:nvSpPr>
            <p:cNvPr id="44" name="文本框 43">
              <a:extLst>
                <a:ext uri="{FF2B5EF4-FFF2-40B4-BE49-F238E27FC236}">
                  <a16:creationId xmlns:a16="http://schemas.microsoft.com/office/drawing/2014/main" id="{847F7154-05C5-41DC-94A1-B41D6FB18013}"/>
                </a:ext>
              </a:extLst>
            </p:cNvPr>
            <p:cNvSpPr txBox="1"/>
            <p:nvPr/>
          </p:nvSpPr>
          <p:spPr>
            <a:xfrm>
              <a:off x="1388311" y="5839148"/>
              <a:ext cx="1723549" cy="46166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我们的看法</a:t>
              </a:r>
            </a:p>
          </p:txBody>
        </p:sp>
        <p:sp>
          <p:nvSpPr>
            <p:cNvPr id="45" name="文本框 44">
              <a:extLst>
                <a:ext uri="{FF2B5EF4-FFF2-40B4-BE49-F238E27FC236}">
                  <a16:creationId xmlns:a16="http://schemas.microsoft.com/office/drawing/2014/main" id="{284350A4-AABE-46D3-BCEB-900BF04AE3CD}"/>
                </a:ext>
              </a:extLst>
            </p:cNvPr>
            <p:cNvSpPr txBox="1"/>
            <p:nvPr/>
          </p:nvSpPr>
          <p:spPr>
            <a:xfrm>
              <a:off x="1388311" y="6227042"/>
              <a:ext cx="4707689" cy="2769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Discussion</a:t>
              </a:r>
            </a:p>
          </p:txBody>
        </p:sp>
        <p:sp>
          <p:nvSpPr>
            <p:cNvPr id="46" name="文本框 45">
              <a:extLst>
                <a:ext uri="{FF2B5EF4-FFF2-40B4-BE49-F238E27FC236}">
                  <a16:creationId xmlns:a16="http://schemas.microsoft.com/office/drawing/2014/main" id="{99B1CBF9-09F5-4D3A-A1C3-15C8177BCD00}"/>
                </a:ext>
              </a:extLst>
            </p:cNvPr>
            <p:cNvSpPr txBox="1"/>
            <p:nvPr/>
          </p:nvSpPr>
          <p:spPr>
            <a:xfrm>
              <a:off x="583911" y="4945914"/>
              <a:ext cx="96212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05.</a:t>
              </a:r>
            </a:p>
          </p:txBody>
        </p:sp>
        <p:sp>
          <p:nvSpPr>
            <p:cNvPr id="47" name="文本框 46">
              <a:extLst>
                <a:ext uri="{FF2B5EF4-FFF2-40B4-BE49-F238E27FC236}">
                  <a16:creationId xmlns:a16="http://schemas.microsoft.com/office/drawing/2014/main" id="{ABC329CE-49F6-4147-9AE6-37062154EE44}"/>
                </a:ext>
              </a:extLst>
            </p:cNvPr>
            <p:cNvSpPr txBox="1"/>
            <p:nvPr/>
          </p:nvSpPr>
          <p:spPr>
            <a:xfrm>
              <a:off x="583911" y="5825372"/>
              <a:ext cx="96212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rPr>
                <a:t>06.</a:t>
              </a:r>
            </a:p>
          </p:txBody>
        </p:sp>
      </p:grpSp>
    </p:spTree>
    <p:extLst>
      <p:ext uri="{BB962C8B-B14F-4D97-AF65-F5344CB8AC3E}">
        <p14:creationId xmlns:p14="http://schemas.microsoft.com/office/powerpoint/2010/main" val="149569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723549" cy="400110"/>
          </a:xfrm>
          <a:prstGeom prst="rect">
            <a:avLst/>
          </a:prstGeom>
        </p:spPr>
        <p:txBody>
          <a:bodyPr wrap="none">
            <a:spAutoFit/>
          </a:bodyPr>
          <a:lstStyle/>
          <a:p>
            <a:r>
              <a:rPr lang="zh-CN" altLang="en-US" sz="2000" dirty="0">
                <a:solidFill>
                  <a:srgbClr val="9F242B"/>
                </a:solidFill>
                <a:cs typeface="+mn-ea"/>
                <a:sym typeface="+mn-lt"/>
              </a:rPr>
              <a:t>食堂主要做法</a:t>
            </a:r>
          </a:p>
        </p:txBody>
      </p:sp>
      <p:sp>
        <p:nvSpPr>
          <p:cNvPr id="5" name="矩形: 圆角 4">
            <a:extLst>
              <a:ext uri="{FF2B5EF4-FFF2-40B4-BE49-F238E27FC236}">
                <a16:creationId xmlns:a16="http://schemas.microsoft.com/office/drawing/2014/main" id="{9CAFF709-6D89-443A-94A3-675CD41EFFC8}"/>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Clr>
                <a:srgbClr val="9F242B"/>
              </a:buClr>
              <a:buFont typeface="Wingdings" panose="05000000000000000000" pitchFamily="2" charset="2"/>
              <a:buChar char="u"/>
            </a:pPr>
            <a:r>
              <a:rPr lang="zh-CN" altLang="en-US" dirty="0">
                <a:cs typeface="+mn-ea"/>
                <a:sym typeface="+mn-lt"/>
              </a:rPr>
              <a:t>六、活动参与的多样性</a:t>
            </a:r>
            <a:endParaRPr lang="en-US" altLang="zh-CN" dirty="0">
              <a:cs typeface="+mn-ea"/>
              <a:sym typeface="+mn-lt"/>
            </a:endParaRPr>
          </a:p>
        </p:txBody>
      </p:sp>
      <p:sp>
        <p:nvSpPr>
          <p:cNvPr id="2" name="矩形 1">
            <a:extLst>
              <a:ext uri="{FF2B5EF4-FFF2-40B4-BE49-F238E27FC236}">
                <a16:creationId xmlns:a16="http://schemas.microsoft.com/office/drawing/2014/main" id="{39F9AC79-5455-4222-8857-F7E290912C1B}"/>
              </a:ext>
            </a:extLst>
          </p:cNvPr>
          <p:cNvSpPr/>
          <p:nvPr/>
        </p:nvSpPr>
        <p:spPr>
          <a:xfrm>
            <a:off x="6776299" y="2526878"/>
            <a:ext cx="4219854" cy="2120902"/>
          </a:xfrm>
          <a:prstGeom prst="rect">
            <a:avLst/>
          </a:prstGeom>
        </p:spPr>
        <p:txBody>
          <a:bodyPr wrap="square">
            <a:spAutoFit/>
          </a:bodyPr>
          <a:lstStyle/>
          <a:p>
            <a:pPr fontAlgn="auto">
              <a:lnSpc>
                <a:spcPct val="150000"/>
              </a:lnSpc>
              <a:spcAft>
                <a:spcPts val="0"/>
              </a:spcAft>
              <a:buFont typeface="Wingdings" pitchFamily="2" charset="2"/>
              <a:buNone/>
              <a:defRPr/>
            </a:pPr>
            <a:r>
              <a:rPr lang="zh-CN" altLang="en-US" dirty="0">
                <a:cs typeface="+mn-ea"/>
                <a:sym typeface="+mn-lt"/>
              </a:rPr>
              <a:t>食堂组织了丰富多彩的文娱活动，包括生日庆祝、歌舞表演等，使老年人不仅仅局限于用餐，还能积极参与社区活动，增加了社交互动，提高了老年人的生活幸福感。</a:t>
            </a:r>
            <a:endParaRPr lang="zh-CN" altLang="en-US" sz="2000" dirty="0">
              <a:solidFill>
                <a:schemeClr val="tx1">
                  <a:lumMod val="65000"/>
                  <a:lumOff val="35000"/>
                </a:schemeClr>
              </a:solidFill>
              <a:cs typeface="+mn-ea"/>
              <a:sym typeface="+mn-lt"/>
            </a:endParaRPr>
          </a:p>
        </p:txBody>
      </p:sp>
      <p:pic>
        <p:nvPicPr>
          <p:cNvPr id="8" name="图片 7">
            <a:extLst>
              <a:ext uri="{FF2B5EF4-FFF2-40B4-BE49-F238E27FC236}">
                <a16:creationId xmlns:a16="http://schemas.microsoft.com/office/drawing/2014/main" id="{C20767E9-21F0-A411-DC40-323F0A4E6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068" y="2270049"/>
            <a:ext cx="4819046" cy="2716619"/>
          </a:xfrm>
          <a:prstGeom prst="rect">
            <a:avLst/>
          </a:prstGeom>
        </p:spPr>
      </p:pic>
      <p:sp>
        <p:nvSpPr>
          <p:cNvPr id="10" name="文本框 9">
            <a:extLst>
              <a:ext uri="{FF2B5EF4-FFF2-40B4-BE49-F238E27FC236}">
                <a16:creationId xmlns:a16="http://schemas.microsoft.com/office/drawing/2014/main" id="{591F0F8F-51A9-A501-C655-9A83665D6124}"/>
              </a:ext>
            </a:extLst>
          </p:cNvPr>
          <p:cNvSpPr txBox="1"/>
          <p:nvPr/>
        </p:nvSpPr>
        <p:spPr>
          <a:xfrm>
            <a:off x="3296093" y="5247167"/>
            <a:ext cx="1116419" cy="369332"/>
          </a:xfrm>
          <a:prstGeom prst="rect">
            <a:avLst/>
          </a:prstGeom>
          <a:noFill/>
        </p:spPr>
        <p:txBody>
          <a:bodyPr wrap="square" rtlCol="0">
            <a:spAutoFit/>
          </a:bodyPr>
          <a:lstStyle/>
          <a:p>
            <a:r>
              <a:rPr lang="zh-CN" altLang="en-US" dirty="0"/>
              <a:t>乒乓球室</a:t>
            </a:r>
          </a:p>
        </p:txBody>
      </p:sp>
    </p:spTree>
    <p:extLst>
      <p:ext uri="{BB962C8B-B14F-4D97-AF65-F5344CB8AC3E}">
        <p14:creationId xmlns:p14="http://schemas.microsoft.com/office/powerpoint/2010/main" val="227307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723549" cy="400110"/>
          </a:xfrm>
          <a:prstGeom prst="rect">
            <a:avLst/>
          </a:prstGeom>
        </p:spPr>
        <p:txBody>
          <a:bodyPr wrap="none">
            <a:spAutoFit/>
          </a:bodyPr>
          <a:lstStyle/>
          <a:p>
            <a:r>
              <a:rPr lang="zh-CN" altLang="en-US" sz="2000" dirty="0">
                <a:solidFill>
                  <a:srgbClr val="9F242B"/>
                </a:solidFill>
                <a:cs typeface="+mn-ea"/>
                <a:sym typeface="+mn-lt"/>
              </a:rPr>
              <a:t>食堂主要做法</a:t>
            </a:r>
          </a:p>
        </p:txBody>
      </p:sp>
      <p:sp>
        <p:nvSpPr>
          <p:cNvPr id="5" name="矩形: 圆角 4">
            <a:extLst>
              <a:ext uri="{FF2B5EF4-FFF2-40B4-BE49-F238E27FC236}">
                <a16:creationId xmlns:a16="http://schemas.microsoft.com/office/drawing/2014/main" id="{9CAFF709-6D89-443A-94A3-675CD41EFFC8}"/>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Clr>
                <a:srgbClr val="9F242B"/>
              </a:buClr>
              <a:buFont typeface="Wingdings" panose="05000000000000000000" pitchFamily="2" charset="2"/>
              <a:buChar char="u"/>
            </a:pPr>
            <a:r>
              <a:rPr lang="zh-CN" altLang="en-US" dirty="0">
                <a:cs typeface="+mn-ea"/>
                <a:sym typeface="+mn-lt"/>
              </a:rPr>
              <a:t>七、传统文化和菜品</a:t>
            </a:r>
            <a:endParaRPr lang="en-US" altLang="zh-CN" dirty="0">
              <a:cs typeface="+mn-ea"/>
              <a:sym typeface="+mn-lt"/>
            </a:endParaRPr>
          </a:p>
        </p:txBody>
      </p:sp>
      <p:sp>
        <p:nvSpPr>
          <p:cNvPr id="2" name="矩形 1">
            <a:extLst>
              <a:ext uri="{FF2B5EF4-FFF2-40B4-BE49-F238E27FC236}">
                <a16:creationId xmlns:a16="http://schemas.microsoft.com/office/drawing/2014/main" id="{39F9AC79-5455-4222-8857-F7E290912C1B}"/>
              </a:ext>
            </a:extLst>
          </p:cNvPr>
          <p:cNvSpPr/>
          <p:nvPr/>
        </p:nvSpPr>
        <p:spPr>
          <a:xfrm>
            <a:off x="6722843" y="2149636"/>
            <a:ext cx="4219854" cy="2536400"/>
          </a:xfrm>
          <a:prstGeom prst="rect">
            <a:avLst/>
          </a:prstGeom>
        </p:spPr>
        <p:txBody>
          <a:bodyPr wrap="square">
            <a:spAutoFit/>
          </a:bodyPr>
          <a:lstStyle/>
          <a:p>
            <a:pPr fontAlgn="auto">
              <a:lnSpc>
                <a:spcPct val="150000"/>
              </a:lnSpc>
              <a:spcAft>
                <a:spcPts val="0"/>
              </a:spcAft>
              <a:buFont typeface="Wingdings" pitchFamily="2" charset="2"/>
              <a:buNone/>
              <a:defRPr/>
            </a:pPr>
            <a:r>
              <a:rPr lang="zh-CN" altLang="en-US" dirty="0">
                <a:cs typeface="+mn-ea"/>
                <a:sym typeface="+mn-lt"/>
              </a:rPr>
              <a:t>食堂通过提供传统特色菜品和组织传统节日活动，让老年人感受到浓厚的文化氛围，使食堂不仅是用餐之所，更是社区传统文化的传承之地。食堂通过积极参与传统文化的传承，展现了文化自信和对中华文化的坚守。</a:t>
            </a:r>
            <a:endParaRPr lang="zh-CN" altLang="en-US" sz="2000" dirty="0">
              <a:solidFill>
                <a:schemeClr val="tx1">
                  <a:lumMod val="65000"/>
                  <a:lumOff val="35000"/>
                </a:schemeClr>
              </a:solidFill>
              <a:cs typeface="+mn-ea"/>
              <a:sym typeface="+mn-lt"/>
            </a:endParaRPr>
          </a:p>
        </p:txBody>
      </p:sp>
      <p:pic>
        <p:nvPicPr>
          <p:cNvPr id="8" name="图片 7">
            <a:extLst>
              <a:ext uri="{FF2B5EF4-FFF2-40B4-BE49-F238E27FC236}">
                <a16:creationId xmlns:a16="http://schemas.microsoft.com/office/drawing/2014/main" id="{678FE529-F4C0-DEC5-4C4D-06DD5AB43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234" y="2149636"/>
            <a:ext cx="5150884" cy="2897372"/>
          </a:xfrm>
          <a:prstGeom prst="rect">
            <a:avLst/>
          </a:prstGeom>
        </p:spPr>
      </p:pic>
      <p:sp>
        <p:nvSpPr>
          <p:cNvPr id="10" name="文本框 9">
            <a:extLst>
              <a:ext uri="{FF2B5EF4-FFF2-40B4-BE49-F238E27FC236}">
                <a16:creationId xmlns:a16="http://schemas.microsoft.com/office/drawing/2014/main" id="{7A8B5882-A693-6921-40A8-68552F7CAFFA}"/>
              </a:ext>
            </a:extLst>
          </p:cNvPr>
          <p:cNvSpPr txBox="1"/>
          <p:nvPr/>
        </p:nvSpPr>
        <p:spPr>
          <a:xfrm>
            <a:off x="2447078" y="5276306"/>
            <a:ext cx="2121195" cy="372140"/>
          </a:xfrm>
          <a:prstGeom prst="rect">
            <a:avLst/>
          </a:prstGeom>
          <a:noFill/>
        </p:spPr>
        <p:txBody>
          <a:bodyPr wrap="square" rtlCol="0">
            <a:spAutoFit/>
          </a:bodyPr>
          <a:lstStyle/>
          <a:p>
            <a:pPr algn="ctr"/>
            <a:r>
              <a:rPr lang="zh-CN" altLang="en-US" dirty="0"/>
              <a:t>悬挂的字画</a:t>
            </a:r>
          </a:p>
        </p:txBody>
      </p:sp>
    </p:spTree>
    <p:extLst>
      <p:ext uri="{BB962C8B-B14F-4D97-AF65-F5344CB8AC3E}">
        <p14:creationId xmlns:p14="http://schemas.microsoft.com/office/powerpoint/2010/main" val="322178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723549" cy="400110"/>
          </a:xfrm>
          <a:prstGeom prst="rect">
            <a:avLst/>
          </a:prstGeom>
        </p:spPr>
        <p:txBody>
          <a:bodyPr wrap="none">
            <a:spAutoFit/>
          </a:bodyPr>
          <a:lstStyle/>
          <a:p>
            <a:r>
              <a:rPr lang="zh-CN" altLang="en-US" sz="2000" dirty="0">
                <a:solidFill>
                  <a:srgbClr val="9F242B"/>
                </a:solidFill>
                <a:cs typeface="+mn-ea"/>
                <a:sym typeface="+mn-lt"/>
              </a:rPr>
              <a:t>食堂主要做法</a:t>
            </a:r>
          </a:p>
        </p:txBody>
      </p:sp>
      <p:sp>
        <p:nvSpPr>
          <p:cNvPr id="5" name="矩形: 圆角 4">
            <a:extLst>
              <a:ext uri="{FF2B5EF4-FFF2-40B4-BE49-F238E27FC236}">
                <a16:creationId xmlns:a16="http://schemas.microsoft.com/office/drawing/2014/main" id="{9CAFF709-6D89-443A-94A3-675CD41EFFC8}"/>
              </a:ext>
            </a:extLst>
          </p:cNvPr>
          <p:cNvSpPr/>
          <p:nvPr/>
        </p:nvSpPr>
        <p:spPr>
          <a:xfrm>
            <a:off x="6095999" y="1141970"/>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Clr>
                <a:srgbClr val="9F242B"/>
              </a:buClr>
              <a:buFont typeface="Wingdings" panose="05000000000000000000" pitchFamily="2" charset="2"/>
              <a:buChar char="u"/>
            </a:pPr>
            <a:r>
              <a:rPr lang="zh-CN" altLang="en-US" dirty="0">
                <a:cs typeface="+mn-ea"/>
                <a:sym typeface="+mn-lt"/>
              </a:rPr>
              <a:t>八、全面深化改革</a:t>
            </a:r>
            <a:endParaRPr lang="en-US" altLang="zh-CN" dirty="0">
              <a:cs typeface="+mn-ea"/>
              <a:sym typeface="+mn-lt"/>
            </a:endParaRPr>
          </a:p>
        </p:txBody>
      </p:sp>
      <p:sp>
        <p:nvSpPr>
          <p:cNvPr id="2" name="矩形 1">
            <a:extLst>
              <a:ext uri="{FF2B5EF4-FFF2-40B4-BE49-F238E27FC236}">
                <a16:creationId xmlns:a16="http://schemas.microsoft.com/office/drawing/2014/main" id="{39F9AC79-5455-4222-8857-F7E290912C1B}"/>
              </a:ext>
            </a:extLst>
          </p:cNvPr>
          <p:cNvSpPr/>
          <p:nvPr/>
        </p:nvSpPr>
        <p:spPr>
          <a:xfrm>
            <a:off x="6674997" y="2576297"/>
            <a:ext cx="4219854" cy="1705403"/>
          </a:xfrm>
          <a:prstGeom prst="rect">
            <a:avLst/>
          </a:prstGeom>
        </p:spPr>
        <p:txBody>
          <a:bodyPr wrap="square">
            <a:spAutoFit/>
          </a:bodyPr>
          <a:lstStyle/>
          <a:p>
            <a:pPr fontAlgn="auto">
              <a:lnSpc>
                <a:spcPct val="150000"/>
              </a:lnSpc>
              <a:spcAft>
                <a:spcPts val="0"/>
              </a:spcAft>
              <a:buFont typeface="Wingdings" pitchFamily="2" charset="2"/>
              <a:buNone/>
              <a:defRPr/>
            </a:pPr>
            <a:r>
              <a:rPr lang="zh-CN" altLang="en-US" dirty="0">
                <a:cs typeface="+mn-ea"/>
                <a:sym typeface="+mn-lt"/>
              </a:rPr>
              <a:t>食堂服务不断改进与创新，适应新时代和不同年龄老年人的需求的变化，体现了中国特色社会主义制度的优势和全面深化改革的精神。</a:t>
            </a:r>
            <a:endParaRPr lang="zh-CN" altLang="en-US" sz="2000" dirty="0">
              <a:solidFill>
                <a:schemeClr val="tx1">
                  <a:lumMod val="65000"/>
                  <a:lumOff val="35000"/>
                </a:schemeClr>
              </a:solidFill>
              <a:cs typeface="+mn-ea"/>
              <a:sym typeface="+mn-lt"/>
            </a:endParaRPr>
          </a:p>
        </p:txBody>
      </p:sp>
      <p:pic>
        <p:nvPicPr>
          <p:cNvPr id="10" name="图片 9">
            <a:extLst>
              <a:ext uri="{FF2B5EF4-FFF2-40B4-BE49-F238E27FC236}">
                <a16:creationId xmlns:a16="http://schemas.microsoft.com/office/drawing/2014/main" id="{D6405B8D-DD1E-75A8-3EB9-55FBC96FE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248" y="1024664"/>
            <a:ext cx="2871566" cy="5105006"/>
          </a:xfrm>
          <a:prstGeom prst="rect">
            <a:avLst/>
          </a:prstGeom>
        </p:spPr>
      </p:pic>
      <p:sp>
        <p:nvSpPr>
          <p:cNvPr id="11" name="文本框 10">
            <a:extLst>
              <a:ext uri="{FF2B5EF4-FFF2-40B4-BE49-F238E27FC236}">
                <a16:creationId xmlns:a16="http://schemas.microsoft.com/office/drawing/2014/main" id="{69694F52-FBF1-192B-337F-5C63EC2CF14C}"/>
              </a:ext>
            </a:extLst>
          </p:cNvPr>
          <p:cNvSpPr txBox="1"/>
          <p:nvPr/>
        </p:nvSpPr>
        <p:spPr>
          <a:xfrm>
            <a:off x="2121195" y="6204913"/>
            <a:ext cx="2397642" cy="369332"/>
          </a:xfrm>
          <a:prstGeom prst="rect">
            <a:avLst/>
          </a:prstGeom>
          <a:noFill/>
        </p:spPr>
        <p:txBody>
          <a:bodyPr wrap="square" rtlCol="0">
            <a:spAutoFit/>
          </a:bodyPr>
          <a:lstStyle/>
          <a:p>
            <a:pPr algn="ctr"/>
            <a:r>
              <a:rPr lang="zh-CN" altLang="en-US" dirty="0"/>
              <a:t>意见二维码</a:t>
            </a:r>
          </a:p>
        </p:txBody>
      </p:sp>
    </p:spTree>
    <p:extLst>
      <p:ext uri="{BB962C8B-B14F-4D97-AF65-F5344CB8AC3E}">
        <p14:creationId xmlns:p14="http://schemas.microsoft.com/office/powerpoint/2010/main" val="396631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723549" cy="400110"/>
          </a:xfrm>
          <a:prstGeom prst="rect">
            <a:avLst/>
          </a:prstGeom>
        </p:spPr>
        <p:txBody>
          <a:bodyPr wrap="none">
            <a:spAutoFit/>
          </a:bodyPr>
          <a:lstStyle/>
          <a:p>
            <a:r>
              <a:rPr lang="zh-CN" altLang="en-US" sz="2000" dirty="0">
                <a:solidFill>
                  <a:srgbClr val="9F242B"/>
                </a:solidFill>
                <a:cs typeface="+mn-ea"/>
                <a:sym typeface="+mn-lt"/>
              </a:rPr>
              <a:t>食堂主要做法</a:t>
            </a:r>
          </a:p>
        </p:txBody>
      </p:sp>
      <p:sp>
        <p:nvSpPr>
          <p:cNvPr id="5" name="矩形: 圆角 4">
            <a:extLst>
              <a:ext uri="{FF2B5EF4-FFF2-40B4-BE49-F238E27FC236}">
                <a16:creationId xmlns:a16="http://schemas.microsoft.com/office/drawing/2014/main" id="{9CAFF709-6D89-443A-94A3-675CD41EFFC8}"/>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Clr>
                <a:srgbClr val="9F242B"/>
              </a:buClr>
              <a:buFont typeface="Wingdings" panose="05000000000000000000" pitchFamily="2" charset="2"/>
              <a:buChar char="u"/>
            </a:pPr>
            <a:r>
              <a:rPr lang="zh-CN" altLang="en-US" dirty="0">
                <a:cs typeface="+mn-ea"/>
                <a:sym typeface="+mn-lt"/>
              </a:rPr>
              <a:t>九、广泛覆盖社区</a:t>
            </a:r>
            <a:endParaRPr lang="en-US" altLang="zh-CN" dirty="0">
              <a:cs typeface="+mn-ea"/>
              <a:sym typeface="+mn-lt"/>
            </a:endParaRPr>
          </a:p>
        </p:txBody>
      </p:sp>
      <p:sp>
        <p:nvSpPr>
          <p:cNvPr id="2" name="矩形 1">
            <a:extLst>
              <a:ext uri="{FF2B5EF4-FFF2-40B4-BE49-F238E27FC236}">
                <a16:creationId xmlns:a16="http://schemas.microsoft.com/office/drawing/2014/main" id="{39F9AC79-5455-4222-8857-F7E290912C1B}"/>
              </a:ext>
            </a:extLst>
          </p:cNvPr>
          <p:cNvSpPr/>
          <p:nvPr/>
        </p:nvSpPr>
        <p:spPr>
          <a:xfrm>
            <a:off x="6643100" y="2772883"/>
            <a:ext cx="4219854" cy="1705403"/>
          </a:xfrm>
          <a:prstGeom prst="rect">
            <a:avLst/>
          </a:prstGeom>
        </p:spPr>
        <p:txBody>
          <a:bodyPr wrap="square">
            <a:spAutoFit/>
          </a:bodyPr>
          <a:lstStyle/>
          <a:p>
            <a:pPr fontAlgn="auto">
              <a:lnSpc>
                <a:spcPct val="150000"/>
              </a:lnSpc>
              <a:spcAft>
                <a:spcPts val="0"/>
              </a:spcAft>
              <a:buFont typeface="Wingdings" pitchFamily="2" charset="2"/>
              <a:buNone/>
              <a:defRPr/>
            </a:pPr>
            <a:r>
              <a:rPr lang="zh-CN" altLang="en-US" dirty="0">
                <a:cs typeface="+mn-ea"/>
                <a:sym typeface="+mn-lt"/>
              </a:rPr>
              <a:t>在杭州，几乎每个社区都设有老年食堂，无法满足建设条件的社区也设立了助餐点，确保老年人普遍受益，保证改革成果公平普惠共享。</a:t>
            </a:r>
            <a:endParaRPr lang="zh-CN" altLang="en-US" sz="2000" dirty="0">
              <a:solidFill>
                <a:schemeClr val="tx1">
                  <a:lumMod val="65000"/>
                  <a:lumOff val="35000"/>
                </a:schemeClr>
              </a:solidFill>
              <a:cs typeface="+mn-ea"/>
              <a:sym typeface="+mn-lt"/>
            </a:endParaRPr>
          </a:p>
        </p:txBody>
      </p:sp>
      <p:pic>
        <p:nvPicPr>
          <p:cNvPr id="8" name="图片 7">
            <a:extLst>
              <a:ext uri="{FF2B5EF4-FFF2-40B4-BE49-F238E27FC236}">
                <a16:creationId xmlns:a16="http://schemas.microsoft.com/office/drawing/2014/main" id="{6ED636EF-AD4C-7C55-426B-EDF2E2377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847" y="1950067"/>
            <a:ext cx="4981399" cy="4121356"/>
          </a:xfrm>
          <a:prstGeom prst="rect">
            <a:avLst/>
          </a:prstGeom>
        </p:spPr>
      </p:pic>
    </p:spTree>
    <p:extLst>
      <p:ext uri="{BB962C8B-B14F-4D97-AF65-F5344CB8AC3E}">
        <p14:creationId xmlns:p14="http://schemas.microsoft.com/office/powerpoint/2010/main" val="161021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88ED33-6E03-40E2-8FE5-3BF500141F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8549640" cy="5633092"/>
          </a:xfrm>
          <a:prstGeom prst="rect">
            <a:avLst/>
          </a:prstGeom>
        </p:spPr>
      </p:pic>
      <p:sp>
        <p:nvSpPr>
          <p:cNvPr id="5" name="PA-任意多边形 5">
            <a:extLst>
              <a:ext uri="{FF2B5EF4-FFF2-40B4-BE49-F238E27FC236}">
                <a16:creationId xmlns:a16="http://schemas.microsoft.com/office/drawing/2014/main" id="{886FB451-FFCD-4768-A240-F1F11AC54444}"/>
              </a:ext>
            </a:extLst>
          </p:cNvPr>
          <p:cNvSpPr>
            <a:spLocks/>
          </p:cNvSpPr>
          <p:nvPr>
            <p:custDataLst>
              <p:tags r:id="rId1"/>
            </p:custDataLst>
          </p:nvPr>
        </p:nvSpPr>
        <p:spPr bwMode="auto">
          <a:xfrm rot="10800000">
            <a:off x="7437120" y="2243099"/>
            <a:ext cx="4317596" cy="4318280"/>
          </a:xfrm>
          <a:prstGeom prst="ellipse">
            <a:avLst/>
          </a:prstGeom>
          <a:gradFill flip="none" rotWithShape="1">
            <a:gsLst>
              <a:gs pos="0">
                <a:srgbClr val="FFFFFF"/>
              </a:gs>
              <a:gs pos="100000">
                <a:srgbClr val="D9D9D9"/>
              </a:gs>
            </a:gsLst>
            <a:lin ang="2700000" scaled="1"/>
            <a:tileRect/>
          </a:gradFill>
          <a:ln w="25400">
            <a:gradFill flip="none" rotWithShape="1">
              <a:gsLst>
                <a:gs pos="29000">
                  <a:srgbClr val="E0E0E0"/>
                </a:gs>
                <a:gs pos="0">
                  <a:srgbClr val="999999"/>
                </a:gs>
                <a:gs pos="83000">
                  <a:srgbClr val="FFFFFF"/>
                </a:gs>
              </a:gsLst>
              <a:lin ang="2700000" scaled="1"/>
              <a:tileRect/>
            </a:gradFill>
          </a:ln>
          <a:effectLst>
            <a:outerShdw blurRad="355600" dist="88900" dir="2700000" algn="tl" rotWithShape="0">
              <a:prstClr val="black">
                <a:alpha val="28000"/>
              </a:prstClr>
            </a:outerShdw>
          </a:effectLst>
        </p:spPr>
        <p:txBody>
          <a:bodyPr lIns="91419" tIns="45709" rIns="91419" bIns="45709"/>
          <a:lstStyle/>
          <a:p>
            <a:pPr defTabSz="914217">
              <a:defRPr/>
            </a:pPr>
            <a:endParaRPr lang="zh-CN" altLang="en-US" sz="2133" kern="0">
              <a:solidFill>
                <a:prstClr val="black"/>
              </a:solidFill>
              <a:cs typeface="+mn-ea"/>
              <a:sym typeface="+mn-lt"/>
            </a:endParaRPr>
          </a:p>
        </p:txBody>
      </p:sp>
      <p:sp>
        <p:nvSpPr>
          <p:cNvPr id="6" name="PA-任意多边形 5">
            <a:extLst>
              <a:ext uri="{FF2B5EF4-FFF2-40B4-BE49-F238E27FC236}">
                <a16:creationId xmlns:a16="http://schemas.microsoft.com/office/drawing/2014/main" id="{EE2AABCD-0849-466D-80B6-844B28037B4D}"/>
              </a:ext>
            </a:extLst>
          </p:cNvPr>
          <p:cNvSpPr>
            <a:spLocks/>
          </p:cNvSpPr>
          <p:nvPr>
            <p:custDataLst>
              <p:tags r:id="rId2"/>
            </p:custDataLst>
          </p:nvPr>
        </p:nvSpPr>
        <p:spPr bwMode="auto">
          <a:xfrm rot="10800000">
            <a:off x="7609436" y="2431782"/>
            <a:ext cx="3990527" cy="3989391"/>
          </a:xfrm>
          <a:prstGeom prst="ellipse">
            <a:avLst/>
          </a:prstGeom>
          <a:solidFill>
            <a:srgbClr val="9F242B"/>
          </a:solidFill>
          <a:ln w="25400">
            <a:solidFill>
              <a:schemeClr val="bg1"/>
            </a:solidFill>
          </a:ln>
          <a:effectLst>
            <a:outerShdw blurRad="254000" dist="114300" dir="2700000" algn="tl" rotWithShape="0">
              <a:prstClr val="black">
                <a:alpha val="25000"/>
              </a:prstClr>
            </a:outerShdw>
          </a:effectLst>
        </p:spPr>
        <p:txBody>
          <a:bodyPr lIns="91419" tIns="45709" rIns="91419" bIns="45709"/>
          <a:lstStyle/>
          <a:p>
            <a:pPr marL="0" marR="0" lvl="0" indent="0" defTabSz="914217"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solidFill>
              <a:effectLst/>
              <a:uLnTx/>
              <a:uFillTx/>
              <a:cs typeface="+mn-ea"/>
              <a:sym typeface="+mn-lt"/>
            </a:endParaRPr>
          </a:p>
        </p:txBody>
      </p:sp>
      <p:sp>
        <p:nvSpPr>
          <p:cNvPr id="7" name="PA-文本框 4">
            <a:extLst>
              <a:ext uri="{FF2B5EF4-FFF2-40B4-BE49-F238E27FC236}">
                <a16:creationId xmlns:a16="http://schemas.microsoft.com/office/drawing/2014/main" id="{38E27345-A5E2-4F02-A16F-8A78255293F3}"/>
              </a:ext>
            </a:extLst>
          </p:cNvPr>
          <p:cNvSpPr txBox="1"/>
          <p:nvPr>
            <p:custDataLst>
              <p:tags r:id="rId3"/>
            </p:custDataLst>
          </p:nvPr>
        </p:nvSpPr>
        <p:spPr>
          <a:xfrm>
            <a:off x="8973146" y="3320520"/>
            <a:ext cx="1245544" cy="830997"/>
          </a:xfrm>
          <a:prstGeom prst="rect">
            <a:avLst/>
          </a:prstGeom>
          <a:noFill/>
        </p:spPr>
        <p:txBody>
          <a:bodyPr wrap="square" lIns="0" tIns="0" rIns="0" bIns="0">
            <a:spAutoFit/>
          </a:bodyPr>
          <a:lstStyle/>
          <a:p>
            <a:pPr algn="ctr" defTabSz="914377">
              <a:defRPr/>
            </a:pPr>
            <a:r>
              <a:rPr lang="en-US" altLang="zh-CN" sz="5400" b="1" spc="400" dirty="0">
                <a:solidFill>
                  <a:srgbClr val="FFFFFF"/>
                </a:solidFill>
                <a:cs typeface="+mn-ea"/>
                <a:sym typeface="+mn-lt"/>
              </a:rPr>
              <a:t>04</a:t>
            </a:r>
            <a:endParaRPr lang="zh-CN" altLang="en-US" sz="5400" b="1" spc="400" dirty="0">
              <a:solidFill>
                <a:srgbClr val="FFFFFF"/>
              </a:solidFill>
              <a:cs typeface="+mn-ea"/>
              <a:sym typeface="+mn-lt"/>
            </a:endParaRPr>
          </a:p>
        </p:txBody>
      </p:sp>
      <p:sp>
        <p:nvSpPr>
          <p:cNvPr id="8" name="矩形 7">
            <a:extLst>
              <a:ext uri="{FF2B5EF4-FFF2-40B4-BE49-F238E27FC236}">
                <a16:creationId xmlns:a16="http://schemas.microsoft.com/office/drawing/2014/main" id="{15E4E5FB-F479-4788-8FF7-C0F112501CE6}"/>
              </a:ext>
            </a:extLst>
          </p:cNvPr>
          <p:cNvSpPr/>
          <p:nvPr/>
        </p:nvSpPr>
        <p:spPr>
          <a:xfrm>
            <a:off x="7663306" y="4296562"/>
            <a:ext cx="3865224" cy="584775"/>
          </a:xfrm>
          <a:prstGeom prst="rect">
            <a:avLst/>
          </a:prstGeom>
        </p:spPr>
        <p:txBody>
          <a:bodyPr wrap="square">
            <a:spAutoFit/>
          </a:bodyPr>
          <a:lstStyle/>
          <a:p>
            <a:pPr algn="ctr"/>
            <a:r>
              <a:rPr lang="zh-CN" altLang="en-US" sz="3200" dirty="0">
                <a:solidFill>
                  <a:schemeClr val="bg1"/>
                </a:solidFill>
                <a:cs typeface="+mn-ea"/>
                <a:sym typeface="+mn-lt"/>
              </a:rPr>
              <a:t>调研成果</a:t>
            </a:r>
          </a:p>
        </p:txBody>
      </p:sp>
      <p:sp>
        <p:nvSpPr>
          <p:cNvPr id="9" name="矩形 8">
            <a:extLst>
              <a:ext uri="{FF2B5EF4-FFF2-40B4-BE49-F238E27FC236}">
                <a16:creationId xmlns:a16="http://schemas.microsoft.com/office/drawing/2014/main" id="{FD210E26-CC35-4255-A440-1C8EF3FCB351}"/>
              </a:ext>
            </a:extLst>
          </p:cNvPr>
          <p:cNvSpPr/>
          <p:nvPr/>
        </p:nvSpPr>
        <p:spPr>
          <a:xfrm>
            <a:off x="7844479" y="5026382"/>
            <a:ext cx="3520440" cy="461665"/>
          </a:xfrm>
          <a:prstGeom prst="rect">
            <a:avLst/>
          </a:prstGeom>
        </p:spPr>
        <p:txBody>
          <a:bodyPr wrap="square">
            <a:spAutoFit/>
          </a:bodyPr>
          <a:lstStyle/>
          <a:p>
            <a:pPr algn="ctr"/>
            <a:r>
              <a:rPr lang="en-US" altLang="zh-CN" sz="2400" dirty="0">
                <a:solidFill>
                  <a:schemeClr val="bg1"/>
                </a:solidFill>
                <a:cs typeface="+mn-ea"/>
                <a:sym typeface="+mn-lt"/>
              </a:rPr>
              <a:t>Analysis</a:t>
            </a:r>
            <a:endParaRPr lang="zh-CN" altLang="en-US" sz="2400" dirty="0">
              <a:solidFill>
                <a:schemeClr val="bg1"/>
              </a:solidFill>
              <a:cs typeface="+mn-ea"/>
              <a:sym typeface="+mn-lt"/>
            </a:endParaRPr>
          </a:p>
        </p:txBody>
      </p:sp>
    </p:spTree>
    <p:extLst>
      <p:ext uri="{BB962C8B-B14F-4D97-AF65-F5344CB8AC3E}">
        <p14:creationId xmlns:p14="http://schemas.microsoft.com/office/powerpoint/2010/main" val="311765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by="(-#ppt_w*2)" calcmode="lin" valueType="num">
                                      <p:cBhvr rctx="PPT">
                                        <p:cTn id="25" dur="500" autoRev="1" fill="hold">
                                          <p:stCondLst>
                                            <p:cond delay="0"/>
                                          </p:stCondLst>
                                        </p:cTn>
                                        <p:tgtEl>
                                          <p:spTgt spid="8"/>
                                        </p:tgtEl>
                                        <p:attrNameLst>
                                          <p:attrName>ppt_w</p:attrName>
                                        </p:attrNameLst>
                                      </p:cBhvr>
                                    </p:anim>
                                    <p:anim by="(#ppt_w*0.50)" calcmode="lin" valueType="num">
                                      <p:cBhvr>
                                        <p:cTn id="26" dur="500" decel="50000" autoRev="1" fill="hold">
                                          <p:stCondLst>
                                            <p:cond delay="0"/>
                                          </p:stCondLst>
                                        </p:cTn>
                                        <p:tgtEl>
                                          <p:spTgt spid="8"/>
                                        </p:tgtEl>
                                        <p:attrNameLst>
                                          <p:attrName>ppt_x</p:attrName>
                                        </p:attrNameLst>
                                      </p:cBhvr>
                                    </p:anim>
                                    <p:anim from="(-#ppt_h/2)" to="(#ppt_y)" calcmode="lin" valueType="num">
                                      <p:cBhvr>
                                        <p:cTn id="27" dur="1000" fill="hold">
                                          <p:stCondLst>
                                            <p:cond delay="0"/>
                                          </p:stCondLst>
                                        </p:cTn>
                                        <p:tgtEl>
                                          <p:spTgt spid="8"/>
                                        </p:tgtEl>
                                        <p:attrNameLst>
                                          <p:attrName>ppt_y</p:attrName>
                                        </p:attrNameLst>
                                      </p:cBhvr>
                                    </p:anim>
                                    <p:animRot by="21600000">
                                      <p:cBhvr>
                                        <p:cTn id="28" dur="1000" fill="hold">
                                          <p:stCondLst>
                                            <p:cond delay="0"/>
                                          </p:stCondLst>
                                        </p:cTn>
                                        <p:tgtEl>
                                          <p:spTgt spid="8"/>
                                        </p:tgtEl>
                                        <p:attrNameLst>
                                          <p:attrName>r</p:attrName>
                                        </p:attrNameLst>
                                      </p:cBhvr>
                                    </p:animRot>
                                  </p:childTnLst>
                                </p:cTn>
                              </p:par>
                            </p:childTnLst>
                          </p:cTn>
                        </p:par>
                        <p:par>
                          <p:cTn id="29" fill="hold">
                            <p:stCondLst>
                              <p:cond delay="2800"/>
                            </p:stCondLst>
                            <p:childTnLst>
                              <p:par>
                                <p:cTn id="30" presetID="42"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210588" cy="400110"/>
          </a:xfrm>
          <a:prstGeom prst="rect">
            <a:avLst/>
          </a:prstGeom>
        </p:spPr>
        <p:txBody>
          <a:bodyPr wrap="none">
            <a:spAutoFit/>
          </a:bodyPr>
          <a:lstStyle/>
          <a:p>
            <a:r>
              <a:rPr lang="zh-CN" altLang="en-US" sz="2000" dirty="0">
                <a:solidFill>
                  <a:srgbClr val="9F242B"/>
                </a:solidFill>
                <a:cs typeface="+mn-ea"/>
                <a:sym typeface="+mn-lt"/>
              </a:rPr>
              <a:t>调研成果</a:t>
            </a:r>
          </a:p>
        </p:txBody>
      </p:sp>
      <p:sp>
        <p:nvSpPr>
          <p:cNvPr id="5" name="矩形: 圆角 4">
            <a:extLst>
              <a:ext uri="{FF2B5EF4-FFF2-40B4-BE49-F238E27FC236}">
                <a16:creationId xmlns:a16="http://schemas.microsoft.com/office/drawing/2014/main" id="{9F5025C0-0545-4B73-902A-4E728D55BF42}"/>
              </a:ext>
            </a:extLst>
          </p:cNvPr>
          <p:cNvSpPr/>
          <p:nvPr/>
        </p:nvSpPr>
        <p:spPr>
          <a:xfrm>
            <a:off x="3064581" y="973804"/>
            <a:ext cx="5939450"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通过深入的采访和观察，我们得出以下关键的调研成果：</a:t>
            </a:r>
          </a:p>
        </p:txBody>
      </p:sp>
      <p:grpSp>
        <p:nvGrpSpPr>
          <p:cNvPr id="24" name="3a40b83b-a3c5-4a37-b59f-270202b9280b">
            <a:extLst>
              <a:ext uri="{FF2B5EF4-FFF2-40B4-BE49-F238E27FC236}">
                <a16:creationId xmlns:a16="http://schemas.microsoft.com/office/drawing/2014/main" id="{79CAFA80-CAD3-4837-9674-90D49D001FB1}"/>
              </a:ext>
            </a:extLst>
          </p:cNvPr>
          <p:cNvGrpSpPr>
            <a:grpSpLocks noChangeAspect="1"/>
          </p:cNvGrpSpPr>
          <p:nvPr/>
        </p:nvGrpSpPr>
        <p:grpSpPr>
          <a:xfrm>
            <a:off x="1523144" y="1950885"/>
            <a:ext cx="9145711" cy="3922266"/>
            <a:chOff x="1523492" y="1700692"/>
            <a:chExt cx="9145711" cy="3922266"/>
          </a:xfrm>
        </p:grpSpPr>
        <p:sp>
          <p:nvSpPr>
            <p:cNvPr id="25" name="Rectangle 2">
              <a:extLst>
                <a:ext uri="{FF2B5EF4-FFF2-40B4-BE49-F238E27FC236}">
                  <a16:creationId xmlns:a16="http://schemas.microsoft.com/office/drawing/2014/main" id="{E0E9EEB6-88DA-4C2D-960A-CAC386CCB4CF}"/>
                </a:ext>
              </a:extLst>
            </p:cNvPr>
            <p:cNvSpPr/>
            <p:nvPr/>
          </p:nvSpPr>
          <p:spPr>
            <a:xfrm>
              <a:off x="6407853" y="1700808"/>
              <a:ext cx="4261350"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6" name="Rectangle 3">
              <a:extLst>
                <a:ext uri="{FF2B5EF4-FFF2-40B4-BE49-F238E27FC236}">
                  <a16:creationId xmlns:a16="http://schemas.microsoft.com/office/drawing/2014/main" id="{C073BF96-7F6A-4F9B-9D88-4890004DD55C}"/>
                </a:ext>
              </a:extLst>
            </p:cNvPr>
            <p:cNvSpPr/>
            <p:nvPr/>
          </p:nvSpPr>
          <p:spPr>
            <a:xfrm>
              <a:off x="6660386" y="1700692"/>
              <a:ext cx="829310" cy="922866"/>
            </a:xfrm>
            <a:prstGeom prst="rect">
              <a:avLst/>
            </a:prstGeom>
            <a:solidFill>
              <a:schemeClr val="tx1">
                <a:lumMod val="85000"/>
                <a:lumOff val="1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7" name="Rectangle 4">
              <a:extLst>
                <a:ext uri="{FF2B5EF4-FFF2-40B4-BE49-F238E27FC236}">
                  <a16:creationId xmlns:a16="http://schemas.microsoft.com/office/drawing/2014/main" id="{7425EDAA-F6B1-4A42-B7AA-2435F6D62E19}"/>
                </a:ext>
              </a:extLst>
            </p:cNvPr>
            <p:cNvSpPr/>
            <p:nvPr/>
          </p:nvSpPr>
          <p:spPr>
            <a:xfrm>
              <a:off x="6407853" y="3197700"/>
              <a:ext cx="4261350"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8" name="Rectangle 5">
              <a:extLst>
                <a:ext uri="{FF2B5EF4-FFF2-40B4-BE49-F238E27FC236}">
                  <a16:creationId xmlns:a16="http://schemas.microsoft.com/office/drawing/2014/main" id="{4795164E-680E-4D69-8441-880A08A30C0F}"/>
                </a:ext>
              </a:extLst>
            </p:cNvPr>
            <p:cNvSpPr/>
            <p:nvPr/>
          </p:nvSpPr>
          <p:spPr>
            <a:xfrm>
              <a:off x="6660386" y="3197497"/>
              <a:ext cx="829310" cy="922866"/>
            </a:xfrm>
            <a:prstGeom prst="rect">
              <a:avLst/>
            </a:prstGeom>
            <a:solidFill>
              <a:srgbClr val="9F242B"/>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9" name="Rectangle 6">
              <a:extLst>
                <a:ext uri="{FF2B5EF4-FFF2-40B4-BE49-F238E27FC236}">
                  <a16:creationId xmlns:a16="http://schemas.microsoft.com/office/drawing/2014/main" id="{D9678891-EFF9-4026-B656-A565502257DE}"/>
                </a:ext>
              </a:extLst>
            </p:cNvPr>
            <p:cNvSpPr/>
            <p:nvPr/>
          </p:nvSpPr>
          <p:spPr>
            <a:xfrm>
              <a:off x="6407853" y="4700092"/>
              <a:ext cx="4261350"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0" name="Rectangle 7">
              <a:extLst>
                <a:ext uri="{FF2B5EF4-FFF2-40B4-BE49-F238E27FC236}">
                  <a16:creationId xmlns:a16="http://schemas.microsoft.com/office/drawing/2014/main" id="{7779121C-99ED-4F54-AC1B-164D0C454C7C}"/>
                </a:ext>
              </a:extLst>
            </p:cNvPr>
            <p:cNvSpPr/>
            <p:nvPr/>
          </p:nvSpPr>
          <p:spPr>
            <a:xfrm>
              <a:off x="6660386" y="4699976"/>
              <a:ext cx="829310" cy="922866"/>
            </a:xfrm>
            <a:prstGeom prst="rect">
              <a:avLst/>
            </a:prstGeom>
            <a:solidFill>
              <a:schemeClr val="tx1">
                <a:lumMod val="85000"/>
                <a:lumOff val="1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1" name="Rectangle 8">
              <a:extLst>
                <a:ext uri="{FF2B5EF4-FFF2-40B4-BE49-F238E27FC236}">
                  <a16:creationId xmlns:a16="http://schemas.microsoft.com/office/drawing/2014/main" id="{C95DD8CD-FE17-40F7-A685-2E6754398E90}"/>
                </a:ext>
              </a:extLst>
            </p:cNvPr>
            <p:cNvSpPr/>
            <p:nvPr/>
          </p:nvSpPr>
          <p:spPr>
            <a:xfrm flipH="1">
              <a:off x="1523492" y="1700808"/>
              <a:ext cx="4261352"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2" name="Rectangle 9">
              <a:extLst>
                <a:ext uri="{FF2B5EF4-FFF2-40B4-BE49-F238E27FC236}">
                  <a16:creationId xmlns:a16="http://schemas.microsoft.com/office/drawing/2014/main" id="{9F8F4613-CE8D-4E22-B01D-927D89DFB73A}"/>
                </a:ext>
              </a:extLst>
            </p:cNvPr>
            <p:cNvSpPr/>
            <p:nvPr/>
          </p:nvSpPr>
          <p:spPr>
            <a:xfrm flipH="1">
              <a:off x="4703001" y="1700692"/>
              <a:ext cx="829310" cy="922866"/>
            </a:xfrm>
            <a:prstGeom prst="rect">
              <a:avLst/>
            </a:prstGeom>
            <a:solidFill>
              <a:srgbClr val="9F242B"/>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3" name="Rectangle 10">
              <a:extLst>
                <a:ext uri="{FF2B5EF4-FFF2-40B4-BE49-F238E27FC236}">
                  <a16:creationId xmlns:a16="http://schemas.microsoft.com/office/drawing/2014/main" id="{9C26E76E-7273-4389-8584-AB126F33B614}"/>
                </a:ext>
              </a:extLst>
            </p:cNvPr>
            <p:cNvSpPr/>
            <p:nvPr/>
          </p:nvSpPr>
          <p:spPr>
            <a:xfrm flipH="1">
              <a:off x="1523492" y="3197700"/>
              <a:ext cx="4261352"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4" name="Rectangle 11">
              <a:extLst>
                <a:ext uri="{FF2B5EF4-FFF2-40B4-BE49-F238E27FC236}">
                  <a16:creationId xmlns:a16="http://schemas.microsoft.com/office/drawing/2014/main" id="{F4AB5D31-6166-4471-90D1-70BD1FF73999}"/>
                </a:ext>
              </a:extLst>
            </p:cNvPr>
            <p:cNvSpPr/>
            <p:nvPr/>
          </p:nvSpPr>
          <p:spPr>
            <a:xfrm flipH="1">
              <a:off x="4703001" y="3197497"/>
              <a:ext cx="829310" cy="922866"/>
            </a:xfrm>
            <a:prstGeom prst="rect">
              <a:avLst/>
            </a:prstGeom>
            <a:solidFill>
              <a:schemeClr val="tx1">
                <a:lumMod val="85000"/>
                <a:lumOff val="1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5" name="Rectangle 12">
              <a:extLst>
                <a:ext uri="{FF2B5EF4-FFF2-40B4-BE49-F238E27FC236}">
                  <a16:creationId xmlns:a16="http://schemas.microsoft.com/office/drawing/2014/main" id="{F15DAB6F-A795-4AEB-80A4-F836A7834BB0}"/>
                </a:ext>
              </a:extLst>
            </p:cNvPr>
            <p:cNvSpPr/>
            <p:nvPr/>
          </p:nvSpPr>
          <p:spPr>
            <a:xfrm flipH="1">
              <a:off x="1523492" y="4700092"/>
              <a:ext cx="4261352"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6" name="Rectangle 13">
              <a:extLst>
                <a:ext uri="{FF2B5EF4-FFF2-40B4-BE49-F238E27FC236}">
                  <a16:creationId xmlns:a16="http://schemas.microsoft.com/office/drawing/2014/main" id="{FC823375-CE69-4E9E-A3B0-FD1790B7BA90}"/>
                </a:ext>
              </a:extLst>
            </p:cNvPr>
            <p:cNvSpPr/>
            <p:nvPr/>
          </p:nvSpPr>
          <p:spPr>
            <a:xfrm flipH="1">
              <a:off x="4703001" y="4699976"/>
              <a:ext cx="829310" cy="922866"/>
            </a:xfrm>
            <a:prstGeom prst="rect">
              <a:avLst/>
            </a:prstGeom>
            <a:solidFill>
              <a:srgbClr val="9F242B"/>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7" name="Freeform: Shape 57">
              <a:extLst>
                <a:ext uri="{FF2B5EF4-FFF2-40B4-BE49-F238E27FC236}">
                  <a16:creationId xmlns:a16="http://schemas.microsoft.com/office/drawing/2014/main" id="{1A0D3AE6-3E2B-4A5C-9529-E39D057B15AD}"/>
                </a:ext>
              </a:extLst>
            </p:cNvPr>
            <p:cNvSpPr/>
            <p:nvPr/>
          </p:nvSpPr>
          <p:spPr bwMode="auto">
            <a:xfrm>
              <a:off x="4882261" y="1923539"/>
              <a:ext cx="509956" cy="509956"/>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sp>
          <p:nvSpPr>
            <p:cNvPr id="38" name="Freeform: Shape 58">
              <a:extLst>
                <a:ext uri="{FF2B5EF4-FFF2-40B4-BE49-F238E27FC236}">
                  <a16:creationId xmlns:a16="http://schemas.microsoft.com/office/drawing/2014/main" id="{F8062872-6765-4AA5-9669-939FC2E82089}"/>
                </a:ext>
              </a:extLst>
            </p:cNvPr>
            <p:cNvSpPr/>
            <p:nvPr/>
          </p:nvSpPr>
          <p:spPr bwMode="auto">
            <a:xfrm>
              <a:off x="4862678" y="3403951"/>
              <a:ext cx="509956" cy="50995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cs typeface="+mn-ea"/>
                <a:sym typeface="+mn-lt"/>
              </a:endParaRPr>
            </a:p>
          </p:txBody>
        </p:sp>
        <p:sp>
          <p:nvSpPr>
            <p:cNvPr id="39" name="Freeform: Shape 59">
              <a:extLst>
                <a:ext uri="{FF2B5EF4-FFF2-40B4-BE49-F238E27FC236}">
                  <a16:creationId xmlns:a16="http://schemas.microsoft.com/office/drawing/2014/main" id="{74735D24-360F-4250-AB98-BA9EF0A9A495}"/>
                </a:ext>
              </a:extLst>
            </p:cNvPr>
            <p:cNvSpPr/>
            <p:nvPr/>
          </p:nvSpPr>
          <p:spPr bwMode="auto">
            <a:xfrm>
              <a:off x="4867474" y="4906430"/>
              <a:ext cx="509956" cy="509956"/>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bg1"/>
            </a:solidFill>
            <a:ln>
              <a:noFill/>
            </a:ln>
          </p:spPr>
          <p:txBody>
            <a:bodyPr anchor="ctr"/>
            <a:lstStyle/>
            <a:p>
              <a:pPr algn="ctr"/>
              <a:endParaRPr>
                <a:cs typeface="+mn-ea"/>
                <a:sym typeface="+mn-lt"/>
              </a:endParaRPr>
            </a:p>
          </p:txBody>
        </p:sp>
        <p:sp>
          <p:nvSpPr>
            <p:cNvPr id="40" name="Freeform: Shape 60">
              <a:extLst>
                <a:ext uri="{FF2B5EF4-FFF2-40B4-BE49-F238E27FC236}">
                  <a16:creationId xmlns:a16="http://schemas.microsoft.com/office/drawing/2014/main" id="{6F734AF9-EDD8-45C5-B2EE-C211979323E4}"/>
                </a:ext>
              </a:extLst>
            </p:cNvPr>
            <p:cNvSpPr/>
            <p:nvPr/>
          </p:nvSpPr>
          <p:spPr bwMode="auto">
            <a:xfrm>
              <a:off x="6820063" y="1876154"/>
              <a:ext cx="509956" cy="509956"/>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p:spPr>
          <p:txBody>
            <a:bodyPr anchor="ctr"/>
            <a:lstStyle/>
            <a:p>
              <a:pPr algn="ctr"/>
              <a:endParaRPr>
                <a:cs typeface="+mn-ea"/>
                <a:sym typeface="+mn-lt"/>
              </a:endParaRPr>
            </a:p>
          </p:txBody>
        </p:sp>
        <p:sp>
          <p:nvSpPr>
            <p:cNvPr id="41" name="Freeform: Shape 61">
              <a:extLst>
                <a:ext uri="{FF2B5EF4-FFF2-40B4-BE49-F238E27FC236}">
                  <a16:creationId xmlns:a16="http://schemas.microsoft.com/office/drawing/2014/main" id="{6806CB4E-F026-4C5E-99CD-3F3932F53542}"/>
                </a:ext>
              </a:extLst>
            </p:cNvPr>
            <p:cNvSpPr/>
            <p:nvPr/>
          </p:nvSpPr>
          <p:spPr bwMode="auto">
            <a:xfrm>
              <a:off x="6814808" y="4891187"/>
              <a:ext cx="527502" cy="527502"/>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bg1"/>
            </a:solidFill>
            <a:ln>
              <a:noFill/>
            </a:ln>
          </p:spPr>
          <p:txBody>
            <a:bodyPr anchor="ctr"/>
            <a:lstStyle/>
            <a:p>
              <a:pPr algn="ctr"/>
              <a:endParaRPr>
                <a:cs typeface="+mn-ea"/>
                <a:sym typeface="+mn-lt"/>
              </a:endParaRPr>
            </a:p>
          </p:txBody>
        </p:sp>
        <p:sp>
          <p:nvSpPr>
            <p:cNvPr id="42" name="Freeform: Shape 62">
              <a:extLst>
                <a:ext uri="{FF2B5EF4-FFF2-40B4-BE49-F238E27FC236}">
                  <a16:creationId xmlns:a16="http://schemas.microsoft.com/office/drawing/2014/main" id="{6187AEA9-3859-4435-B2B4-554998B9F5DB}"/>
                </a:ext>
              </a:extLst>
            </p:cNvPr>
            <p:cNvSpPr/>
            <p:nvPr/>
          </p:nvSpPr>
          <p:spPr bwMode="auto">
            <a:xfrm>
              <a:off x="6814808" y="3442760"/>
              <a:ext cx="527502" cy="52750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cs typeface="+mn-ea"/>
                <a:sym typeface="+mn-lt"/>
              </a:endParaRPr>
            </a:p>
          </p:txBody>
        </p:sp>
      </p:grpSp>
      <p:sp>
        <p:nvSpPr>
          <p:cNvPr id="43" name="矩形 42">
            <a:extLst>
              <a:ext uri="{FF2B5EF4-FFF2-40B4-BE49-F238E27FC236}">
                <a16:creationId xmlns:a16="http://schemas.microsoft.com/office/drawing/2014/main" id="{87855E1D-389F-4B1E-8A93-0BB7DD09537A}"/>
              </a:ext>
            </a:extLst>
          </p:cNvPr>
          <p:cNvSpPr/>
          <p:nvPr/>
        </p:nvSpPr>
        <p:spPr>
          <a:xfrm>
            <a:off x="2486716" y="2161202"/>
            <a:ext cx="2905153"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社区融合</a:t>
            </a:r>
          </a:p>
        </p:txBody>
      </p:sp>
      <p:sp>
        <p:nvSpPr>
          <p:cNvPr id="44" name="矩形 43">
            <a:extLst>
              <a:ext uri="{FF2B5EF4-FFF2-40B4-BE49-F238E27FC236}">
                <a16:creationId xmlns:a16="http://schemas.microsoft.com/office/drawing/2014/main" id="{B8F4046D-CF6C-4F81-B88A-1C39F892C754}"/>
              </a:ext>
            </a:extLst>
          </p:cNvPr>
          <p:cNvSpPr/>
          <p:nvPr/>
        </p:nvSpPr>
        <p:spPr>
          <a:xfrm>
            <a:off x="2399102" y="3692953"/>
            <a:ext cx="2905153"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数字化服务</a:t>
            </a:r>
          </a:p>
        </p:txBody>
      </p:sp>
      <p:sp>
        <p:nvSpPr>
          <p:cNvPr id="45" name="矩形 44">
            <a:extLst>
              <a:ext uri="{FF2B5EF4-FFF2-40B4-BE49-F238E27FC236}">
                <a16:creationId xmlns:a16="http://schemas.microsoft.com/office/drawing/2014/main" id="{6C89553A-F864-4BFB-9489-E08DE258C4EE}"/>
              </a:ext>
            </a:extLst>
          </p:cNvPr>
          <p:cNvSpPr/>
          <p:nvPr/>
        </p:nvSpPr>
        <p:spPr>
          <a:xfrm>
            <a:off x="2514164" y="5189944"/>
            <a:ext cx="2905153"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文化传承</a:t>
            </a:r>
          </a:p>
        </p:txBody>
      </p:sp>
      <p:sp>
        <p:nvSpPr>
          <p:cNvPr id="46" name="矩形 45">
            <a:extLst>
              <a:ext uri="{FF2B5EF4-FFF2-40B4-BE49-F238E27FC236}">
                <a16:creationId xmlns:a16="http://schemas.microsoft.com/office/drawing/2014/main" id="{48C57126-EF59-4EEC-8CEA-FC256028D09F}"/>
              </a:ext>
            </a:extLst>
          </p:cNvPr>
          <p:cNvSpPr/>
          <p:nvPr/>
        </p:nvSpPr>
        <p:spPr>
          <a:xfrm>
            <a:off x="8349436" y="2197131"/>
            <a:ext cx="2905153"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社区活力</a:t>
            </a:r>
          </a:p>
        </p:txBody>
      </p:sp>
      <p:sp>
        <p:nvSpPr>
          <p:cNvPr id="47" name="矩形 46">
            <a:extLst>
              <a:ext uri="{FF2B5EF4-FFF2-40B4-BE49-F238E27FC236}">
                <a16:creationId xmlns:a16="http://schemas.microsoft.com/office/drawing/2014/main" id="{1AC642FB-C295-421C-A590-4340D626FE3A}"/>
              </a:ext>
            </a:extLst>
          </p:cNvPr>
          <p:cNvSpPr/>
          <p:nvPr/>
        </p:nvSpPr>
        <p:spPr>
          <a:xfrm>
            <a:off x="8386711" y="3692953"/>
            <a:ext cx="2905153"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传统文化</a:t>
            </a:r>
          </a:p>
        </p:txBody>
      </p:sp>
      <p:sp>
        <p:nvSpPr>
          <p:cNvPr id="48" name="矩形 47">
            <a:extLst>
              <a:ext uri="{FF2B5EF4-FFF2-40B4-BE49-F238E27FC236}">
                <a16:creationId xmlns:a16="http://schemas.microsoft.com/office/drawing/2014/main" id="{3CBFA247-C160-4A14-BF0D-B130BE3AC1F9}"/>
              </a:ext>
            </a:extLst>
          </p:cNvPr>
          <p:cNvSpPr/>
          <p:nvPr/>
        </p:nvSpPr>
        <p:spPr>
          <a:xfrm>
            <a:off x="8489530" y="5156623"/>
            <a:ext cx="2905153"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社会稳定</a:t>
            </a:r>
          </a:p>
        </p:txBody>
      </p:sp>
    </p:spTree>
    <p:extLst>
      <p:ext uri="{BB962C8B-B14F-4D97-AF65-F5344CB8AC3E}">
        <p14:creationId xmlns:p14="http://schemas.microsoft.com/office/powerpoint/2010/main" val="304057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outVertical)">
                                      <p:cBhvr>
                                        <p:cTn id="11" dur="500"/>
                                        <p:tgtEl>
                                          <p:spTgt spid="24"/>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fltVal val="0"/>
                                          </p:val>
                                        </p:tav>
                                        <p:tav tm="100000">
                                          <p:val>
                                            <p:strVal val="#ppt_w"/>
                                          </p:val>
                                        </p:tav>
                                      </p:tavLst>
                                    </p:anim>
                                    <p:anim calcmode="lin" valueType="num">
                                      <p:cBhvr>
                                        <p:cTn id="16" dur="500" fill="hold"/>
                                        <p:tgtEl>
                                          <p:spTgt spid="43"/>
                                        </p:tgtEl>
                                        <p:attrNameLst>
                                          <p:attrName>ppt_h</p:attrName>
                                        </p:attrNameLst>
                                      </p:cBhvr>
                                      <p:tavLst>
                                        <p:tav tm="0">
                                          <p:val>
                                            <p:fltVal val="0"/>
                                          </p:val>
                                        </p:tav>
                                        <p:tav tm="100000">
                                          <p:val>
                                            <p:strVal val="#ppt_h"/>
                                          </p:val>
                                        </p:tav>
                                      </p:tavLst>
                                    </p:anim>
                                    <p:animEffect transition="in" filter="fade">
                                      <p:cBhvr>
                                        <p:cTn id="17" dur="500"/>
                                        <p:tgtEl>
                                          <p:spTgt spid="4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p:cTn id="20" dur="500" fill="hold"/>
                                        <p:tgtEl>
                                          <p:spTgt spid="44"/>
                                        </p:tgtEl>
                                        <p:attrNameLst>
                                          <p:attrName>ppt_w</p:attrName>
                                        </p:attrNameLst>
                                      </p:cBhvr>
                                      <p:tavLst>
                                        <p:tav tm="0">
                                          <p:val>
                                            <p:fltVal val="0"/>
                                          </p:val>
                                        </p:tav>
                                        <p:tav tm="100000">
                                          <p:val>
                                            <p:strVal val="#ppt_w"/>
                                          </p:val>
                                        </p:tav>
                                      </p:tavLst>
                                    </p:anim>
                                    <p:anim calcmode="lin" valueType="num">
                                      <p:cBhvr>
                                        <p:cTn id="21" dur="500" fill="hold"/>
                                        <p:tgtEl>
                                          <p:spTgt spid="44"/>
                                        </p:tgtEl>
                                        <p:attrNameLst>
                                          <p:attrName>ppt_h</p:attrName>
                                        </p:attrNameLst>
                                      </p:cBhvr>
                                      <p:tavLst>
                                        <p:tav tm="0">
                                          <p:val>
                                            <p:fltVal val="0"/>
                                          </p:val>
                                        </p:tav>
                                        <p:tav tm="100000">
                                          <p:val>
                                            <p:strVal val="#ppt_h"/>
                                          </p:val>
                                        </p:tav>
                                      </p:tavLst>
                                    </p:anim>
                                    <p:animEffect transition="in" filter="fade">
                                      <p:cBhvr>
                                        <p:cTn id="22" dur="500"/>
                                        <p:tgtEl>
                                          <p:spTgt spid="4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500" fill="hold"/>
                                        <p:tgtEl>
                                          <p:spTgt spid="45"/>
                                        </p:tgtEl>
                                        <p:attrNameLst>
                                          <p:attrName>ppt_w</p:attrName>
                                        </p:attrNameLst>
                                      </p:cBhvr>
                                      <p:tavLst>
                                        <p:tav tm="0">
                                          <p:val>
                                            <p:fltVal val="0"/>
                                          </p:val>
                                        </p:tav>
                                        <p:tav tm="100000">
                                          <p:val>
                                            <p:strVal val="#ppt_w"/>
                                          </p:val>
                                        </p:tav>
                                      </p:tavLst>
                                    </p:anim>
                                    <p:anim calcmode="lin" valueType="num">
                                      <p:cBhvr>
                                        <p:cTn id="26" dur="500" fill="hold"/>
                                        <p:tgtEl>
                                          <p:spTgt spid="45"/>
                                        </p:tgtEl>
                                        <p:attrNameLst>
                                          <p:attrName>ppt_h</p:attrName>
                                        </p:attrNameLst>
                                      </p:cBhvr>
                                      <p:tavLst>
                                        <p:tav tm="0">
                                          <p:val>
                                            <p:fltVal val="0"/>
                                          </p:val>
                                        </p:tav>
                                        <p:tav tm="100000">
                                          <p:val>
                                            <p:strVal val="#ppt_h"/>
                                          </p:val>
                                        </p:tav>
                                      </p:tavLst>
                                    </p:anim>
                                    <p:animEffect transition="in" filter="fade">
                                      <p:cBhvr>
                                        <p:cTn id="27" dur="500"/>
                                        <p:tgtEl>
                                          <p:spTgt spid="4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p:cTn id="30" dur="500" fill="hold"/>
                                        <p:tgtEl>
                                          <p:spTgt spid="46"/>
                                        </p:tgtEl>
                                        <p:attrNameLst>
                                          <p:attrName>ppt_w</p:attrName>
                                        </p:attrNameLst>
                                      </p:cBhvr>
                                      <p:tavLst>
                                        <p:tav tm="0">
                                          <p:val>
                                            <p:fltVal val="0"/>
                                          </p:val>
                                        </p:tav>
                                        <p:tav tm="100000">
                                          <p:val>
                                            <p:strVal val="#ppt_w"/>
                                          </p:val>
                                        </p:tav>
                                      </p:tavLst>
                                    </p:anim>
                                    <p:anim calcmode="lin" valueType="num">
                                      <p:cBhvr>
                                        <p:cTn id="31" dur="500" fill="hold"/>
                                        <p:tgtEl>
                                          <p:spTgt spid="46"/>
                                        </p:tgtEl>
                                        <p:attrNameLst>
                                          <p:attrName>ppt_h</p:attrName>
                                        </p:attrNameLst>
                                      </p:cBhvr>
                                      <p:tavLst>
                                        <p:tav tm="0">
                                          <p:val>
                                            <p:fltVal val="0"/>
                                          </p:val>
                                        </p:tav>
                                        <p:tav tm="100000">
                                          <p:val>
                                            <p:strVal val="#ppt_h"/>
                                          </p:val>
                                        </p:tav>
                                      </p:tavLst>
                                    </p:anim>
                                    <p:animEffect transition="in" filter="fade">
                                      <p:cBhvr>
                                        <p:cTn id="32" dur="500"/>
                                        <p:tgtEl>
                                          <p:spTgt spid="4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p:cTn id="35" dur="500" fill="hold"/>
                                        <p:tgtEl>
                                          <p:spTgt spid="47"/>
                                        </p:tgtEl>
                                        <p:attrNameLst>
                                          <p:attrName>ppt_w</p:attrName>
                                        </p:attrNameLst>
                                      </p:cBhvr>
                                      <p:tavLst>
                                        <p:tav tm="0">
                                          <p:val>
                                            <p:fltVal val="0"/>
                                          </p:val>
                                        </p:tav>
                                        <p:tav tm="100000">
                                          <p:val>
                                            <p:strVal val="#ppt_w"/>
                                          </p:val>
                                        </p:tav>
                                      </p:tavLst>
                                    </p:anim>
                                    <p:anim calcmode="lin" valueType="num">
                                      <p:cBhvr>
                                        <p:cTn id="36" dur="500" fill="hold"/>
                                        <p:tgtEl>
                                          <p:spTgt spid="47"/>
                                        </p:tgtEl>
                                        <p:attrNameLst>
                                          <p:attrName>ppt_h</p:attrName>
                                        </p:attrNameLst>
                                      </p:cBhvr>
                                      <p:tavLst>
                                        <p:tav tm="0">
                                          <p:val>
                                            <p:fltVal val="0"/>
                                          </p:val>
                                        </p:tav>
                                        <p:tav tm="100000">
                                          <p:val>
                                            <p:strVal val="#ppt_h"/>
                                          </p:val>
                                        </p:tav>
                                      </p:tavLst>
                                    </p:anim>
                                    <p:animEffect transition="in" filter="fade">
                                      <p:cBhvr>
                                        <p:cTn id="37" dur="500"/>
                                        <p:tgtEl>
                                          <p:spTgt spid="4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p:cTn id="40" dur="500" fill="hold"/>
                                        <p:tgtEl>
                                          <p:spTgt spid="48"/>
                                        </p:tgtEl>
                                        <p:attrNameLst>
                                          <p:attrName>ppt_w</p:attrName>
                                        </p:attrNameLst>
                                      </p:cBhvr>
                                      <p:tavLst>
                                        <p:tav tm="0">
                                          <p:val>
                                            <p:fltVal val="0"/>
                                          </p:val>
                                        </p:tav>
                                        <p:tav tm="100000">
                                          <p:val>
                                            <p:strVal val="#ppt_w"/>
                                          </p:val>
                                        </p:tav>
                                      </p:tavLst>
                                    </p:anim>
                                    <p:anim calcmode="lin" valueType="num">
                                      <p:cBhvr>
                                        <p:cTn id="41" dur="500" fill="hold"/>
                                        <p:tgtEl>
                                          <p:spTgt spid="48"/>
                                        </p:tgtEl>
                                        <p:attrNameLst>
                                          <p:attrName>ppt_h</p:attrName>
                                        </p:attrNameLst>
                                      </p:cBhvr>
                                      <p:tavLst>
                                        <p:tav tm="0">
                                          <p:val>
                                            <p:fltVal val="0"/>
                                          </p:val>
                                        </p:tav>
                                        <p:tav tm="100000">
                                          <p:val>
                                            <p:strVal val="#ppt_h"/>
                                          </p:val>
                                        </p:tav>
                                      </p:tavLst>
                                    </p:anim>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3" grpId="0"/>
      <p:bldP spid="44" grpId="0"/>
      <p:bldP spid="45" grpId="0"/>
      <p:bldP spid="46" grpId="0"/>
      <p:bldP spid="47" grpId="0"/>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210588" cy="400110"/>
          </a:xfrm>
          <a:prstGeom prst="rect">
            <a:avLst/>
          </a:prstGeom>
        </p:spPr>
        <p:txBody>
          <a:bodyPr wrap="none">
            <a:spAutoFit/>
          </a:bodyPr>
          <a:lstStyle/>
          <a:p>
            <a:r>
              <a:rPr lang="zh-CN" altLang="en-US" sz="2000" dirty="0">
                <a:solidFill>
                  <a:srgbClr val="9F242B"/>
                </a:solidFill>
                <a:cs typeface="+mn-ea"/>
                <a:sym typeface="+mn-lt"/>
              </a:rPr>
              <a:t>调研成果</a:t>
            </a:r>
          </a:p>
        </p:txBody>
      </p:sp>
      <p:sp>
        <p:nvSpPr>
          <p:cNvPr id="5" name="矩形: 圆角 4">
            <a:extLst>
              <a:ext uri="{FF2B5EF4-FFF2-40B4-BE49-F238E27FC236}">
                <a16:creationId xmlns:a16="http://schemas.microsoft.com/office/drawing/2014/main" id="{9CAFF709-6D89-443A-94A3-675CD41EFFC8}"/>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一、社区融合效果显著</a:t>
            </a:r>
          </a:p>
        </p:txBody>
      </p:sp>
      <p:sp>
        <p:nvSpPr>
          <p:cNvPr id="2" name="矩形 1">
            <a:extLst>
              <a:ext uri="{FF2B5EF4-FFF2-40B4-BE49-F238E27FC236}">
                <a16:creationId xmlns:a16="http://schemas.microsoft.com/office/drawing/2014/main" id="{39F9AC79-5455-4222-8857-F7E290912C1B}"/>
              </a:ext>
            </a:extLst>
          </p:cNvPr>
          <p:cNvSpPr/>
          <p:nvPr/>
        </p:nvSpPr>
        <p:spPr>
          <a:xfrm>
            <a:off x="6575393" y="2082733"/>
            <a:ext cx="4219854" cy="2692532"/>
          </a:xfrm>
          <a:prstGeom prst="rect">
            <a:avLst/>
          </a:prstGeom>
        </p:spPr>
        <p:txBody>
          <a:bodyPr wrap="square">
            <a:spAutoFit/>
          </a:bodyPr>
          <a:lstStyle/>
          <a:p>
            <a:pPr fontAlgn="auto">
              <a:lnSpc>
                <a:spcPct val="150000"/>
              </a:lnSpc>
              <a:spcAft>
                <a:spcPts val="0"/>
              </a:spcAft>
              <a:buFont typeface="Wingdings" pitchFamily="2" charset="2"/>
              <a:buNone/>
              <a:defRPr/>
            </a:pPr>
            <a:endParaRPr lang="zh-CN" altLang="en-US" dirty="0">
              <a:cs typeface="+mn-ea"/>
              <a:sym typeface="+mn-lt"/>
            </a:endParaRPr>
          </a:p>
          <a:p>
            <a:pPr algn="just" fontAlgn="auto">
              <a:lnSpc>
                <a:spcPct val="120000"/>
              </a:lnSpc>
              <a:spcAft>
                <a:spcPts val="0"/>
              </a:spcAft>
              <a:buClr>
                <a:srgbClr val="9F242B"/>
              </a:buClr>
              <a:defRPr/>
            </a:pPr>
            <a:r>
              <a:rPr lang="zh-CN" altLang="en-US" sz="2000" dirty="0">
                <a:solidFill>
                  <a:schemeClr val="tx1">
                    <a:lumMod val="65000"/>
                    <a:lumOff val="35000"/>
                  </a:schemeClr>
                </a:solidFill>
                <a:cs typeface="+mn-ea"/>
                <a:sym typeface="+mn-lt"/>
              </a:rPr>
              <a:t>食堂作为社区融合的纽带，促使老年人建立更紧密的社交网络，彼此互相帮助和关心。这社区内的温情氛围形成，不仅解决了老年人的实际需求，也创造了一个充满人情味的社区环境。</a:t>
            </a:r>
          </a:p>
        </p:txBody>
      </p:sp>
      <p:pic>
        <p:nvPicPr>
          <p:cNvPr id="9" name="图片 8">
            <a:extLst>
              <a:ext uri="{FF2B5EF4-FFF2-40B4-BE49-F238E27FC236}">
                <a16:creationId xmlns:a16="http://schemas.microsoft.com/office/drawing/2014/main" id="{0DC92DDF-169D-4A4F-A1E5-8A3098B2164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95847" y="2084366"/>
            <a:ext cx="4623658" cy="308243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2813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8" presetClass="entr" presetSubtype="6"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210588" cy="400110"/>
          </a:xfrm>
          <a:prstGeom prst="rect">
            <a:avLst/>
          </a:prstGeom>
        </p:spPr>
        <p:txBody>
          <a:bodyPr wrap="none">
            <a:spAutoFit/>
          </a:bodyPr>
          <a:lstStyle/>
          <a:p>
            <a:r>
              <a:rPr lang="zh-CN" altLang="en-US" sz="2000" dirty="0">
                <a:solidFill>
                  <a:srgbClr val="9F242B"/>
                </a:solidFill>
                <a:cs typeface="+mn-ea"/>
                <a:sym typeface="+mn-lt"/>
              </a:rPr>
              <a:t>调研成果</a:t>
            </a:r>
          </a:p>
        </p:txBody>
      </p:sp>
      <p:sp>
        <p:nvSpPr>
          <p:cNvPr id="5" name="矩形: 圆角 4">
            <a:extLst>
              <a:ext uri="{FF2B5EF4-FFF2-40B4-BE49-F238E27FC236}">
                <a16:creationId xmlns:a16="http://schemas.microsoft.com/office/drawing/2014/main" id="{11D43BE1-E0A9-4076-B7E3-10EFF99C5169}"/>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二、数字化引领服务创新</a:t>
            </a:r>
          </a:p>
        </p:txBody>
      </p:sp>
      <p:pic>
        <p:nvPicPr>
          <p:cNvPr id="8" name="图片 7">
            <a:extLst>
              <a:ext uri="{FF2B5EF4-FFF2-40B4-BE49-F238E27FC236}">
                <a16:creationId xmlns:a16="http://schemas.microsoft.com/office/drawing/2014/main" id="{60BA3084-3483-4975-B8F4-FD681E9127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0198" y="1702518"/>
            <a:ext cx="4925025" cy="4616454"/>
          </a:xfrm>
          <a:prstGeom prst="rect">
            <a:avLst/>
          </a:prstGeom>
        </p:spPr>
      </p:pic>
      <p:pic>
        <p:nvPicPr>
          <p:cNvPr id="9" name="图片占位符 29">
            <a:extLst>
              <a:ext uri="{FF2B5EF4-FFF2-40B4-BE49-F238E27FC236}">
                <a16:creationId xmlns:a16="http://schemas.microsoft.com/office/drawing/2014/main" id="{BA09D989-F1A0-4CEC-A854-0CE771CF949D}"/>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1415845" y="2266745"/>
            <a:ext cx="3937820" cy="2221261"/>
          </a:xfrm>
          <a:prstGeom prst="rect">
            <a:avLst/>
          </a:prstGeom>
        </p:spPr>
      </p:pic>
      <p:grpSp>
        <p:nvGrpSpPr>
          <p:cNvPr id="10" name="组合 9">
            <a:extLst>
              <a:ext uri="{FF2B5EF4-FFF2-40B4-BE49-F238E27FC236}">
                <a16:creationId xmlns:a16="http://schemas.microsoft.com/office/drawing/2014/main" id="{EA4C3101-7DE3-465D-B99E-0B23C7321470}"/>
              </a:ext>
            </a:extLst>
          </p:cNvPr>
          <p:cNvGrpSpPr/>
          <p:nvPr/>
        </p:nvGrpSpPr>
        <p:grpSpPr>
          <a:xfrm>
            <a:off x="6325396" y="2266745"/>
            <a:ext cx="4139215" cy="2646365"/>
            <a:chOff x="1522639" y="2140613"/>
            <a:chExt cx="4139215" cy="2646365"/>
          </a:xfrm>
        </p:grpSpPr>
        <p:sp>
          <p:nvSpPr>
            <p:cNvPr id="15" name="矩形 14">
              <a:extLst>
                <a:ext uri="{FF2B5EF4-FFF2-40B4-BE49-F238E27FC236}">
                  <a16:creationId xmlns:a16="http://schemas.microsoft.com/office/drawing/2014/main" id="{BF99A61D-C90B-4C20-8469-00CE0A3A1085}"/>
                </a:ext>
              </a:extLst>
            </p:cNvPr>
            <p:cNvSpPr/>
            <p:nvPr/>
          </p:nvSpPr>
          <p:spPr>
            <a:xfrm>
              <a:off x="1919043" y="2140613"/>
              <a:ext cx="3742811" cy="264636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dirty="0">
                  <a:solidFill>
                    <a:schemeClr val="tx1">
                      <a:lumMod val="65000"/>
                      <a:lumOff val="35000"/>
                    </a:schemeClr>
                  </a:solidFill>
                  <a:cs typeface="+mn-ea"/>
                  <a:sym typeface="+mn-lt"/>
                </a:rPr>
                <a:t>尽管老年人未完全理解数字化的概念，但数字化在食堂服务中的应用，如电子屏，让工作人员的服务更加高效和便捷，同时在一定程度上激发老年人学习新知的兴趣，为老年人创造了更好的用餐体验。</a:t>
              </a:r>
            </a:p>
          </p:txBody>
        </p:sp>
        <p:sp>
          <p:nvSpPr>
            <p:cNvPr id="14" name="椭圆 11">
              <a:extLst>
                <a:ext uri="{FF2B5EF4-FFF2-40B4-BE49-F238E27FC236}">
                  <a16:creationId xmlns:a16="http://schemas.microsoft.com/office/drawing/2014/main" id="{7D50BE68-B6FF-4C24-9EE3-6207435C50CF}"/>
                </a:ext>
              </a:extLst>
            </p:cNvPr>
            <p:cNvSpPr/>
            <p:nvPr/>
          </p:nvSpPr>
          <p:spPr>
            <a:xfrm>
              <a:off x="1522639" y="2277305"/>
              <a:ext cx="274080" cy="273871"/>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cs typeface="+mn-ea"/>
                <a:sym typeface="+mn-lt"/>
              </a:endParaRPr>
            </a:p>
          </p:txBody>
        </p:sp>
      </p:grpSp>
      <p:sp>
        <p:nvSpPr>
          <p:cNvPr id="25" name="TextBox 24"/>
          <p:cNvSpPr txBox="1"/>
          <p:nvPr/>
        </p:nvSpPr>
        <p:spPr>
          <a:xfrm>
            <a:off x="683568" y="6320541"/>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spTree>
    <p:extLst>
      <p:ext uri="{BB962C8B-B14F-4D97-AF65-F5344CB8AC3E}">
        <p14:creationId xmlns:p14="http://schemas.microsoft.com/office/powerpoint/2010/main" val="171603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210588" cy="400110"/>
          </a:xfrm>
          <a:prstGeom prst="rect">
            <a:avLst/>
          </a:prstGeom>
        </p:spPr>
        <p:txBody>
          <a:bodyPr wrap="none">
            <a:spAutoFit/>
          </a:bodyPr>
          <a:lstStyle/>
          <a:p>
            <a:r>
              <a:rPr lang="zh-CN" altLang="en-US" sz="2000" dirty="0">
                <a:solidFill>
                  <a:srgbClr val="9F242B"/>
                </a:solidFill>
                <a:cs typeface="+mn-ea"/>
                <a:sym typeface="+mn-lt"/>
              </a:rPr>
              <a:t>调研成果</a:t>
            </a:r>
          </a:p>
        </p:txBody>
      </p:sp>
      <p:sp>
        <p:nvSpPr>
          <p:cNvPr id="8" name="矩形: 圆角 7">
            <a:extLst>
              <a:ext uri="{FF2B5EF4-FFF2-40B4-BE49-F238E27FC236}">
                <a16:creationId xmlns:a16="http://schemas.microsoft.com/office/drawing/2014/main" id="{FDC9F982-33A9-48A6-871B-33B7EF6A0D37}"/>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三、对传统文化的传承</a:t>
            </a:r>
          </a:p>
        </p:txBody>
      </p:sp>
      <p:sp>
        <p:nvSpPr>
          <p:cNvPr id="9" name="文本框 8">
            <a:extLst>
              <a:ext uri="{FF2B5EF4-FFF2-40B4-BE49-F238E27FC236}">
                <a16:creationId xmlns:a16="http://schemas.microsoft.com/office/drawing/2014/main" id="{88980EC5-83A0-45E3-974D-96CF76939A9A}"/>
              </a:ext>
            </a:extLst>
          </p:cNvPr>
          <p:cNvSpPr txBox="1"/>
          <p:nvPr/>
        </p:nvSpPr>
        <p:spPr>
          <a:xfrm>
            <a:off x="6913533" y="2308911"/>
            <a:ext cx="3857432" cy="2646365"/>
          </a:xfrm>
          <a:prstGeom prst="rect">
            <a:avLst/>
          </a:prstGeom>
          <a:noFill/>
        </p:spPr>
        <p:txBody>
          <a:bodyPr wrap="square" rtlCol="0">
            <a:spAutoFit/>
          </a:bodyPr>
          <a:lstStyle/>
          <a:p>
            <a:pPr algn="just">
              <a:lnSpc>
                <a:spcPct val="120000"/>
              </a:lnSpc>
              <a:buClr>
                <a:srgbClr val="9F242B"/>
              </a:buClr>
            </a:pPr>
            <a:r>
              <a:rPr lang="zh-CN" altLang="en-US" sz="2000" dirty="0">
                <a:solidFill>
                  <a:schemeClr val="tx1">
                    <a:lumMod val="65000"/>
                    <a:lumOff val="35000"/>
                  </a:schemeClr>
                </a:solidFill>
                <a:cs typeface="+mn-ea"/>
                <a:sym typeface="+mn-lt"/>
              </a:rPr>
              <a:t>食堂通过提供传统特色菜品和组织传统节日活动，成功为老年人提供感受传统文化的机会。这不仅促使老年人对传统文化的认同感增强，同时也为社区传统文化的传承注入了新的活力，体现了对中华文化的尊重和传承。</a:t>
            </a:r>
          </a:p>
        </p:txBody>
      </p:sp>
      <p:pic>
        <p:nvPicPr>
          <p:cNvPr id="3" name="图片 2">
            <a:extLst>
              <a:ext uri="{FF2B5EF4-FFF2-40B4-BE49-F238E27FC236}">
                <a16:creationId xmlns:a16="http://schemas.microsoft.com/office/drawing/2014/main" id="{62BE4AD6-8692-2885-B18C-B411D51C3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437" y="2067966"/>
            <a:ext cx="4943412" cy="3128253"/>
          </a:xfrm>
          <a:prstGeom prst="rect">
            <a:avLst/>
          </a:prstGeom>
        </p:spPr>
      </p:pic>
    </p:spTree>
    <p:extLst>
      <p:ext uri="{BB962C8B-B14F-4D97-AF65-F5344CB8AC3E}">
        <p14:creationId xmlns:p14="http://schemas.microsoft.com/office/powerpoint/2010/main" val="158893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250"/>
                                        <p:tgtEl>
                                          <p:spTgt spid="9"/>
                                        </p:tgtEl>
                                      </p:cBhvr>
                                    </p:animEffect>
                                  </p:childTnLst>
                                </p:cTn>
                              </p:par>
                              <p:par>
                                <p:cTn id="12" presetID="42"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210588" cy="400110"/>
          </a:xfrm>
          <a:prstGeom prst="rect">
            <a:avLst/>
          </a:prstGeom>
        </p:spPr>
        <p:txBody>
          <a:bodyPr wrap="none">
            <a:spAutoFit/>
          </a:bodyPr>
          <a:lstStyle/>
          <a:p>
            <a:r>
              <a:rPr lang="zh-CN" altLang="en-US" sz="2000" dirty="0">
                <a:solidFill>
                  <a:srgbClr val="9F242B"/>
                </a:solidFill>
                <a:cs typeface="+mn-ea"/>
                <a:sym typeface="+mn-lt"/>
              </a:rPr>
              <a:t>调研成果</a:t>
            </a:r>
          </a:p>
        </p:txBody>
      </p:sp>
      <p:sp>
        <p:nvSpPr>
          <p:cNvPr id="5" name="矩形: 圆角 4">
            <a:extLst>
              <a:ext uri="{FF2B5EF4-FFF2-40B4-BE49-F238E27FC236}">
                <a16:creationId xmlns:a16="http://schemas.microsoft.com/office/drawing/2014/main" id="{0AD303EF-0965-405C-8FC5-2C3F7A48A897}"/>
              </a:ext>
            </a:extLst>
          </p:cNvPr>
          <p:cNvSpPr/>
          <p:nvPr/>
        </p:nvSpPr>
        <p:spPr>
          <a:xfrm>
            <a:off x="3746088" y="1152826"/>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四、文化传承与参与感提升</a:t>
            </a:r>
          </a:p>
        </p:txBody>
      </p:sp>
      <p:sp>
        <p:nvSpPr>
          <p:cNvPr id="9" name="矩形 8">
            <a:extLst>
              <a:ext uri="{FF2B5EF4-FFF2-40B4-BE49-F238E27FC236}">
                <a16:creationId xmlns:a16="http://schemas.microsoft.com/office/drawing/2014/main" id="{15138782-C2A7-444D-A74B-90A4E26B3679}"/>
              </a:ext>
            </a:extLst>
          </p:cNvPr>
          <p:cNvSpPr/>
          <p:nvPr/>
        </p:nvSpPr>
        <p:spPr>
          <a:xfrm>
            <a:off x="1120878" y="2609569"/>
            <a:ext cx="4699822" cy="190770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dirty="0">
                <a:solidFill>
                  <a:schemeClr val="tx1">
                    <a:lumMod val="65000"/>
                    <a:lumOff val="35000"/>
                  </a:schemeClr>
                </a:solidFill>
                <a:cs typeface="+mn-ea"/>
                <a:sym typeface="+mn-lt"/>
              </a:rPr>
              <a:t>通过传统特色菜品和传统节日活动，老年人更能融入社区文化生活；不仅为个体提升了文化参与感，也为整个社区的文化传承注入了新的活力，体现了老年食堂在社区文化建设中的重要作用。</a:t>
            </a:r>
          </a:p>
        </p:txBody>
      </p:sp>
      <p:pic>
        <p:nvPicPr>
          <p:cNvPr id="17" name="图片 16">
            <a:extLst>
              <a:ext uri="{FF2B5EF4-FFF2-40B4-BE49-F238E27FC236}">
                <a16:creationId xmlns:a16="http://schemas.microsoft.com/office/drawing/2014/main" id="{45117C07-CB6A-648B-21EF-8C86A8EC5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302" y="2215808"/>
            <a:ext cx="4740035" cy="3156863"/>
          </a:xfrm>
          <a:prstGeom prst="rect">
            <a:avLst/>
          </a:prstGeom>
        </p:spPr>
      </p:pic>
    </p:spTree>
    <p:extLst>
      <p:ext uri="{BB962C8B-B14F-4D97-AF65-F5344CB8AC3E}">
        <p14:creationId xmlns:p14="http://schemas.microsoft.com/office/powerpoint/2010/main" val="267047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88ED33-6E03-40E2-8FE5-3BF500141F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8549640" cy="5633092"/>
          </a:xfrm>
          <a:prstGeom prst="rect">
            <a:avLst/>
          </a:prstGeom>
        </p:spPr>
      </p:pic>
      <p:sp>
        <p:nvSpPr>
          <p:cNvPr id="5" name="PA-任意多边形 5">
            <a:extLst>
              <a:ext uri="{FF2B5EF4-FFF2-40B4-BE49-F238E27FC236}">
                <a16:creationId xmlns:a16="http://schemas.microsoft.com/office/drawing/2014/main" id="{886FB451-FFCD-4768-A240-F1F11AC54444}"/>
              </a:ext>
            </a:extLst>
          </p:cNvPr>
          <p:cNvSpPr>
            <a:spLocks/>
          </p:cNvSpPr>
          <p:nvPr>
            <p:custDataLst>
              <p:tags r:id="rId1"/>
            </p:custDataLst>
          </p:nvPr>
        </p:nvSpPr>
        <p:spPr bwMode="auto">
          <a:xfrm rot="10800000">
            <a:off x="7437120" y="2243099"/>
            <a:ext cx="4317596" cy="4318280"/>
          </a:xfrm>
          <a:prstGeom prst="ellipse">
            <a:avLst/>
          </a:prstGeom>
          <a:gradFill flip="none" rotWithShape="1">
            <a:gsLst>
              <a:gs pos="0">
                <a:srgbClr val="FFFFFF"/>
              </a:gs>
              <a:gs pos="100000">
                <a:srgbClr val="D9D9D9"/>
              </a:gs>
            </a:gsLst>
            <a:lin ang="2700000" scaled="1"/>
            <a:tileRect/>
          </a:gradFill>
          <a:ln w="25400">
            <a:gradFill flip="none" rotWithShape="1">
              <a:gsLst>
                <a:gs pos="29000">
                  <a:srgbClr val="E0E0E0"/>
                </a:gs>
                <a:gs pos="0">
                  <a:srgbClr val="999999"/>
                </a:gs>
                <a:gs pos="83000">
                  <a:srgbClr val="FFFFFF"/>
                </a:gs>
              </a:gsLst>
              <a:lin ang="2700000" scaled="1"/>
              <a:tileRect/>
            </a:gradFill>
          </a:ln>
          <a:effectLst>
            <a:outerShdw blurRad="355600" dist="88900" dir="2700000" algn="tl" rotWithShape="0">
              <a:prstClr val="black">
                <a:alpha val="28000"/>
              </a:prstClr>
            </a:outerShdw>
          </a:effectLst>
        </p:spPr>
        <p:txBody>
          <a:bodyPr lIns="91419" tIns="45709" rIns="91419" bIns="45709"/>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6" name="PA-任意多边形 5">
            <a:extLst>
              <a:ext uri="{FF2B5EF4-FFF2-40B4-BE49-F238E27FC236}">
                <a16:creationId xmlns:a16="http://schemas.microsoft.com/office/drawing/2014/main" id="{EE2AABCD-0849-466D-80B6-844B28037B4D}"/>
              </a:ext>
            </a:extLst>
          </p:cNvPr>
          <p:cNvSpPr>
            <a:spLocks/>
          </p:cNvSpPr>
          <p:nvPr>
            <p:custDataLst>
              <p:tags r:id="rId2"/>
            </p:custDataLst>
          </p:nvPr>
        </p:nvSpPr>
        <p:spPr bwMode="auto">
          <a:xfrm rot="10800000">
            <a:off x="7604120" y="2415834"/>
            <a:ext cx="3990527" cy="3989391"/>
          </a:xfrm>
          <a:prstGeom prst="ellipse">
            <a:avLst/>
          </a:prstGeom>
          <a:solidFill>
            <a:srgbClr val="9F242B"/>
          </a:solidFill>
          <a:ln w="25400">
            <a:solidFill>
              <a:schemeClr val="bg1"/>
            </a:solidFill>
          </a:ln>
          <a:effectLst>
            <a:outerShdw blurRad="254000" dist="114300" dir="2700000" algn="tl" rotWithShape="0">
              <a:prstClr val="black">
                <a:alpha val="25000"/>
              </a:prstClr>
            </a:outerShdw>
          </a:effectLst>
        </p:spPr>
        <p:txBody>
          <a:bodyPr lIns="91419" tIns="45709" rIns="91419" bIns="45709"/>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solidFill>
              <a:effectLst/>
              <a:uLnTx/>
              <a:uFillTx/>
              <a:latin typeface="微软雅黑" panose="020F0502020204030204"/>
              <a:ea typeface="微软雅黑"/>
              <a:cs typeface="+mn-ea"/>
              <a:sym typeface="+mn-lt"/>
            </a:endParaRPr>
          </a:p>
        </p:txBody>
      </p:sp>
      <p:sp>
        <p:nvSpPr>
          <p:cNvPr id="7" name="PA-文本框 4">
            <a:extLst>
              <a:ext uri="{FF2B5EF4-FFF2-40B4-BE49-F238E27FC236}">
                <a16:creationId xmlns:a16="http://schemas.microsoft.com/office/drawing/2014/main" id="{38E27345-A5E2-4F02-A16F-8A78255293F3}"/>
              </a:ext>
            </a:extLst>
          </p:cNvPr>
          <p:cNvSpPr txBox="1"/>
          <p:nvPr>
            <p:custDataLst>
              <p:tags r:id="rId3"/>
            </p:custDataLst>
          </p:nvPr>
        </p:nvSpPr>
        <p:spPr>
          <a:xfrm>
            <a:off x="9069386" y="2992496"/>
            <a:ext cx="1245544" cy="830997"/>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400" normalizeH="0" baseline="0" noProof="0" dirty="0">
                <a:ln>
                  <a:noFill/>
                </a:ln>
                <a:solidFill>
                  <a:srgbClr val="FFFFFF"/>
                </a:solidFill>
                <a:effectLst/>
                <a:uLnTx/>
                <a:uFillTx/>
                <a:latin typeface="微软雅黑" panose="020F0502020204030204"/>
                <a:ea typeface="微软雅黑"/>
                <a:cs typeface="+mn-ea"/>
                <a:sym typeface="+mn-lt"/>
              </a:rPr>
              <a:t>01</a:t>
            </a:r>
            <a:endParaRPr kumimoji="0" lang="zh-CN" altLang="en-US" sz="5400" b="1" i="0" u="none" strike="noStrike" kern="1200" cap="none" spc="400" normalizeH="0" baseline="0" noProof="0" dirty="0">
              <a:ln>
                <a:noFill/>
              </a:ln>
              <a:solidFill>
                <a:srgbClr val="FFFFFF"/>
              </a:solidFill>
              <a:effectLst/>
              <a:uLnTx/>
              <a:uFillTx/>
              <a:latin typeface="微软雅黑" panose="020F0502020204030204"/>
              <a:ea typeface="微软雅黑"/>
              <a:cs typeface="+mn-ea"/>
              <a:sym typeface="+mn-lt"/>
            </a:endParaRPr>
          </a:p>
        </p:txBody>
      </p:sp>
      <p:sp>
        <p:nvSpPr>
          <p:cNvPr id="8" name="矩形 7">
            <a:extLst>
              <a:ext uri="{FF2B5EF4-FFF2-40B4-BE49-F238E27FC236}">
                <a16:creationId xmlns:a16="http://schemas.microsoft.com/office/drawing/2014/main" id="{15E4E5FB-F479-4788-8FF7-C0F112501CE6}"/>
              </a:ext>
            </a:extLst>
          </p:cNvPr>
          <p:cNvSpPr/>
          <p:nvPr/>
        </p:nvSpPr>
        <p:spPr>
          <a:xfrm>
            <a:off x="8133907" y="3938525"/>
            <a:ext cx="3094074" cy="769441"/>
          </a:xfrm>
          <a:prstGeom prst="rect">
            <a:avLst/>
          </a:prstGeom>
        </p:spPr>
        <p:txBody>
          <a:bodyPr wrap="square">
            <a:spAutoFit/>
          </a:bodyPr>
          <a:lstStyle/>
          <a:p>
            <a:pPr lvl="0"/>
            <a:r>
              <a:rPr lang="zh-CN" altLang="en-US" sz="4400" dirty="0">
                <a:solidFill>
                  <a:prstClr val="white"/>
                </a:solidFill>
                <a:cs typeface="+mn-ea"/>
                <a:sym typeface="+mn-lt"/>
              </a:rPr>
              <a:t>概况及背景</a:t>
            </a:r>
            <a:endParaRPr kumimoji="0" lang="zh-CN" altLang="en-US" sz="4400"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endParaRPr>
          </a:p>
        </p:txBody>
      </p:sp>
      <p:sp>
        <p:nvSpPr>
          <p:cNvPr id="9" name="矩形 8">
            <a:extLst>
              <a:ext uri="{FF2B5EF4-FFF2-40B4-BE49-F238E27FC236}">
                <a16:creationId xmlns:a16="http://schemas.microsoft.com/office/drawing/2014/main" id="{FD210E26-CC35-4255-A440-1C8EF3FCB351}"/>
              </a:ext>
            </a:extLst>
          </p:cNvPr>
          <p:cNvSpPr/>
          <p:nvPr/>
        </p:nvSpPr>
        <p:spPr>
          <a:xfrm>
            <a:off x="7931938" y="4801197"/>
            <a:ext cx="3520440" cy="369332"/>
          </a:xfrm>
          <a:prstGeom prst="rect">
            <a:avLst/>
          </a:prstGeom>
        </p:spPr>
        <p:txBody>
          <a:bodyPr wrap="square">
            <a:spAutoFit/>
          </a:bodyPr>
          <a:lstStyle/>
          <a:p>
            <a:pPr lvl="0" algn="ctr"/>
            <a:r>
              <a:rPr lang="en-US" altLang="zh-CN" dirty="0" err="1">
                <a:solidFill>
                  <a:prstClr val="white"/>
                </a:solidFill>
                <a:cs typeface="+mn-ea"/>
                <a:sym typeface="+mn-lt"/>
              </a:rPr>
              <a:t>Overview&amp;Background</a:t>
            </a:r>
            <a:endParaRPr kumimoji="0" lang="zh-CN" altLang="en-US" b="0" i="0" u="none" strike="noStrike" kern="1200" cap="none" spc="0" normalizeH="0" baseline="0" noProof="0" dirty="0">
              <a:ln>
                <a:noFill/>
              </a:ln>
              <a:solidFill>
                <a:prstClr val="white"/>
              </a:solidFill>
              <a:effectLst/>
              <a:uLnTx/>
              <a:uFillTx/>
              <a:latin typeface="微软雅黑" panose="020F0502020204030204"/>
              <a:ea typeface="微软雅黑"/>
              <a:cs typeface="+mn-ea"/>
              <a:sym typeface="+mn-lt"/>
            </a:endParaRPr>
          </a:p>
        </p:txBody>
      </p:sp>
    </p:spTree>
    <p:extLst>
      <p:ext uri="{BB962C8B-B14F-4D97-AF65-F5344CB8AC3E}">
        <p14:creationId xmlns:p14="http://schemas.microsoft.com/office/powerpoint/2010/main" val="240743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by="(-#ppt_w*2)" calcmode="lin" valueType="num">
                                      <p:cBhvr rctx="PPT">
                                        <p:cTn id="25" dur="500" autoRev="1" fill="hold">
                                          <p:stCondLst>
                                            <p:cond delay="0"/>
                                          </p:stCondLst>
                                        </p:cTn>
                                        <p:tgtEl>
                                          <p:spTgt spid="8"/>
                                        </p:tgtEl>
                                        <p:attrNameLst>
                                          <p:attrName>ppt_w</p:attrName>
                                        </p:attrNameLst>
                                      </p:cBhvr>
                                    </p:anim>
                                    <p:anim by="(#ppt_w*0.50)" calcmode="lin" valueType="num">
                                      <p:cBhvr>
                                        <p:cTn id="26" dur="500" decel="50000" autoRev="1" fill="hold">
                                          <p:stCondLst>
                                            <p:cond delay="0"/>
                                          </p:stCondLst>
                                        </p:cTn>
                                        <p:tgtEl>
                                          <p:spTgt spid="8"/>
                                        </p:tgtEl>
                                        <p:attrNameLst>
                                          <p:attrName>ppt_x</p:attrName>
                                        </p:attrNameLst>
                                      </p:cBhvr>
                                    </p:anim>
                                    <p:anim from="(-#ppt_h/2)" to="(#ppt_y)" calcmode="lin" valueType="num">
                                      <p:cBhvr>
                                        <p:cTn id="27" dur="1000" fill="hold">
                                          <p:stCondLst>
                                            <p:cond delay="0"/>
                                          </p:stCondLst>
                                        </p:cTn>
                                        <p:tgtEl>
                                          <p:spTgt spid="8"/>
                                        </p:tgtEl>
                                        <p:attrNameLst>
                                          <p:attrName>ppt_y</p:attrName>
                                        </p:attrNameLst>
                                      </p:cBhvr>
                                    </p:anim>
                                    <p:animRot by="21600000">
                                      <p:cBhvr>
                                        <p:cTn id="28" dur="1000" fill="hold">
                                          <p:stCondLst>
                                            <p:cond delay="0"/>
                                          </p:stCondLst>
                                        </p:cTn>
                                        <p:tgtEl>
                                          <p:spTgt spid="8"/>
                                        </p:tgtEl>
                                        <p:attrNameLst>
                                          <p:attrName>r</p:attrName>
                                        </p:attrNameLst>
                                      </p:cBhvr>
                                    </p:animRot>
                                  </p:childTnLst>
                                </p:cTn>
                              </p:par>
                            </p:childTnLst>
                          </p:cTn>
                        </p:par>
                        <p:par>
                          <p:cTn id="29" fill="hold">
                            <p:stCondLst>
                              <p:cond delay="2900"/>
                            </p:stCondLst>
                            <p:childTnLst>
                              <p:par>
                                <p:cTn id="30" presetID="42"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210588" cy="400110"/>
          </a:xfrm>
          <a:prstGeom prst="rect">
            <a:avLst/>
          </a:prstGeom>
        </p:spPr>
        <p:txBody>
          <a:bodyPr wrap="none">
            <a:spAutoFit/>
          </a:bodyPr>
          <a:lstStyle/>
          <a:p>
            <a:r>
              <a:rPr lang="zh-CN" altLang="en-US" sz="2000" dirty="0">
                <a:solidFill>
                  <a:srgbClr val="9F242B"/>
                </a:solidFill>
                <a:cs typeface="+mn-ea"/>
                <a:sym typeface="+mn-lt"/>
              </a:rPr>
              <a:t>调研成果</a:t>
            </a:r>
          </a:p>
        </p:txBody>
      </p:sp>
      <p:sp>
        <p:nvSpPr>
          <p:cNvPr id="5" name="矩形: 圆角 4">
            <a:extLst>
              <a:ext uri="{FF2B5EF4-FFF2-40B4-BE49-F238E27FC236}">
                <a16:creationId xmlns:a16="http://schemas.microsoft.com/office/drawing/2014/main" id="{11D43BE1-E0A9-4076-B7E3-10EFF99C5169}"/>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五、社区活力增强</a:t>
            </a:r>
          </a:p>
        </p:txBody>
      </p:sp>
      <p:sp>
        <p:nvSpPr>
          <p:cNvPr id="8" name="矩形 7">
            <a:extLst>
              <a:ext uri="{FF2B5EF4-FFF2-40B4-BE49-F238E27FC236}">
                <a16:creationId xmlns:a16="http://schemas.microsoft.com/office/drawing/2014/main" id="{D81C3B8F-1645-4BEB-BDBA-FD1F1CF1F23E}"/>
              </a:ext>
            </a:extLst>
          </p:cNvPr>
          <p:cNvSpPr/>
          <p:nvPr/>
        </p:nvSpPr>
        <p:spPr>
          <a:xfrm>
            <a:off x="982988" y="1813741"/>
            <a:ext cx="290464" cy="523220"/>
          </a:xfrm>
          <a:prstGeom prst="rect">
            <a:avLst/>
          </a:prstGeom>
        </p:spPr>
        <p:txBody>
          <a:bodyPr wrap="none">
            <a:spAutoFit/>
          </a:bodyPr>
          <a:lstStyle/>
          <a:p>
            <a:r>
              <a:rPr lang="zh-CN" altLang="en-US" sz="2800" dirty="0">
                <a:solidFill>
                  <a:srgbClr val="9F242B"/>
                </a:solidFill>
                <a:cs typeface="+mn-ea"/>
                <a:sym typeface="+mn-lt"/>
              </a:rPr>
              <a:t> </a:t>
            </a:r>
          </a:p>
        </p:txBody>
      </p:sp>
      <p:sp>
        <p:nvSpPr>
          <p:cNvPr id="9" name="矩形 8">
            <a:extLst>
              <a:ext uri="{FF2B5EF4-FFF2-40B4-BE49-F238E27FC236}">
                <a16:creationId xmlns:a16="http://schemas.microsoft.com/office/drawing/2014/main" id="{16085C03-AD85-445C-B2F9-3F60F708602C}"/>
              </a:ext>
            </a:extLst>
          </p:cNvPr>
          <p:cNvSpPr/>
          <p:nvPr/>
        </p:nvSpPr>
        <p:spPr>
          <a:xfrm>
            <a:off x="1208016" y="2619723"/>
            <a:ext cx="4563398" cy="2277034"/>
          </a:xfrm>
          <a:prstGeom prst="rect">
            <a:avLst/>
          </a:prstGeom>
        </p:spPr>
        <p:txBody>
          <a:bodyPr wrap="square">
            <a:spAutoFit/>
          </a:bodyPr>
          <a:lstStyle/>
          <a:p>
            <a:pPr algn="just">
              <a:lnSpc>
                <a:spcPct val="120000"/>
              </a:lnSpc>
              <a:buClr>
                <a:srgbClr val="9F242B"/>
              </a:buClr>
            </a:pPr>
            <a:r>
              <a:rPr lang="zh-CN" altLang="en-US" sz="2000" dirty="0">
                <a:solidFill>
                  <a:schemeClr val="tx1">
                    <a:lumMod val="65000"/>
                    <a:lumOff val="35000"/>
                  </a:schemeClr>
                </a:solidFill>
                <a:cs typeface="+mn-ea"/>
                <a:sym typeface="+mn-lt"/>
              </a:rPr>
              <a:t>多样化的活动使老年人积极参与社区事务，提升了社区的活力。这符合习近平新时代中国特色社会主义思想中提到的“两个先行”理念，最契合着浙江改革开放先行地的理念，使得社区成为一个更加有活力和凝聚力的社会单元。</a:t>
            </a:r>
          </a:p>
        </p:txBody>
      </p:sp>
      <p:pic>
        <p:nvPicPr>
          <p:cNvPr id="10" name="图片 9">
            <a:extLst>
              <a:ext uri="{FF2B5EF4-FFF2-40B4-BE49-F238E27FC236}">
                <a16:creationId xmlns:a16="http://schemas.microsoft.com/office/drawing/2014/main" id="{53AF915D-6FCE-4122-AE95-C30CD06818A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20588" y="2237108"/>
            <a:ext cx="4563397" cy="304226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99323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ppt_w</p:attrName>
                                        </p:attrNameLst>
                                      </p:cBhvr>
                                      <p:tavLst>
                                        <p:tav tm="0">
                                          <p:val>
                                            <p:fltVal val="0"/>
                                          </p:val>
                                        </p:tav>
                                        <p:tav tm="100000">
                                          <p:val>
                                            <p:strVal val="#ppt_w"/>
                                          </p:val>
                                        </p:tav>
                                      </p:tavLst>
                                    </p:anim>
                                    <p:anim calcmode="lin" valueType="num">
                                      <p:cBhvr>
                                        <p:cTn id="12" dur="1000" fill="hold"/>
                                        <p:tgtEl>
                                          <p:spTgt spid="8"/>
                                        </p:tgtEl>
                                        <p:attrNameLst>
                                          <p:attrName>ppt_h</p:attrName>
                                        </p:attrNameLst>
                                      </p:cBhvr>
                                      <p:tavLst>
                                        <p:tav tm="0">
                                          <p:val>
                                            <p:fltVal val="0"/>
                                          </p:val>
                                        </p:tav>
                                        <p:tav tm="100000">
                                          <p:val>
                                            <p:strVal val="#ppt_h"/>
                                          </p:val>
                                        </p:tav>
                                      </p:tavLst>
                                    </p:anim>
                                    <p:anim calcmode="lin" valueType="num">
                                      <p:cBhvr>
                                        <p:cTn id="13" dur="1000" fill="hold"/>
                                        <p:tgtEl>
                                          <p:spTgt spid="8"/>
                                        </p:tgtEl>
                                        <p:attrNameLst>
                                          <p:attrName>style.rotation</p:attrName>
                                        </p:attrNameLst>
                                      </p:cBhvr>
                                      <p:tavLst>
                                        <p:tav tm="0">
                                          <p:val>
                                            <p:fltVal val="90"/>
                                          </p:val>
                                        </p:tav>
                                        <p:tav tm="100000">
                                          <p:val>
                                            <p:fltVal val="0"/>
                                          </p:val>
                                        </p:tav>
                                      </p:tavLst>
                                    </p:anim>
                                    <p:animEffect transition="in" filter="fade">
                                      <p:cBhvr>
                                        <p:cTn id="14" dur="10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210588" cy="400110"/>
          </a:xfrm>
          <a:prstGeom prst="rect">
            <a:avLst/>
          </a:prstGeom>
        </p:spPr>
        <p:txBody>
          <a:bodyPr wrap="none">
            <a:spAutoFit/>
          </a:bodyPr>
          <a:lstStyle/>
          <a:p>
            <a:r>
              <a:rPr lang="zh-CN" altLang="en-US" sz="2000" dirty="0">
                <a:solidFill>
                  <a:srgbClr val="9F242B"/>
                </a:solidFill>
                <a:cs typeface="+mn-ea"/>
                <a:sym typeface="+mn-lt"/>
              </a:rPr>
              <a:t>调研成果</a:t>
            </a:r>
          </a:p>
        </p:txBody>
      </p:sp>
      <p:sp>
        <p:nvSpPr>
          <p:cNvPr id="5" name="矩形: 圆角 4">
            <a:extLst>
              <a:ext uri="{FF2B5EF4-FFF2-40B4-BE49-F238E27FC236}">
                <a16:creationId xmlns:a16="http://schemas.microsoft.com/office/drawing/2014/main" id="{186B6B2D-2CFB-447F-B41B-13E548046105}"/>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六、社会和谐稳定</a:t>
            </a:r>
          </a:p>
        </p:txBody>
      </p:sp>
      <p:sp>
        <p:nvSpPr>
          <p:cNvPr id="9" name="矩形 8">
            <a:extLst>
              <a:ext uri="{FF2B5EF4-FFF2-40B4-BE49-F238E27FC236}">
                <a16:creationId xmlns:a16="http://schemas.microsoft.com/office/drawing/2014/main" id="{D3500BB3-80AA-49B6-BCB6-337C82696E6C}"/>
              </a:ext>
            </a:extLst>
          </p:cNvPr>
          <p:cNvSpPr/>
          <p:nvPr/>
        </p:nvSpPr>
        <p:spPr>
          <a:xfrm>
            <a:off x="1380768" y="2619723"/>
            <a:ext cx="3742811" cy="227703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dirty="0">
                <a:solidFill>
                  <a:schemeClr val="tx1">
                    <a:lumMod val="65000"/>
                    <a:lumOff val="35000"/>
                  </a:schemeClr>
                </a:solidFill>
                <a:cs typeface="+mn-ea"/>
                <a:sym typeface="+mn-lt"/>
              </a:rPr>
              <a:t>除解决老年人“吃饭难”问题外，老年食堂通过社区服务和各类活动，促进了社会和谐与稳定。老年人在社区中感受到温暖和关爱，这种社会和睦氛围有助于整个社会的稳定发展。</a:t>
            </a:r>
          </a:p>
        </p:txBody>
      </p:sp>
      <p:pic>
        <p:nvPicPr>
          <p:cNvPr id="3" name="图片 2">
            <a:extLst>
              <a:ext uri="{FF2B5EF4-FFF2-40B4-BE49-F238E27FC236}">
                <a16:creationId xmlns:a16="http://schemas.microsoft.com/office/drawing/2014/main" id="{5E126F28-03B5-4AAE-8D95-12D0BAC0B5A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11837" y="2259055"/>
            <a:ext cx="4996938" cy="33286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9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88ED33-6E03-40E2-8FE5-3BF500141F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8549640" cy="5633092"/>
          </a:xfrm>
          <a:prstGeom prst="rect">
            <a:avLst/>
          </a:prstGeom>
        </p:spPr>
      </p:pic>
      <p:sp>
        <p:nvSpPr>
          <p:cNvPr id="5" name="PA-任意多边形 5">
            <a:extLst>
              <a:ext uri="{FF2B5EF4-FFF2-40B4-BE49-F238E27FC236}">
                <a16:creationId xmlns:a16="http://schemas.microsoft.com/office/drawing/2014/main" id="{886FB451-FFCD-4768-A240-F1F11AC54444}"/>
              </a:ext>
            </a:extLst>
          </p:cNvPr>
          <p:cNvSpPr>
            <a:spLocks/>
          </p:cNvSpPr>
          <p:nvPr>
            <p:custDataLst>
              <p:tags r:id="rId1"/>
            </p:custDataLst>
          </p:nvPr>
        </p:nvSpPr>
        <p:spPr bwMode="auto">
          <a:xfrm rot="10800000">
            <a:off x="7437120" y="2243099"/>
            <a:ext cx="4317596" cy="4318280"/>
          </a:xfrm>
          <a:prstGeom prst="ellipse">
            <a:avLst/>
          </a:prstGeom>
          <a:gradFill flip="none" rotWithShape="1">
            <a:gsLst>
              <a:gs pos="0">
                <a:srgbClr val="FFFFFF"/>
              </a:gs>
              <a:gs pos="100000">
                <a:srgbClr val="D9D9D9"/>
              </a:gs>
            </a:gsLst>
            <a:lin ang="2700000" scaled="1"/>
            <a:tileRect/>
          </a:gradFill>
          <a:ln w="25400">
            <a:gradFill flip="none" rotWithShape="1">
              <a:gsLst>
                <a:gs pos="29000">
                  <a:srgbClr val="E0E0E0"/>
                </a:gs>
                <a:gs pos="0">
                  <a:srgbClr val="999999"/>
                </a:gs>
                <a:gs pos="83000">
                  <a:srgbClr val="FFFFFF"/>
                </a:gs>
              </a:gsLst>
              <a:lin ang="2700000" scaled="1"/>
              <a:tileRect/>
            </a:gradFill>
          </a:ln>
          <a:effectLst>
            <a:outerShdw blurRad="355600" dist="88900" dir="2700000" algn="tl" rotWithShape="0">
              <a:prstClr val="black">
                <a:alpha val="28000"/>
              </a:prstClr>
            </a:outerShdw>
          </a:effectLst>
        </p:spPr>
        <p:txBody>
          <a:bodyPr lIns="91419" tIns="45709" rIns="91419" bIns="45709"/>
          <a:lstStyle/>
          <a:p>
            <a:pPr defTabSz="914217">
              <a:defRPr/>
            </a:pPr>
            <a:endParaRPr lang="zh-CN" altLang="en-US" sz="2133" kern="0">
              <a:solidFill>
                <a:prstClr val="black"/>
              </a:solidFill>
              <a:cs typeface="+mn-ea"/>
              <a:sym typeface="+mn-lt"/>
            </a:endParaRPr>
          </a:p>
        </p:txBody>
      </p:sp>
      <p:sp>
        <p:nvSpPr>
          <p:cNvPr id="6" name="PA-任意多边形 5">
            <a:extLst>
              <a:ext uri="{FF2B5EF4-FFF2-40B4-BE49-F238E27FC236}">
                <a16:creationId xmlns:a16="http://schemas.microsoft.com/office/drawing/2014/main" id="{EE2AABCD-0849-466D-80B6-844B28037B4D}"/>
              </a:ext>
            </a:extLst>
          </p:cNvPr>
          <p:cNvSpPr>
            <a:spLocks/>
          </p:cNvSpPr>
          <p:nvPr>
            <p:custDataLst>
              <p:tags r:id="rId2"/>
            </p:custDataLst>
          </p:nvPr>
        </p:nvSpPr>
        <p:spPr bwMode="auto">
          <a:xfrm rot="10800000">
            <a:off x="7609436" y="2431782"/>
            <a:ext cx="3990527" cy="3989391"/>
          </a:xfrm>
          <a:prstGeom prst="ellipse">
            <a:avLst/>
          </a:prstGeom>
          <a:solidFill>
            <a:srgbClr val="9F242B"/>
          </a:solidFill>
          <a:ln w="25400">
            <a:solidFill>
              <a:schemeClr val="bg1"/>
            </a:solidFill>
          </a:ln>
          <a:effectLst>
            <a:outerShdw blurRad="254000" dist="114300" dir="2700000" algn="tl" rotWithShape="0">
              <a:prstClr val="black">
                <a:alpha val="25000"/>
              </a:prstClr>
            </a:outerShdw>
          </a:effectLst>
        </p:spPr>
        <p:txBody>
          <a:bodyPr lIns="91419" tIns="45709" rIns="91419" bIns="45709"/>
          <a:lstStyle/>
          <a:p>
            <a:pPr marL="0" marR="0" lvl="0" indent="0" defTabSz="914217"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solidFill>
              <a:effectLst/>
              <a:uLnTx/>
              <a:uFillTx/>
              <a:cs typeface="+mn-ea"/>
              <a:sym typeface="+mn-lt"/>
            </a:endParaRPr>
          </a:p>
        </p:txBody>
      </p:sp>
      <p:sp>
        <p:nvSpPr>
          <p:cNvPr id="7" name="PA-文本框 4">
            <a:extLst>
              <a:ext uri="{FF2B5EF4-FFF2-40B4-BE49-F238E27FC236}">
                <a16:creationId xmlns:a16="http://schemas.microsoft.com/office/drawing/2014/main" id="{38E27345-A5E2-4F02-A16F-8A78255293F3}"/>
              </a:ext>
            </a:extLst>
          </p:cNvPr>
          <p:cNvSpPr txBox="1"/>
          <p:nvPr>
            <p:custDataLst>
              <p:tags r:id="rId3"/>
            </p:custDataLst>
          </p:nvPr>
        </p:nvSpPr>
        <p:spPr>
          <a:xfrm>
            <a:off x="8981927" y="3007274"/>
            <a:ext cx="1245544" cy="830997"/>
          </a:xfrm>
          <a:prstGeom prst="rect">
            <a:avLst/>
          </a:prstGeom>
          <a:noFill/>
        </p:spPr>
        <p:txBody>
          <a:bodyPr wrap="square" lIns="0" tIns="0" rIns="0" bIns="0">
            <a:spAutoFit/>
          </a:bodyPr>
          <a:lstStyle/>
          <a:p>
            <a:pPr algn="ctr" defTabSz="914377">
              <a:defRPr/>
            </a:pPr>
            <a:r>
              <a:rPr lang="en-US" altLang="zh-CN" sz="5400" b="1" spc="400" dirty="0">
                <a:solidFill>
                  <a:srgbClr val="FFFFFF"/>
                </a:solidFill>
                <a:cs typeface="+mn-ea"/>
                <a:sym typeface="+mn-lt"/>
              </a:rPr>
              <a:t>05</a:t>
            </a:r>
            <a:endParaRPr lang="zh-CN" altLang="en-US" sz="5400" b="1" spc="400" dirty="0">
              <a:solidFill>
                <a:srgbClr val="FFFFFF"/>
              </a:solidFill>
              <a:cs typeface="+mn-ea"/>
              <a:sym typeface="+mn-lt"/>
            </a:endParaRPr>
          </a:p>
        </p:txBody>
      </p:sp>
      <p:sp>
        <p:nvSpPr>
          <p:cNvPr id="8" name="矩形 7">
            <a:extLst>
              <a:ext uri="{FF2B5EF4-FFF2-40B4-BE49-F238E27FC236}">
                <a16:creationId xmlns:a16="http://schemas.microsoft.com/office/drawing/2014/main" id="{15E4E5FB-F479-4788-8FF7-C0F112501CE6}"/>
              </a:ext>
            </a:extLst>
          </p:cNvPr>
          <p:cNvSpPr/>
          <p:nvPr/>
        </p:nvSpPr>
        <p:spPr>
          <a:xfrm>
            <a:off x="7672087" y="3850726"/>
            <a:ext cx="3865224" cy="584775"/>
          </a:xfrm>
          <a:prstGeom prst="rect">
            <a:avLst/>
          </a:prstGeom>
        </p:spPr>
        <p:txBody>
          <a:bodyPr wrap="square">
            <a:spAutoFit/>
          </a:bodyPr>
          <a:lstStyle/>
          <a:p>
            <a:pPr algn="ctr"/>
            <a:r>
              <a:rPr lang="zh-CN" altLang="en-US" sz="3200" dirty="0">
                <a:solidFill>
                  <a:schemeClr val="bg1"/>
                </a:solidFill>
                <a:cs typeface="+mn-ea"/>
                <a:sym typeface="+mn-lt"/>
              </a:rPr>
              <a:t>存在的问题</a:t>
            </a:r>
          </a:p>
        </p:txBody>
      </p:sp>
      <p:sp>
        <p:nvSpPr>
          <p:cNvPr id="9" name="矩形 8">
            <a:extLst>
              <a:ext uri="{FF2B5EF4-FFF2-40B4-BE49-F238E27FC236}">
                <a16:creationId xmlns:a16="http://schemas.microsoft.com/office/drawing/2014/main" id="{FD210E26-CC35-4255-A440-1C8EF3FCB351}"/>
              </a:ext>
            </a:extLst>
          </p:cNvPr>
          <p:cNvSpPr/>
          <p:nvPr/>
        </p:nvSpPr>
        <p:spPr>
          <a:xfrm>
            <a:off x="7844479" y="4668812"/>
            <a:ext cx="3520440" cy="461665"/>
          </a:xfrm>
          <a:prstGeom prst="rect">
            <a:avLst/>
          </a:prstGeom>
        </p:spPr>
        <p:txBody>
          <a:bodyPr wrap="square">
            <a:spAutoFit/>
          </a:bodyPr>
          <a:lstStyle/>
          <a:p>
            <a:pPr algn="ctr"/>
            <a:r>
              <a:rPr lang="en-US" altLang="zh-CN" sz="2400" dirty="0">
                <a:solidFill>
                  <a:schemeClr val="bg1"/>
                </a:solidFill>
                <a:cs typeface="+mn-ea"/>
                <a:sym typeface="+mn-lt"/>
              </a:rPr>
              <a:t>Problems</a:t>
            </a:r>
            <a:endParaRPr lang="zh-CN" altLang="en-US" sz="2400" dirty="0">
              <a:solidFill>
                <a:schemeClr val="bg1"/>
              </a:solidFill>
              <a:cs typeface="+mn-ea"/>
              <a:sym typeface="+mn-lt"/>
            </a:endParaRPr>
          </a:p>
        </p:txBody>
      </p:sp>
    </p:spTree>
    <p:extLst>
      <p:ext uri="{BB962C8B-B14F-4D97-AF65-F5344CB8AC3E}">
        <p14:creationId xmlns:p14="http://schemas.microsoft.com/office/powerpoint/2010/main" val="39719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by="(-#ppt_w*2)" calcmode="lin" valueType="num">
                                      <p:cBhvr rctx="PPT">
                                        <p:cTn id="25" dur="500" autoRev="1" fill="hold">
                                          <p:stCondLst>
                                            <p:cond delay="0"/>
                                          </p:stCondLst>
                                        </p:cTn>
                                        <p:tgtEl>
                                          <p:spTgt spid="8"/>
                                        </p:tgtEl>
                                        <p:attrNameLst>
                                          <p:attrName>ppt_w</p:attrName>
                                        </p:attrNameLst>
                                      </p:cBhvr>
                                    </p:anim>
                                    <p:anim by="(#ppt_w*0.50)" calcmode="lin" valueType="num">
                                      <p:cBhvr>
                                        <p:cTn id="26" dur="500" decel="50000" autoRev="1" fill="hold">
                                          <p:stCondLst>
                                            <p:cond delay="0"/>
                                          </p:stCondLst>
                                        </p:cTn>
                                        <p:tgtEl>
                                          <p:spTgt spid="8"/>
                                        </p:tgtEl>
                                        <p:attrNameLst>
                                          <p:attrName>ppt_x</p:attrName>
                                        </p:attrNameLst>
                                      </p:cBhvr>
                                    </p:anim>
                                    <p:anim from="(-#ppt_h/2)" to="(#ppt_y)" calcmode="lin" valueType="num">
                                      <p:cBhvr>
                                        <p:cTn id="27" dur="1000" fill="hold">
                                          <p:stCondLst>
                                            <p:cond delay="0"/>
                                          </p:stCondLst>
                                        </p:cTn>
                                        <p:tgtEl>
                                          <p:spTgt spid="8"/>
                                        </p:tgtEl>
                                        <p:attrNameLst>
                                          <p:attrName>ppt_y</p:attrName>
                                        </p:attrNameLst>
                                      </p:cBhvr>
                                    </p:anim>
                                    <p:animRot by="21600000">
                                      <p:cBhvr>
                                        <p:cTn id="28" dur="1000" fill="hold">
                                          <p:stCondLst>
                                            <p:cond delay="0"/>
                                          </p:stCondLst>
                                        </p:cTn>
                                        <p:tgtEl>
                                          <p:spTgt spid="8"/>
                                        </p:tgtEl>
                                        <p:attrNameLst>
                                          <p:attrName>r</p:attrName>
                                        </p:attrNameLst>
                                      </p:cBhvr>
                                    </p:animRot>
                                  </p:childTnLst>
                                </p:cTn>
                              </p:par>
                            </p:childTnLst>
                          </p:cTn>
                        </p:par>
                        <p:par>
                          <p:cTn id="29" fill="hold">
                            <p:stCondLst>
                              <p:cond delay="2900"/>
                            </p:stCondLst>
                            <p:childTnLst>
                              <p:par>
                                <p:cTn id="30" presetID="42"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存在的问题</a:t>
            </a:r>
          </a:p>
        </p:txBody>
      </p:sp>
      <p:sp>
        <p:nvSpPr>
          <p:cNvPr id="5" name="矩形: 圆角 4">
            <a:extLst>
              <a:ext uri="{FF2B5EF4-FFF2-40B4-BE49-F238E27FC236}">
                <a16:creationId xmlns:a16="http://schemas.microsoft.com/office/drawing/2014/main" id="{11D43BE1-E0A9-4076-B7E3-10EFF99C5169}"/>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老年食堂当前存在的问题：</a:t>
            </a:r>
          </a:p>
        </p:txBody>
      </p:sp>
      <p:sp>
        <p:nvSpPr>
          <p:cNvPr id="9" name="矩形 8">
            <a:extLst>
              <a:ext uri="{FF2B5EF4-FFF2-40B4-BE49-F238E27FC236}">
                <a16:creationId xmlns:a16="http://schemas.microsoft.com/office/drawing/2014/main" id="{8CF18E3A-4198-46BF-AC3B-DD26EE8CE051}"/>
              </a:ext>
            </a:extLst>
          </p:cNvPr>
          <p:cNvSpPr/>
          <p:nvPr/>
        </p:nvSpPr>
        <p:spPr>
          <a:xfrm>
            <a:off x="7548266" y="2411513"/>
            <a:ext cx="3081082" cy="396583"/>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dirty="0">
                <a:solidFill>
                  <a:schemeClr val="tx1">
                    <a:lumMod val="65000"/>
                    <a:lumOff val="35000"/>
                  </a:schemeClr>
                </a:solidFill>
                <a:cs typeface="+mn-ea"/>
                <a:sym typeface="+mn-lt"/>
              </a:rPr>
              <a:t>文娱活动</a:t>
            </a:r>
          </a:p>
        </p:txBody>
      </p:sp>
      <p:sp>
        <p:nvSpPr>
          <p:cNvPr id="12" name="矩形 11">
            <a:extLst>
              <a:ext uri="{FF2B5EF4-FFF2-40B4-BE49-F238E27FC236}">
                <a16:creationId xmlns:a16="http://schemas.microsoft.com/office/drawing/2014/main" id="{142E2819-E9DB-4CBB-BB88-E52FBD62C807}"/>
              </a:ext>
            </a:extLst>
          </p:cNvPr>
          <p:cNvSpPr/>
          <p:nvPr/>
        </p:nvSpPr>
        <p:spPr>
          <a:xfrm>
            <a:off x="7865334" y="3853033"/>
            <a:ext cx="3081082" cy="63318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3200" dirty="0">
                <a:solidFill>
                  <a:schemeClr val="tx1">
                    <a:lumMod val="65000"/>
                    <a:lumOff val="35000"/>
                  </a:schemeClr>
                </a:solidFill>
                <a:cs typeface="+mn-ea"/>
                <a:sym typeface="+mn-lt"/>
              </a:rPr>
              <a:t>数字化适配性</a:t>
            </a:r>
          </a:p>
        </p:txBody>
      </p:sp>
      <p:sp>
        <p:nvSpPr>
          <p:cNvPr id="15" name="矩形 14">
            <a:extLst>
              <a:ext uri="{FF2B5EF4-FFF2-40B4-BE49-F238E27FC236}">
                <a16:creationId xmlns:a16="http://schemas.microsoft.com/office/drawing/2014/main" id="{1CF6290C-863E-4687-9A6D-633FB478AD68}"/>
              </a:ext>
            </a:extLst>
          </p:cNvPr>
          <p:cNvSpPr/>
          <p:nvPr/>
        </p:nvSpPr>
        <p:spPr>
          <a:xfrm>
            <a:off x="3937295" y="1981139"/>
            <a:ext cx="695994" cy="43037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000" dirty="0">
                <a:solidFill>
                  <a:schemeClr val="tx1">
                    <a:lumMod val="65000"/>
                    <a:lumOff val="35000"/>
                  </a:schemeClr>
                </a:solidFill>
                <a:cs typeface="+mn-ea"/>
                <a:sym typeface="+mn-lt"/>
              </a:rPr>
              <a:t>选址</a:t>
            </a:r>
          </a:p>
        </p:txBody>
      </p:sp>
      <p:sp>
        <p:nvSpPr>
          <p:cNvPr id="18" name="矩形 17">
            <a:extLst>
              <a:ext uri="{FF2B5EF4-FFF2-40B4-BE49-F238E27FC236}">
                <a16:creationId xmlns:a16="http://schemas.microsoft.com/office/drawing/2014/main" id="{0EE688F6-405A-4A10-A469-4B1D3B0BC290}"/>
              </a:ext>
            </a:extLst>
          </p:cNvPr>
          <p:cNvSpPr/>
          <p:nvPr/>
        </p:nvSpPr>
        <p:spPr>
          <a:xfrm>
            <a:off x="702939" y="3010959"/>
            <a:ext cx="3081082" cy="63318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3200" dirty="0">
                <a:solidFill>
                  <a:schemeClr val="tx1">
                    <a:lumMod val="65000"/>
                    <a:lumOff val="35000"/>
                  </a:schemeClr>
                </a:solidFill>
                <a:cs typeface="+mn-ea"/>
                <a:sym typeface="+mn-lt"/>
              </a:rPr>
              <a:t>成本控制</a:t>
            </a:r>
          </a:p>
        </p:txBody>
      </p:sp>
      <p:grpSp>
        <p:nvGrpSpPr>
          <p:cNvPr id="20" name="组合 19">
            <a:extLst>
              <a:ext uri="{FF2B5EF4-FFF2-40B4-BE49-F238E27FC236}">
                <a16:creationId xmlns:a16="http://schemas.microsoft.com/office/drawing/2014/main" id="{69D9F1CD-5A02-46C3-A95A-5969AB9EF884}"/>
              </a:ext>
            </a:extLst>
          </p:cNvPr>
          <p:cNvGrpSpPr/>
          <p:nvPr/>
        </p:nvGrpSpPr>
        <p:grpSpPr>
          <a:xfrm>
            <a:off x="4167190" y="1901576"/>
            <a:ext cx="4214810" cy="3775574"/>
            <a:chOff x="4167190" y="1901576"/>
            <a:chExt cx="4214810" cy="3775574"/>
          </a:xfrm>
        </p:grpSpPr>
        <p:grpSp>
          <p:nvGrpSpPr>
            <p:cNvPr id="21" name="组合 20">
              <a:extLst>
                <a:ext uri="{FF2B5EF4-FFF2-40B4-BE49-F238E27FC236}">
                  <a16:creationId xmlns:a16="http://schemas.microsoft.com/office/drawing/2014/main" id="{626A1B1E-A897-4FC8-9E45-9BDC2318DED9}"/>
                </a:ext>
              </a:extLst>
            </p:cNvPr>
            <p:cNvGrpSpPr/>
            <p:nvPr/>
          </p:nvGrpSpPr>
          <p:grpSpPr>
            <a:xfrm>
              <a:off x="4167190" y="1901576"/>
              <a:ext cx="4214810" cy="3775574"/>
              <a:chOff x="4548189" y="2398713"/>
              <a:chExt cx="3579812" cy="3206750"/>
            </a:xfrm>
          </p:grpSpPr>
          <p:sp>
            <p:nvSpPr>
              <p:cNvPr id="27" name="MH_SubTitle_3">
                <a:extLst>
                  <a:ext uri="{FF2B5EF4-FFF2-40B4-BE49-F238E27FC236}">
                    <a16:creationId xmlns:a16="http://schemas.microsoft.com/office/drawing/2014/main" id="{9C666D44-3ABF-4228-9E59-029373855A96}"/>
                  </a:ext>
                </a:extLst>
              </p:cNvPr>
              <p:cNvSpPr/>
              <p:nvPr>
                <p:custDataLst>
                  <p:tags r:id="rId1"/>
                </p:custDataLst>
              </p:nvPr>
            </p:nvSpPr>
            <p:spPr>
              <a:xfrm rot="19680807" flipH="1">
                <a:off x="6194425" y="3962400"/>
                <a:ext cx="990600" cy="1639888"/>
              </a:xfrm>
              <a:custGeom>
                <a:avLst/>
                <a:gdLst>
                  <a:gd name="connsiteX0" fmla="*/ 552558 w 990635"/>
                  <a:gd name="connsiteY0" fmla="*/ 0 h 1639846"/>
                  <a:gd name="connsiteX1" fmla="*/ 550395 w 990635"/>
                  <a:gd name="connsiteY1" fmla="*/ 1954 h 1639846"/>
                  <a:gd name="connsiteX2" fmla="*/ 544002 w 990635"/>
                  <a:gd name="connsiteY2" fmla="*/ 6422 h 1639846"/>
                  <a:gd name="connsiteX3" fmla="*/ 534053 w 990635"/>
                  <a:gd name="connsiteY3" fmla="*/ 13452 h 1639846"/>
                  <a:gd name="connsiteX4" fmla="*/ 519152 w 990635"/>
                  <a:gd name="connsiteY4" fmla="*/ 23645 h 1639846"/>
                  <a:gd name="connsiteX5" fmla="*/ 502761 w 990635"/>
                  <a:gd name="connsiteY5" fmla="*/ 35841 h 1639846"/>
                  <a:gd name="connsiteX6" fmla="*/ 482090 w 990635"/>
                  <a:gd name="connsiteY6" fmla="*/ 51250 h 1639846"/>
                  <a:gd name="connsiteX7" fmla="*/ 459257 w 990635"/>
                  <a:gd name="connsiteY7" fmla="*/ 68614 h 1639846"/>
                  <a:gd name="connsiteX8" fmla="*/ 434835 w 990635"/>
                  <a:gd name="connsiteY8" fmla="*/ 89378 h 1639846"/>
                  <a:gd name="connsiteX9" fmla="*/ 407674 w 990635"/>
                  <a:gd name="connsiteY9" fmla="*/ 110653 h 1639846"/>
                  <a:gd name="connsiteX10" fmla="*/ 379498 w 990635"/>
                  <a:gd name="connsiteY10" fmla="*/ 136773 h 1639846"/>
                  <a:gd name="connsiteX11" fmla="*/ 349976 w 990635"/>
                  <a:gd name="connsiteY11" fmla="*/ 162800 h 1639846"/>
                  <a:gd name="connsiteX12" fmla="*/ 319588 w 990635"/>
                  <a:gd name="connsiteY12" fmla="*/ 191575 h 1639846"/>
                  <a:gd name="connsiteX13" fmla="*/ 288331 w 990635"/>
                  <a:gd name="connsiteY13" fmla="*/ 223099 h 1639846"/>
                  <a:gd name="connsiteX14" fmla="*/ 257648 w 990635"/>
                  <a:gd name="connsiteY14" fmla="*/ 256068 h 1639846"/>
                  <a:gd name="connsiteX15" fmla="*/ 227440 w 990635"/>
                  <a:gd name="connsiteY15" fmla="*/ 291880 h 1639846"/>
                  <a:gd name="connsiteX16" fmla="*/ 197185 w 990635"/>
                  <a:gd name="connsiteY16" fmla="*/ 328391 h 1639846"/>
                  <a:gd name="connsiteX17" fmla="*/ 168077 w 990635"/>
                  <a:gd name="connsiteY17" fmla="*/ 367793 h 1639846"/>
                  <a:gd name="connsiteX18" fmla="*/ 139592 w 990635"/>
                  <a:gd name="connsiteY18" fmla="*/ 407940 h 1639846"/>
                  <a:gd name="connsiteX19" fmla="*/ 113026 w 990635"/>
                  <a:gd name="connsiteY19" fmla="*/ 449628 h 1639846"/>
                  <a:gd name="connsiteX20" fmla="*/ 88952 w 990635"/>
                  <a:gd name="connsiteY20" fmla="*/ 494300 h 1639846"/>
                  <a:gd name="connsiteX21" fmla="*/ 66174 w 990635"/>
                  <a:gd name="connsiteY21" fmla="*/ 539765 h 1639846"/>
                  <a:gd name="connsiteX22" fmla="*/ 47427 w 990635"/>
                  <a:gd name="connsiteY22" fmla="*/ 585513 h 1639846"/>
                  <a:gd name="connsiteX23" fmla="*/ 29780 w 990635"/>
                  <a:gd name="connsiteY23" fmla="*/ 634850 h 1639846"/>
                  <a:gd name="connsiteX24" fmla="*/ 16888 w 990635"/>
                  <a:gd name="connsiteY24" fmla="*/ 683819 h 1639846"/>
                  <a:gd name="connsiteX25" fmla="*/ 7258 w 990635"/>
                  <a:gd name="connsiteY25" fmla="*/ 734421 h 1639846"/>
                  <a:gd name="connsiteX26" fmla="*/ 990 w 990635"/>
                  <a:gd name="connsiteY26" fmla="*/ 785259 h 1639846"/>
                  <a:gd name="connsiteX27" fmla="*/ 0 w 990635"/>
                  <a:gd name="connsiteY27" fmla="*/ 837873 h 1639846"/>
                  <a:gd name="connsiteX28" fmla="*/ 2470 w 990635"/>
                  <a:gd name="connsiteY28" fmla="*/ 889324 h 1639846"/>
                  <a:gd name="connsiteX29" fmla="*/ 8397 w 990635"/>
                  <a:gd name="connsiteY29" fmla="*/ 939613 h 1639846"/>
                  <a:gd name="connsiteX30" fmla="*/ 19080 w 990635"/>
                  <a:gd name="connsiteY30" fmla="*/ 989533 h 1639846"/>
                  <a:gd name="connsiteX31" fmla="*/ 31156 w 990635"/>
                  <a:gd name="connsiteY31" fmla="*/ 1038848 h 1639846"/>
                  <a:gd name="connsiteX32" fmla="*/ 47363 w 990635"/>
                  <a:gd name="connsiteY32" fmla="*/ 1087049 h 1639846"/>
                  <a:gd name="connsiteX33" fmla="*/ 65061 w 990635"/>
                  <a:gd name="connsiteY33" fmla="*/ 1133247 h 1639846"/>
                  <a:gd name="connsiteX34" fmla="*/ 85497 w 990635"/>
                  <a:gd name="connsiteY34" fmla="*/ 1178934 h 1639846"/>
                  <a:gd name="connsiteX35" fmla="*/ 108048 w 990635"/>
                  <a:gd name="connsiteY35" fmla="*/ 1223365 h 1639846"/>
                  <a:gd name="connsiteX36" fmla="*/ 131417 w 990635"/>
                  <a:gd name="connsiteY36" fmla="*/ 1265746 h 1639846"/>
                  <a:gd name="connsiteX37" fmla="*/ 156229 w 990635"/>
                  <a:gd name="connsiteY37" fmla="*/ 1306824 h 1639846"/>
                  <a:gd name="connsiteX38" fmla="*/ 181239 w 990635"/>
                  <a:gd name="connsiteY38" fmla="*/ 1345105 h 1639846"/>
                  <a:gd name="connsiteX39" fmla="*/ 206968 w 990635"/>
                  <a:gd name="connsiteY39" fmla="*/ 1382735 h 1639846"/>
                  <a:gd name="connsiteX40" fmla="*/ 233468 w 990635"/>
                  <a:gd name="connsiteY40" fmla="*/ 1419014 h 1639846"/>
                  <a:gd name="connsiteX41" fmla="*/ 259590 w 990635"/>
                  <a:gd name="connsiteY41" fmla="*/ 1451051 h 1639846"/>
                  <a:gd name="connsiteX42" fmla="*/ 285138 w 990635"/>
                  <a:gd name="connsiteY42" fmla="*/ 1481643 h 1639846"/>
                  <a:gd name="connsiteX43" fmla="*/ 309390 w 990635"/>
                  <a:gd name="connsiteY43" fmla="*/ 1511443 h 1639846"/>
                  <a:gd name="connsiteX44" fmla="*/ 333314 w 990635"/>
                  <a:gd name="connsiteY44" fmla="*/ 1536302 h 1639846"/>
                  <a:gd name="connsiteX45" fmla="*/ 354599 w 990635"/>
                  <a:gd name="connsiteY45" fmla="*/ 1560272 h 1639846"/>
                  <a:gd name="connsiteX46" fmla="*/ 374833 w 990635"/>
                  <a:gd name="connsiteY46" fmla="*/ 1579956 h 1639846"/>
                  <a:gd name="connsiteX47" fmla="*/ 393148 w 990635"/>
                  <a:gd name="connsiteY47" fmla="*/ 1598099 h 1639846"/>
                  <a:gd name="connsiteX48" fmla="*/ 407627 w 990635"/>
                  <a:gd name="connsiteY48" fmla="*/ 1613164 h 1639846"/>
                  <a:gd name="connsiteX49" fmla="*/ 420958 w 990635"/>
                  <a:gd name="connsiteY49" fmla="*/ 1625338 h 1639846"/>
                  <a:gd name="connsiteX50" fmla="*/ 429878 w 990635"/>
                  <a:gd name="connsiteY50" fmla="*/ 1632989 h 1639846"/>
                  <a:gd name="connsiteX51" fmla="*/ 435535 w 990635"/>
                  <a:gd name="connsiteY51" fmla="*/ 1639005 h 1639846"/>
                  <a:gd name="connsiteX52" fmla="*/ 437502 w 990635"/>
                  <a:gd name="connsiteY52" fmla="*/ 1639846 h 1639846"/>
                  <a:gd name="connsiteX53" fmla="*/ 440240 w 990635"/>
                  <a:gd name="connsiteY53" fmla="*/ 1639336 h 1639846"/>
                  <a:gd name="connsiteX54" fmla="*/ 446682 w 990635"/>
                  <a:gd name="connsiteY54" fmla="*/ 1634169 h 1639846"/>
                  <a:gd name="connsiteX55" fmla="*/ 457256 w 990635"/>
                  <a:gd name="connsiteY55" fmla="*/ 1627886 h 1639846"/>
                  <a:gd name="connsiteX56" fmla="*/ 471483 w 990635"/>
                  <a:gd name="connsiteY56" fmla="*/ 1617645 h 1639846"/>
                  <a:gd name="connsiteX57" fmla="*/ 487924 w 990635"/>
                  <a:gd name="connsiteY57" fmla="*/ 1604750 h 1639846"/>
                  <a:gd name="connsiteX58" fmla="*/ 508593 w 990635"/>
                  <a:gd name="connsiteY58" fmla="*/ 1589341 h 1639846"/>
                  <a:gd name="connsiteX59" fmla="*/ 530706 w 990635"/>
                  <a:gd name="connsiteY59" fmla="*/ 1572630 h 1639846"/>
                  <a:gd name="connsiteX60" fmla="*/ 555801 w 990635"/>
                  <a:gd name="connsiteY60" fmla="*/ 1551912 h 1639846"/>
                  <a:gd name="connsiteX61" fmla="*/ 582961 w 990635"/>
                  <a:gd name="connsiteY61" fmla="*/ 1530637 h 1639846"/>
                  <a:gd name="connsiteX62" fmla="*/ 611138 w 990635"/>
                  <a:gd name="connsiteY62" fmla="*/ 1504517 h 1639846"/>
                  <a:gd name="connsiteX63" fmla="*/ 640707 w 990635"/>
                  <a:gd name="connsiteY63" fmla="*/ 1477791 h 1639846"/>
                  <a:gd name="connsiteX64" fmla="*/ 670375 w 990635"/>
                  <a:gd name="connsiteY64" fmla="*/ 1449668 h 1639846"/>
                  <a:gd name="connsiteX65" fmla="*/ 701009 w 990635"/>
                  <a:gd name="connsiteY65" fmla="*/ 1417398 h 1639846"/>
                  <a:gd name="connsiteX66" fmla="*/ 732413 w 990635"/>
                  <a:gd name="connsiteY66" fmla="*/ 1383777 h 1639846"/>
                  <a:gd name="connsiteX67" fmla="*/ 763195 w 990635"/>
                  <a:gd name="connsiteY67" fmla="*/ 1349410 h 1639846"/>
                  <a:gd name="connsiteX68" fmla="*/ 793499 w 990635"/>
                  <a:gd name="connsiteY68" fmla="*/ 1312200 h 1639846"/>
                  <a:gd name="connsiteX69" fmla="*/ 822559 w 990635"/>
                  <a:gd name="connsiteY69" fmla="*/ 1273497 h 1639846"/>
                  <a:gd name="connsiteX70" fmla="*/ 851093 w 990635"/>
                  <a:gd name="connsiteY70" fmla="*/ 1232651 h 1639846"/>
                  <a:gd name="connsiteX71" fmla="*/ 877036 w 990635"/>
                  <a:gd name="connsiteY71" fmla="*/ 1190217 h 1639846"/>
                  <a:gd name="connsiteX72" fmla="*/ 901684 w 990635"/>
                  <a:gd name="connsiteY72" fmla="*/ 1146991 h 1639846"/>
                  <a:gd name="connsiteX73" fmla="*/ 924462 w 990635"/>
                  <a:gd name="connsiteY73" fmla="*/ 1101525 h 1639846"/>
                  <a:gd name="connsiteX74" fmla="*/ 943306 w 990635"/>
                  <a:gd name="connsiteY74" fmla="*/ 1054380 h 1639846"/>
                  <a:gd name="connsiteX75" fmla="*/ 960854 w 990635"/>
                  <a:gd name="connsiteY75" fmla="*/ 1006440 h 1639846"/>
                  <a:gd name="connsiteX76" fmla="*/ 973747 w 990635"/>
                  <a:gd name="connsiteY76" fmla="*/ 957472 h 1639846"/>
                  <a:gd name="connsiteX77" fmla="*/ 983377 w 990635"/>
                  <a:gd name="connsiteY77" fmla="*/ 906869 h 1639846"/>
                  <a:gd name="connsiteX78" fmla="*/ 989072 w 990635"/>
                  <a:gd name="connsiteY78" fmla="*/ 854586 h 1639846"/>
                  <a:gd name="connsiteX79" fmla="*/ 990635 w 990635"/>
                  <a:gd name="connsiteY79" fmla="*/ 803417 h 1639846"/>
                  <a:gd name="connsiteX80" fmla="*/ 988166 w 990635"/>
                  <a:gd name="connsiteY80" fmla="*/ 751966 h 1639846"/>
                  <a:gd name="connsiteX81" fmla="*/ 982238 w 990635"/>
                  <a:gd name="connsiteY81" fmla="*/ 701678 h 1639846"/>
                  <a:gd name="connsiteX82" fmla="*/ 971654 w 990635"/>
                  <a:gd name="connsiteY82" fmla="*/ 650359 h 1639846"/>
                  <a:gd name="connsiteX83" fmla="*/ 959480 w 990635"/>
                  <a:gd name="connsiteY83" fmla="*/ 602441 h 1639846"/>
                  <a:gd name="connsiteX84" fmla="*/ 943273 w 990635"/>
                  <a:gd name="connsiteY84" fmla="*/ 554241 h 1639846"/>
                  <a:gd name="connsiteX85" fmla="*/ 925000 w 990635"/>
                  <a:gd name="connsiteY85" fmla="*/ 506598 h 1639846"/>
                  <a:gd name="connsiteX86" fmla="*/ 905188 w 990635"/>
                  <a:gd name="connsiteY86" fmla="*/ 461656 h 1639846"/>
                  <a:gd name="connsiteX87" fmla="*/ 882588 w 990635"/>
                  <a:gd name="connsiteY87" fmla="*/ 417925 h 1639846"/>
                  <a:gd name="connsiteX88" fmla="*/ 859268 w 990635"/>
                  <a:gd name="connsiteY88" fmla="*/ 374845 h 1639846"/>
                  <a:gd name="connsiteX89" fmla="*/ 834405 w 990635"/>
                  <a:gd name="connsiteY89" fmla="*/ 334466 h 1639846"/>
                  <a:gd name="connsiteX90" fmla="*/ 808823 w 990635"/>
                  <a:gd name="connsiteY90" fmla="*/ 294740 h 1639846"/>
                  <a:gd name="connsiteX91" fmla="*/ 782373 w 990635"/>
                  <a:gd name="connsiteY91" fmla="*/ 257761 h 1639846"/>
                  <a:gd name="connsiteX92" fmla="*/ 756495 w 990635"/>
                  <a:gd name="connsiteY92" fmla="*/ 222230 h 1639846"/>
                  <a:gd name="connsiteX93" fmla="*/ 731094 w 990635"/>
                  <a:gd name="connsiteY93" fmla="*/ 189540 h 1639846"/>
                  <a:gd name="connsiteX94" fmla="*/ 705497 w 990635"/>
                  <a:gd name="connsiteY94" fmla="*/ 159646 h 1639846"/>
                  <a:gd name="connsiteX95" fmla="*/ 681245 w 990635"/>
                  <a:gd name="connsiteY95" fmla="*/ 129847 h 1639846"/>
                  <a:gd name="connsiteX96" fmla="*/ 657321 w 990635"/>
                  <a:gd name="connsiteY96" fmla="*/ 104989 h 1639846"/>
                  <a:gd name="connsiteX97" fmla="*/ 635364 w 990635"/>
                  <a:gd name="connsiteY97" fmla="*/ 80970 h 1639846"/>
                  <a:gd name="connsiteX98" fmla="*/ 615852 w 990635"/>
                  <a:gd name="connsiteY98" fmla="*/ 60634 h 1639846"/>
                  <a:gd name="connsiteX99" fmla="*/ 597536 w 990635"/>
                  <a:gd name="connsiteY99" fmla="*/ 42491 h 1639846"/>
                  <a:gd name="connsiteX100" fmla="*/ 583008 w 990635"/>
                  <a:gd name="connsiteY100" fmla="*/ 28125 h 1639846"/>
                  <a:gd name="connsiteX101" fmla="*/ 570350 w 990635"/>
                  <a:gd name="connsiteY101" fmla="*/ 15999 h 1639846"/>
                  <a:gd name="connsiteX102" fmla="*/ 560807 w 990635"/>
                  <a:gd name="connsiteY102" fmla="*/ 7602 h 1639846"/>
                  <a:gd name="connsiteX103" fmla="*/ 555101 w 990635"/>
                  <a:gd name="connsiteY103" fmla="*/ 2284 h 163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990635" h="1639846">
                    <a:moveTo>
                      <a:pt x="552558" y="0"/>
                    </a:moveTo>
                    <a:lnTo>
                      <a:pt x="550395" y="1954"/>
                    </a:lnTo>
                    <a:lnTo>
                      <a:pt x="544002" y="6422"/>
                    </a:lnTo>
                    <a:lnTo>
                      <a:pt x="534053" y="13452"/>
                    </a:lnTo>
                    <a:lnTo>
                      <a:pt x="519152" y="23645"/>
                    </a:lnTo>
                    <a:lnTo>
                      <a:pt x="502761" y="35841"/>
                    </a:lnTo>
                    <a:lnTo>
                      <a:pt x="482090" y="51250"/>
                    </a:lnTo>
                    <a:lnTo>
                      <a:pt x="459257" y="68614"/>
                    </a:lnTo>
                    <a:lnTo>
                      <a:pt x="434835" y="89378"/>
                    </a:lnTo>
                    <a:lnTo>
                      <a:pt x="407674" y="110653"/>
                    </a:lnTo>
                    <a:lnTo>
                      <a:pt x="379498" y="136773"/>
                    </a:lnTo>
                    <a:lnTo>
                      <a:pt x="349976" y="162800"/>
                    </a:lnTo>
                    <a:lnTo>
                      <a:pt x="319588" y="191575"/>
                    </a:lnTo>
                    <a:lnTo>
                      <a:pt x="288331" y="223099"/>
                    </a:lnTo>
                    <a:lnTo>
                      <a:pt x="257648" y="256068"/>
                    </a:lnTo>
                    <a:lnTo>
                      <a:pt x="227440" y="291880"/>
                    </a:lnTo>
                    <a:lnTo>
                      <a:pt x="197185" y="328391"/>
                    </a:lnTo>
                    <a:lnTo>
                      <a:pt x="168077" y="367793"/>
                    </a:lnTo>
                    <a:lnTo>
                      <a:pt x="139592" y="407940"/>
                    </a:lnTo>
                    <a:lnTo>
                      <a:pt x="113026" y="449628"/>
                    </a:lnTo>
                    <a:lnTo>
                      <a:pt x="88952" y="494300"/>
                    </a:lnTo>
                    <a:lnTo>
                      <a:pt x="66174" y="539765"/>
                    </a:lnTo>
                    <a:lnTo>
                      <a:pt x="47427" y="585513"/>
                    </a:lnTo>
                    <a:lnTo>
                      <a:pt x="29780" y="634850"/>
                    </a:lnTo>
                    <a:lnTo>
                      <a:pt x="16888" y="683819"/>
                    </a:lnTo>
                    <a:lnTo>
                      <a:pt x="7258" y="734421"/>
                    </a:lnTo>
                    <a:lnTo>
                      <a:pt x="990" y="785259"/>
                    </a:lnTo>
                    <a:lnTo>
                      <a:pt x="0" y="837873"/>
                    </a:lnTo>
                    <a:lnTo>
                      <a:pt x="2470" y="889324"/>
                    </a:lnTo>
                    <a:lnTo>
                      <a:pt x="8397" y="939613"/>
                    </a:lnTo>
                    <a:lnTo>
                      <a:pt x="19080" y="989533"/>
                    </a:lnTo>
                    <a:lnTo>
                      <a:pt x="31156" y="1038848"/>
                    </a:lnTo>
                    <a:lnTo>
                      <a:pt x="47363" y="1087049"/>
                    </a:lnTo>
                    <a:lnTo>
                      <a:pt x="65061" y="1133247"/>
                    </a:lnTo>
                    <a:lnTo>
                      <a:pt x="85497" y="1178934"/>
                    </a:lnTo>
                    <a:lnTo>
                      <a:pt x="108048" y="1223365"/>
                    </a:lnTo>
                    <a:lnTo>
                      <a:pt x="131417" y="1265746"/>
                    </a:lnTo>
                    <a:lnTo>
                      <a:pt x="156229" y="1306824"/>
                    </a:lnTo>
                    <a:lnTo>
                      <a:pt x="181239" y="1345105"/>
                    </a:lnTo>
                    <a:lnTo>
                      <a:pt x="206968" y="1382735"/>
                    </a:lnTo>
                    <a:lnTo>
                      <a:pt x="233468" y="1419014"/>
                    </a:lnTo>
                    <a:lnTo>
                      <a:pt x="259590" y="1451051"/>
                    </a:lnTo>
                    <a:lnTo>
                      <a:pt x="285138" y="1481643"/>
                    </a:lnTo>
                    <a:lnTo>
                      <a:pt x="309390" y="1511443"/>
                    </a:lnTo>
                    <a:lnTo>
                      <a:pt x="333314" y="1536302"/>
                    </a:lnTo>
                    <a:lnTo>
                      <a:pt x="354599" y="1560272"/>
                    </a:lnTo>
                    <a:lnTo>
                      <a:pt x="374833" y="1579956"/>
                    </a:lnTo>
                    <a:lnTo>
                      <a:pt x="393148" y="1598099"/>
                    </a:lnTo>
                    <a:lnTo>
                      <a:pt x="407627" y="1613164"/>
                    </a:lnTo>
                    <a:lnTo>
                      <a:pt x="420958" y="1625338"/>
                    </a:lnTo>
                    <a:lnTo>
                      <a:pt x="429878" y="1632989"/>
                    </a:lnTo>
                    <a:lnTo>
                      <a:pt x="435535" y="1639005"/>
                    </a:lnTo>
                    <a:lnTo>
                      <a:pt x="437502" y="1639846"/>
                    </a:lnTo>
                    <a:lnTo>
                      <a:pt x="440240" y="1639336"/>
                    </a:lnTo>
                    <a:lnTo>
                      <a:pt x="446682" y="1634169"/>
                    </a:lnTo>
                    <a:lnTo>
                      <a:pt x="457256" y="1627886"/>
                    </a:lnTo>
                    <a:lnTo>
                      <a:pt x="471483" y="1617645"/>
                    </a:lnTo>
                    <a:lnTo>
                      <a:pt x="487924" y="1604750"/>
                    </a:lnTo>
                    <a:lnTo>
                      <a:pt x="508593" y="1589341"/>
                    </a:lnTo>
                    <a:lnTo>
                      <a:pt x="530706" y="1572630"/>
                    </a:lnTo>
                    <a:lnTo>
                      <a:pt x="555801" y="1551912"/>
                    </a:lnTo>
                    <a:lnTo>
                      <a:pt x="582961" y="1530637"/>
                    </a:lnTo>
                    <a:lnTo>
                      <a:pt x="611138" y="1504517"/>
                    </a:lnTo>
                    <a:lnTo>
                      <a:pt x="640707" y="1477791"/>
                    </a:lnTo>
                    <a:lnTo>
                      <a:pt x="670375" y="1449668"/>
                    </a:lnTo>
                    <a:lnTo>
                      <a:pt x="701009" y="1417398"/>
                    </a:lnTo>
                    <a:lnTo>
                      <a:pt x="732413" y="1383777"/>
                    </a:lnTo>
                    <a:lnTo>
                      <a:pt x="763195" y="1349410"/>
                    </a:lnTo>
                    <a:lnTo>
                      <a:pt x="793499" y="1312200"/>
                    </a:lnTo>
                    <a:lnTo>
                      <a:pt x="822559" y="1273497"/>
                    </a:lnTo>
                    <a:lnTo>
                      <a:pt x="851093" y="1232651"/>
                    </a:lnTo>
                    <a:lnTo>
                      <a:pt x="877036" y="1190217"/>
                    </a:lnTo>
                    <a:lnTo>
                      <a:pt x="901684" y="1146991"/>
                    </a:lnTo>
                    <a:lnTo>
                      <a:pt x="924462" y="1101525"/>
                    </a:lnTo>
                    <a:lnTo>
                      <a:pt x="943306" y="1054380"/>
                    </a:lnTo>
                    <a:lnTo>
                      <a:pt x="960854" y="1006440"/>
                    </a:lnTo>
                    <a:lnTo>
                      <a:pt x="973747" y="957472"/>
                    </a:lnTo>
                    <a:lnTo>
                      <a:pt x="983377" y="906869"/>
                    </a:lnTo>
                    <a:lnTo>
                      <a:pt x="989072" y="854586"/>
                    </a:lnTo>
                    <a:lnTo>
                      <a:pt x="990635" y="803417"/>
                    </a:lnTo>
                    <a:lnTo>
                      <a:pt x="988166" y="751966"/>
                    </a:lnTo>
                    <a:lnTo>
                      <a:pt x="982238" y="701678"/>
                    </a:lnTo>
                    <a:lnTo>
                      <a:pt x="971654" y="650359"/>
                    </a:lnTo>
                    <a:lnTo>
                      <a:pt x="959480" y="602441"/>
                    </a:lnTo>
                    <a:lnTo>
                      <a:pt x="943273" y="554241"/>
                    </a:lnTo>
                    <a:lnTo>
                      <a:pt x="925000" y="506598"/>
                    </a:lnTo>
                    <a:lnTo>
                      <a:pt x="905188" y="461656"/>
                    </a:lnTo>
                    <a:lnTo>
                      <a:pt x="882588" y="417925"/>
                    </a:lnTo>
                    <a:lnTo>
                      <a:pt x="859268" y="374845"/>
                    </a:lnTo>
                    <a:lnTo>
                      <a:pt x="834405" y="334466"/>
                    </a:lnTo>
                    <a:lnTo>
                      <a:pt x="808823" y="294740"/>
                    </a:lnTo>
                    <a:lnTo>
                      <a:pt x="782373" y="257761"/>
                    </a:lnTo>
                    <a:lnTo>
                      <a:pt x="756495" y="222230"/>
                    </a:lnTo>
                    <a:lnTo>
                      <a:pt x="731094" y="189540"/>
                    </a:lnTo>
                    <a:lnTo>
                      <a:pt x="705497" y="159646"/>
                    </a:lnTo>
                    <a:lnTo>
                      <a:pt x="681245" y="129847"/>
                    </a:lnTo>
                    <a:lnTo>
                      <a:pt x="657321" y="104989"/>
                    </a:lnTo>
                    <a:lnTo>
                      <a:pt x="635364" y="80970"/>
                    </a:lnTo>
                    <a:lnTo>
                      <a:pt x="615852" y="60634"/>
                    </a:lnTo>
                    <a:lnTo>
                      <a:pt x="597536" y="42491"/>
                    </a:lnTo>
                    <a:lnTo>
                      <a:pt x="583008" y="28125"/>
                    </a:lnTo>
                    <a:lnTo>
                      <a:pt x="570350" y="15999"/>
                    </a:lnTo>
                    <a:lnTo>
                      <a:pt x="560807" y="7602"/>
                    </a:lnTo>
                    <a:lnTo>
                      <a:pt x="555101" y="2284"/>
                    </a:lnTo>
                    <a:close/>
                  </a:path>
                </a:pathLst>
              </a:custGeom>
              <a:solidFill>
                <a:schemeClr val="tx1">
                  <a:lumMod val="65000"/>
                  <a:lumOff val="35000"/>
                </a:schemeClr>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28" name="MH_SubTitle_1">
                <a:extLst>
                  <a:ext uri="{FF2B5EF4-FFF2-40B4-BE49-F238E27FC236}">
                    <a16:creationId xmlns:a16="http://schemas.microsoft.com/office/drawing/2014/main" id="{7F31AF10-9F19-4106-B50E-07D0088F442C}"/>
                  </a:ext>
                </a:extLst>
              </p:cNvPr>
              <p:cNvSpPr/>
              <p:nvPr>
                <p:custDataLst>
                  <p:tags r:id="rId2"/>
                </p:custDataLst>
              </p:nvPr>
            </p:nvSpPr>
            <p:spPr bwMode="gray">
              <a:xfrm>
                <a:off x="5688013" y="2398713"/>
                <a:ext cx="990600" cy="1644650"/>
              </a:xfrm>
              <a:custGeom>
                <a:avLst/>
                <a:gdLst>
                  <a:gd name="T0" fmla="*/ 1467 w 1470"/>
                  <a:gd name="T1" fmla="*/ 1246 h 2346"/>
                  <a:gd name="T2" fmla="*/ 1444 w 1470"/>
                  <a:gd name="T3" fmla="*/ 1390 h 2346"/>
                  <a:gd name="T4" fmla="*/ 1400 w 1470"/>
                  <a:gd name="T5" fmla="*/ 1529 h 2346"/>
                  <a:gd name="T6" fmla="*/ 1339 w 1470"/>
                  <a:gd name="T7" fmla="*/ 1662 h 2346"/>
                  <a:gd name="T8" fmla="*/ 1267 w 1470"/>
                  <a:gd name="T9" fmla="*/ 1784 h 2346"/>
                  <a:gd name="T10" fmla="*/ 1187 w 1470"/>
                  <a:gd name="T11" fmla="*/ 1898 h 2346"/>
                  <a:gd name="T12" fmla="*/ 1102 w 1470"/>
                  <a:gd name="T13" fmla="*/ 2002 h 2346"/>
                  <a:gd name="T14" fmla="*/ 1019 w 1470"/>
                  <a:gd name="T15" fmla="*/ 2094 h 2346"/>
                  <a:gd name="T16" fmla="*/ 939 w 1470"/>
                  <a:gd name="T17" fmla="*/ 2174 h 2346"/>
                  <a:gd name="T18" fmla="*/ 866 w 1470"/>
                  <a:gd name="T19" fmla="*/ 2239 h 2346"/>
                  <a:gd name="T20" fmla="*/ 806 w 1470"/>
                  <a:gd name="T21" fmla="*/ 2290 h 2346"/>
                  <a:gd name="T22" fmla="*/ 763 w 1470"/>
                  <a:gd name="T23" fmla="*/ 2325 h 2346"/>
                  <a:gd name="T24" fmla="*/ 739 w 1470"/>
                  <a:gd name="T25" fmla="*/ 2343 h 2346"/>
                  <a:gd name="T26" fmla="*/ 732 w 1470"/>
                  <a:gd name="T27" fmla="*/ 2343 h 2346"/>
                  <a:gd name="T28" fmla="*/ 709 w 1470"/>
                  <a:gd name="T29" fmla="*/ 2325 h 2346"/>
                  <a:gd name="T30" fmla="*/ 665 w 1470"/>
                  <a:gd name="T31" fmla="*/ 2290 h 2346"/>
                  <a:gd name="T32" fmla="*/ 604 w 1470"/>
                  <a:gd name="T33" fmla="*/ 2239 h 2346"/>
                  <a:gd name="T34" fmla="*/ 532 w 1470"/>
                  <a:gd name="T35" fmla="*/ 2174 h 2346"/>
                  <a:gd name="T36" fmla="*/ 452 w 1470"/>
                  <a:gd name="T37" fmla="*/ 2094 h 2346"/>
                  <a:gd name="T38" fmla="*/ 367 w 1470"/>
                  <a:gd name="T39" fmla="*/ 2002 h 2346"/>
                  <a:gd name="T40" fmla="*/ 284 w 1470"/>
                  <a:gd name="T41" fmla="*/ 1898 h 2346"/>
                  <a:gd name="T42" fmla="*/ 204 w 1470"/>
                  <a:gd name="T43" fmla="*/ 1784 h 2346"/>
                  <a:gd name="T44" fmla="*/ 131 w 1470"/>
                  <a:gd name="T45" fmla="*/ 1662 h 2346"/>
                  <a:gd name="T46" fmla="*/ 71 w 1470"/>
                  <a:gd name="T47" fmla="*/ 1529 h 2346"/>
                  <a:gd name="T48" fmla="*/ 27 w 1470"/>
                  <a:gd name="T49" fmla="*/ 1390 h 2346"/>
                  <a:gd name="T50" fmla="*/ 4 w 1470"/>
                  <a:gd name="T51" fmla="*/ 1246 h 2346"/>
                  <a:gd name="T52" fmla="*/ 4 w 1470"/>
                  <a:gd name="T53" fmla="*/ 1098 h 2346"/>
                  <a:gd name="T54" fmla="*/ 27 w 1470"/>
                  <a:gd name="T55" fmla="*/ 954 h 2346"/>
                  <a:gd name="T56" fmla="*/ 71 w 1470"/>
                  <a:gd name="T57" fmla="*/ 815 h 2346"/>
                  <a:gd name="T58" fmla="*/ 131 w 1470"/>
                  <a:gd name="T59" fmla="*/ 684 h 2346"/>
                  <a:gd name="T60" fmla="*/ 204 w 1470"/>
                  <a:gd name="T61" fmla="*/ 560 h 2346"/>
                  <a:gd name="T62" fmla="*/ 284 w 1470"/>
                  <a:gd name="T63" fmla="*/ 446 h 2346"/>
                  <a:gd name="T64" fmla="*/ 367 w 1470"/>
                  <a:gd name="T65" fmla="*/ 343 h 2346"/>
                  <a:gd name="T66" fmla="*/ 452 w 1470"/>
                  <a:gd name="T67" fmla="*/ 251 h 2346"/>
                  <a:gd name="T68" fmla="*/ 532 w 1470"/>
                  <a:gd name="T69" fmla="*/ 170 h 2346"/>
                  <a:gd name="T70" fmla="*/ 604 w 1470"/>
                  <a:gd name="T71" fmla="*/ 105 h 2346"/>
                  <a:gd name="T72" fmla="*/ 665 w 1470"/>
                  <a:gd name="T73" fmla="*/ 55 h 2346"/>
                  <a:gd name="T74" fmla="*/ 709 w 1470"/>
                  <a:gd name="T75" fmla="*/ 19 h 2346"/>
                  <a:gd name="T76" fmla="*/ 732 w 1470"/>
                  <a:gd name="T77" fmla="*/ 1 h 2346"/>
                  <a:gd name="T78" fmla="*/ 739 w 1470"/>
                  <a:gd name="T79" fmla="*/ 1 h 2346"/>
                  <a:gd name="T80" fmla="*/ 763 w 1470"/>
                  <a:gd name="T81" fmla="*/ 19 h 2346"/>
                  <a:gd name="T82" fmla="*/ 806 w 1470"/>
                  <a:gd name="T83" fmla="*/ 55 h 2346"/>
                  <a:gd name="T84" fmla="*/ 866 w 1470"/>
                  <a:gd name="T85" fmla="*/ 105 h 2346"/>
                  <a:gd name="T86" fmla="*/ 939 w 1470"/>
                  <a:gd name="T87" fmla="*/ 170 h 2346"/>
                  <a:gd name="T88" fmla="*/ 1019 w 1470"/>
                  <a:gd name="T89" fmla="*/ 251 h 2346"/>
                  <a:gd name="T90" fmla="*/ 1102 w 1470"/>
                  <a:gd name="T91" fmla="*/ 343 h 2346"/>
                  <a:gd name="T92" fmla="*/ 1187 w 1470"/>
                  <a:gd name="T93" fmla="*/ 446 h 2346"/>
                  <a:gd name="T94" fmla="*/ 1267 w 1470"/>
                  <a:gd name="T95" fmla="*/ 560 h 2346"/>
                  <a:gd name="T96" fmla="*/ 1339 w 1470"/>
                  <a:gd name="T97" fmla="*/ 684 h 2346"/>
                  <a:gd name="T98" fmla="*/ 1400 w 1470"/>
                  <a:gd name="T99" fmla="*/ 815 h 2346"/>
                  <a:gd name="T100" fmla="*/ 1444 w 1470"/>
                  <a:gd name="T101" fmla="*/ 954 h 2346"/>
                  <a:gd name="T102" fmla="*/ 1467 w 1470"/>
                  <a:gd name="T103" fmla="*/ 1098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solidFill>
                <a:schemeClr val="tx1">
                  <a:lumMod val="65000"/>
                  <a:lumOff val="35000"/>
                </a:schemeClr>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29" name="MH_SubTitle_4">
                <a:extLst>
                  <a:ext uri="{FF2B5EF4-FFF2-40B4-BE49-F238E27FC236}">
                    <a16:creationId xmlns:a16="http://schemas.microsoft.com/office/drawing/2014/main" id="{500E5A23-3ACA-4BBA-90F9-6D711A0F4867}"/>
                  </a:ext>
                </a:extLst>
              </p:cNvPr>
              <p:cNvSpPr/>
              <p:nvPr>
                <p:custDataLst>
                  <p:tags r:id="rId3"/>
                </p:custDataLst>
              </p:nvPr>
            </p:nvSpPr>
            <p:spPr bwMode="gray">
              <a:xfrm rot="2160000">
                <a:off x="5180013" y="3960813"/>
                <a:ext cx="990600" cy="1644650"/>
              </a:xfrm>
              <a:custGeom>
                <a:avLst/>
                <a:gdLst>
                  <a:gd name="connsiteX0" fmla="*/ 495256 w 990511"/>
                  <a:gd name="connsiteY0" fmla="*/ 1643878 h 1643878"/>
                  <a:gd name="connsiteX1" fmla="*/ 493234 w 990511"/>
                  <a:gd name="connsiteY1" fmla="*/ 1641776 h 1643878"/>
                  <a:gd name="connsiteX2" fmla="*/ 487170 w 990511"/>
                  <a:gd name="connsiteY2" fmla="*/ 1636871 h 1643878"/>
                  <a:gd name="connsiteX3" fmla="*/ 477737 w 990511"/>
                  <a:gd name="connsiteY3" fmla="*/ 1629163 h 1643878"/>
                  <a:gd name="connsiteX4" fmla="*/ 463586 w 990511"/>
                  <a:gd name="connsiteY4" fmla="*/ 1617951 h 1643878"/>
                  <a:gd name="connsiteX5" fmla="*/ 448088 w 990511"/>
                  <a:gd name="connsiteY5" fmla="*/ 1604638 h 1643878"/>
                  <a:gd name="connsiteX6" fmla="*/ 428548 w 990511"/>
                  <a:gd name="connsiteY6" fmla="*/ 1587821 h 1643878"/>
                  <a:gd name="connsiteX7" fmla="*/ 406985 w 990511"/>
                  <a:gd name="connsiteY7" fmla="*/ 1568902 h 1643878"/>
                  <a:gd name="connsiteX8" fmla="*/ 384076 w 990511"/>
                  <a:gd name="connsiteY8" fmla="*/ 1546479 h 1643878"/>
                  <a:gd name="connsiteX9" fmla="*/ 358471 w 990511"/>
                  <a:gd name="connsiteY9" fmla="*/ 1523355 h 1643878"/>
                  <a:gd name="connsiteX10" fmla="*/ 332192 w 990511"/>
                  <a:gd name="connsiteY10" fmla="*/ 1495327 h 1643878"/>
                  <a:gd name="connsiteX11" fmla="*/ 304565 w 990511"/>
                  <a:gd name="connsiteY11" fmla="*/ 1467298 h 1643878"/>
                  <a:gd name="connsiteX12" fmla="*/ 276265 w 990511"/>
                  <a:gd name="connsiteY12" fmla="*/ 1436466 h 1643878"/>
                  <a:gd name="connsiteX13" fmla="*/ 247291 w 990511"/>
                  <a:gd name="connsiteY13" fmla="*/ 1402832 h 1643878"/>
                  <a:gd name="connsiteX14" fmla="*/ 218991 w 990511"/>
                  <a:gd name="connsiteY14" fmla="*/ 1367797 h 1643878"/>
                  <a:gd name="connsiteX15" fmla="*/ 191364 w 990511"/>
                  <a:gd name="connsiteY15" fmla="*/ 1329958 h 1643878"/>
                  <a:gd name="connsiteX16" fmla="*/ 163738 w 990511"/>
                  <a:gd name="connsiteY16" fmla="*/ 1291418 h 1643878"/>
                  <a:gd name="connsiteX17" fmla="*/ 137459 w 990511"/>
                  <a:gd name="connsiteY17" fmla="*/ 1250076 h 1643878"/>
                  <a:gd name="connsiteX18" fmla="*/ 111854 w 990511"/>
                  <a:gd name="connsiteY18" fmla="*/ 1208033 h 1643878"/>
                  <a:gd name="connsiteX19" fmla="*/ 88270 w 990511"/>
                  <a:gd name="connsiteY19" fmla="*/ 1164589 h 1643878"/>
                  <a:gd name="connsiteX20" fmla="*/ 67382 w 990511"/>
                  <a:gd name="connsiteY20" fmla="*/ 1118342 h 1643878"/>
                  <a:gd name="connsiteX21" fmla="*/ 47841 w 990511"/>
                  <a:gd name="connsiteY21" fmla="*/ 1071394 h 1643878"/>
                  <a:gd name="connsiteX22" fmla="*/ 32343 w 990511"/>
                  <a:gd name="connsiteY22" fmla="*/ 1024446 h 1643878"/>
                  <a:gd name="connsiteX23" fmla="*/ 18193 w 990511"/>
                  <a:gd name="connsiteY23" fmla="*/ 973994 h 1643878"/>
                  <a:gd name="connsiteX24" fmla="*/ 8760 w 990511"/>
                  <a:gd name="connsiteY24" fmla="*/ 924244 h 1643878"/>
                  <a:gd name="connsiteX25" fmla="*/ 2695 w 990511"/>
                  <a:gd name="connsiteY25" fmla="*/ 873091 h 1643878"/>
                  <a:gd name="connsiteX26" fmla="*/ 0 w 990511"/>
                  <a:gd name="connsiteY26" fmla="*/ 821939 h 1643878"/>
                  <a:gd name="connsiteX27" fmla="*/ 2695 w 990511"/>
                  <a:gd name="connsiteY27" fmla="*/ 769385 h 1643878"/>
                  <a:gd name="connsiteX28" fmla="*/ 8760 w 990511"/>
                  <a:gd name="connsiteY28" fmla="*/ 718233 h 1643878"/>
                  <a:gd name="connsiteX29" fmla="*/ 18193 w 990511"/>
                  <a:gd name="connsiteY29" fmla="*/ 668482 h 1643878"/>
                  <a:gd name="connsiteX30" fmla="*/ 32343 w 990511"/>
                  <a:gd name="connsiteY30" fmla="*/ 619432 h 1643878"/>
                  <a:gd name="connsiteX31" fmla="*/ 47841 w 990511"/>
                  <a:gd name="connsiteY31" fmla="*/ 571083 h 1643878"/>
                  <a:gd name="connsiteX32" fmla="*/ 67382 w 990511"/>
                  <a:gd name="connsiteY32" fmla="*/ 524135 h 1643878"/>
                  <a:gd name="connsiteX33" fmla="*/ 88270 w 990511"/>
                  <a:gd name="connsiteY33" fmla="*/ 479289 h 1643878"/>
                  <a:gd name="connsiteX34" fmla="*/ 111854 w 990511"/>
                  <a:gd name="connsiteY34" fmla="*/ 435144 h 1643878"/>
                  <a:gd name="connsiteX35" fmla="*/ 137459 w 990511"/>
                  <a:gd name="connsiteY35" fmla="*/ 392401 h 1643878"/>
                  <a:gd name="connsiteX36" fmla="*/ 163738 w 990511"/>
                  <a:gd name="connsiteY36" fmla="*/ 351759 h 1643878"/>
                  <a:gd name="connsiteX37" fmla="*/ 191364 w 990511"/>
                  <a:gd name="connsiteY37" fmla="*/ 312519 h 1643878"/>
                  <a:gd name="connsiteX38" fmla="*/ 218991 w 990511"/>
                  <a:gd name="connsiteY38" fmla="*/ 276082 h 1643878"/>
                  <a:gd name="connsiteX39" fmla="*/ 247291 w 990511"/>
                  <a:gd name="connsiteY39" fmla="*/ 240345 h 1643878"/>
                  <a:gd name="connsiteX40" fmla="*/ 276265 w 990511"/>
                  <a:gd name="connsiteY40" fmla="*/ 206010 h 1643878"/>
                  <a:gd name="connsiteX41" fmla="*/ 304565 w 990511"/>
                  <a:gd name="connsiteY41" fmla="*/ 175880 h 1643878"/>
                  <a:gd name="connsiteX42" fmla="*/ 332192 w 990511"/>
                  <a:gd name="connsiteY42" fmla="*/ 147150 h 1643878"/>
                  <a:gd name="connsiteX43" fmla="*/ 358471 w 990511"/>
                  <a:gd name="connsiteY43" fmla="*/ 119121 h 1643878"/>
                  <a:gd name="connsiteX44" fmla="*/ 384076 w 990511"/>
                  <a:gd name="connsiteY44" fmla="*/ 95998 h 1643878"/>
                  <a:gd name="connsiteX45" fmla="*/ 406985 w 990511"/>
                  <a:gd name="connsiteY45" fmla="*/ 73575 h 1643878"/>
                  <a:gd name="connsiteX46" fmla="*/ 428548 w 990511"/>
                  <a:gd name="connsiteY46" fmla="*/ 55357 h 1643878"/>
                  <a:gd name="connsiteX47" fmla="*/ 448088 w 990511"/>
                  <a:gd name="connsiteY47" fmla="*/ 38539 h 1643878"/>
                  <a:gd name="connsiteX48" fmla="*/ 463586 w 990511"/>
                  <a:gd name="connsiteY48" fmla="*/ 24525 h 1643878"/>
                  <a:gd name="connsiteX49" fmla="*/ 477736 w 990511"/>
                  <a:gd name="connsiteY49" fmla="*/ 13313 h 1643878"/>
                  <a:gd name="connsiteX50" fmla="*/ 487170 w 990511"/>
                  <a:gd name="connsiteY50" fmla="*/ 6306 h 1643878"/>
                  <a:gd name="connsiteX51" fmla="*/ 493234 w 990511"/>
                  <a:gd name="connsiteY51" fmla="*/ 701 h 1643878"/>
                  <a:gd name="connsiteX52" fmla="*/ 495255 w 990511"/>
                  <a:gd name="connsiteY52" fmla="*/ 0 h 1643878"/>
                  <a:gd name="connsiteX53" fmla="*/ 497951 w 990511"/>
                  <a:gd name="connsiteY53" fmla="*/ 701 h 1643878"/>
                  <a:gd name="connsiteX54" fmla="*/ 504015 w 990511"/>
                  <a:gd name="connsiteY54" fmla="*/ 6306 h 1643878"/>
                  <a:gd name="connsiteX55" fmla="*/ 514122 w 990511"/>
                  <a:gd name="connsiteY55" fmla="*/ 13314 h 1643878"/>
                  <a:gd name="connsiteX56" fmla="*/ 527599 w 990511"/>
                  <a:gd name="connsiteY56" fmla="*/ 24525 h 1643878"/>
                  <a:gd name="connsiteX57" fmla="*/ 543097 w 990511"/>
                  <a:gd name="connsiteY57" fmla="*/ 38539 h 1643878"/>
                  <a:gd name="connsiteX58" fmla="*/ 562637 w 990511"/>
                  <a:gd name="connsiteY58" fmla="*/ 55356 h 1643878"/>
                  <a:gd name="connsiteX59" fmla="*/ 583525 w 990511"/>
                  <a:gd name="connsiteY59" fmla="*/ 73575 h 1643878"/>
                  <a:gd name="connsiteX60" fmla="*/ 607109 w 990511"/>
                  <a:gd name="connsiteY60" fmla="*/ 95998 h 1643878"/>
                  <a:gd name="connsiteX61" fmla="*/ 632714 w 990511"/>
                  <a:gd name="connsiteY61" fmla="*/ 119122 h 1643878"/>
                  <a:gd name="connsiteX62" fmla="*/ 658993 w 990511"/>
                  <a:gd name="connsiteY62" fmla="*/ 147150 h 1643878"/>
                  <a:gd name="connsiteX63" fmla="*/ 686620 w 990511"/>
                  <a:gd name="connsiteY63" fmla="*/ 175880 h 1643878"/>
                  <a:gd name="connsiteX64" fmla="*/ 714246 w 990511"/>
                  <a:gd name="connsiteY64" fmla="*/ 206010 h 1643878"/>
                  <a:gd name="connsiteX65" fmla="*/ 742546 w 990511"/>
                  <a:gd name="connsiteY65" fmla="*/ 240345 h 1643878"/>
                  <a:gd name="connsiteX66" fmla="*/ 771521 w 990511"/>
                  <a:gd name="connsiteY66" fmla="*/ 276082 h 1643878"/>
                  <a:gd name="connsiteX67" fmla="*/ 799821 w 990511"/>
                  <a:gd name="connsiteY67" fmla="*/ 312519 h 1643878"/>
                  <a:gd name="connsiteX68" fmla="*/ 827447 w 990511"/>
                  <a:gd name="connsiteY68" fmla="*/ 351759 h 1643878"/>
                  <a:gd name="connsiteX69" fmla="*/ 853726 w 990511"/>
                  <a:gd name="connsiteY69" fmla="*/ 392401 h 1643878"/>
                  <a:gd name="connsiteX70" fmla="*/ 879331 w 990511"/>
                  <a:gd name="connsiteY70" fmla="*/ 435144 h 1643878"/>
                  <a:gd name="connsiteX71" fmla="*/ 902241 w 990511"/>
                  <a:gd name="connsiteY71" fmla="*/ 479289 h 1643878"/>
                  <a:gd name="connsiteX72" fmla="*/ 923803 w 990511"/>
                  <a:gd name="connsiteY72" fmla="*/ 524135 h 1643878"/>
                  <a:gd name="connsiteX73" fmla="*/ 943344 w 990511"/>
                  <a:gd name="connsiteY73" fmla="*/ 571083 h 1643878"/>
                  <a:gd name="connsiteX74" fmla="*/ 958842 w 990511"/>
                  <a:gd name="connsiteY74" fmla="*/ 619432 h 1643878"/>
                  <a:gd name="connsiteX75" fmla="*/ 972992 w 990511"/>
                  <a:gd name="connsiteY75" fmla="*/ 668483 h 1643878"/>
                  <a:gd name="connsiteX76" fmla="*/ 982425 w 990511"/>
                  <a:gd name="connsiteY76" fmla="*/ 718233 h 1643878"/>
                  <a:gd name="connsiteX77" fmla="*/ 988490 w 990511"/>
                  <a:gd name="connsiteY77" fmla="*/ 769385 h 1643878"/>
                  <a:gd name="connsiteX78" fmla="*/ 990511 w 990511"/>
                  <a:gd name="connsiteY78" fmla="*/ 821939 h 1643878"/>
                  <a:gd name="connsiteX79" fmla="*/ 988489 w 990511"/>
                  <a:gd name="connsiteY79" fmla="*/ 873091 h 1643878"/>
                  <a:gd name="connsiteX80" fmla="*/ 982425 w 990511"/>
                  <a:gd name="connsiteY80" fmla="*/ 924243 h 1643878"/>
                  <a:gd name="connsiteX81" fmla="*/ 972992 w 990511"/>
                  <a:gd name="connsiteY81" fmla="*/ 973994 h 1643878"/>
                  <a:gd name="connsiteX82" fmla="*/ 958842 w 990511"/>
                  <a:gd name="connsiteY82" fmla="*/ 1024446 h 1643878"/>
                  <a:gd name="connsiteX83" fmla="*/ 943344 w 990511"/>
                  <a:gd name="connsiteY83" fmla="*/ 1071394 h 1643878"/>
                  <a:gd name="connsiteX84" fmla="*/ 923803 w 990511"/>
                  <a:gd name="connsiteY84" fmla="*/ 1118341 h 1643878"/>
                  <a:gd name="connsiteX85" fmla="*/ 902241 w 990511"/>
                  <a:gd name="connsiteY85" fmla="*/ 1164589 h 1643878"/>
                  <a:gd name="connsiteX86" fmla="*/ 879331 w 990511"/>
                  <a:gd name="connsiteY86" fmla="*/ 1208033 h 1643878"/>
                  <a:gd name="connsiteX87" fmla="*/ 853726 w 990511"/>
                  <a:gd name="connsiteY87" fmla="*/ 1250076 h 1643878"/>
                  <a:gd name="connsiteX88" fmla="*/ 827447 w 990511"/>
                  <a:gd name="connsiteY88" fmla="*/ 1291418 h 1643878"/>
                  <a:gd name="connsiteX89" fmla="*/ 799821 w 990511"/>
                  <a:gd name="connsiteY89" fmla="*/ 1329958 h 1643878"/>
                  <a:gd name="connsiteX90" fmla="*/ 771520 w 990511"/>
                  <a:gd name="connsiteY90" fmla="*/ 1367796 h 1643878"/>
                  <a:gd name="connsiteX91" fmla="*/ 742546 w 990511"/>
                  <a:gd name="connsiteY91" fmla="*/ 1402832 h 1643878"/>
                  <a:gd name="connsiteX92" fmla="*/ 714246 w 990511"/>
                  <a:gd name="connsiteY92" fmla="*/ 1436466 h 1643878"/>
                  <a:gd name="connsiteX93" fmla="*/ 686620 w 990511"/>
                  <a:gd name="connsiteY93" fmla="*/ 1467298 h 1643878"/>
                  <a:gd name="connsiteX94" fmla="*/ 658993 w 990511"/>
                  <a:gd name="connsiteY94" fmla="*/ 1495326 h 1643878"/>
                  <a:gd name="connsiteX95" fmla="*/ 632714 w 990511"/>
                  <a:gd name="connsiteY95" fmla="*/ 1523355 h 1643878"/>
                  <a:gd name="connsiteX96" fmla="*/ 607109 w 990511"/>
                  <a:gd name="connsiteY96" fmla="*/ 1546479 h 1643878"/>
                  <a:gd name="connsiteX97" fmla="*/ 583526 w 990511"/>
                  <a:gd name="connsiteY97" fmla="*/ 1568902 h 1643878"/>
                  <a:gd name="connsiteX98" fmla="*/ 562637 w 990511"/>
                  <a:gd name="connsiteY98" fmla="*/ 1587821 h 1643878"/>
                  <a:gd name="connsiteX99" fmla="*/ 543097 w 990511"/>
                  <a:gd name="connsiteY99" fmla="*/ 1604638 h 1643878"/>
                  <a:gd name="connsiteX100" fmla="*/ 527599 w 990511"/>
                  <a:gd name="connsiteY100" fmla="*/ 1617951 h 1643878"/>
                  <a:gd name="connsiteX101" fmla="*/ 514123 w 990511"/>
                  <a:gd name="connsiteY101" fmla="*/ 1629163 h 1643878"/>
                  <a:gd name="connsiteX102" fmla="*/ 504015 w 990511"/>
                  <a:gd name="connsiteY102" fmla="*/ 1636871 h 1643878"/>
                  <a:gd name="connsiteX103" fmla="*/ 497951 w 990511"/>
                  <a:gd name="connsiteY103" fmla="*/ 1641776 h 164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990511" h="1643878">
                    <a:moveTo>
                      <a:pt x="495256" y="1643878"/>
                    </a:moveTo>
                    <a:lnTo>
                      <a:pt x="493234" y="1641776"/>
                    </a:lnTo>
                    <a:lnTo>
                      <a:pt x="487170" y="1636871"/>
                    </a:lnTo>
                    <a:lnTo>
                      <a:pt x="477737" y="1629163"/>
                    </a:lnTo>
                    <a:lnTo>
                      <a:pt x="463586" y="1617951"/>
                    </a:lnTo>
                    <a:lnTo>
                      <a:pt x="448088" y="1604638"/>
                    </a:lnTo>
                    <a:lnTo>
                      <a:pt x="428548" y="1587821"/>
                    </a:lnTo>
                    <a:lnTo>
                      <a:pt x="406985" y="1568902"/>
                    </a:lnTo>
                    <a:lnTo>
                      <a:pt x="384076" y="1546479"/>
                    </a:lnTo>
                    <a:lnTo>
                      <a:pt x="358471" y="1523355"/>
                    </a:lnTo>
                    <a:lnTo>
                      <a:pt x="332192" y="1495327"/>
                    </a:lnTo>
                    <a:lnTo>
                      <a:pt x="304565" y="1467298"/>
                    </a:lnTo>
                    <a:lnTo>
                      <a:pt x="276265" y="1436466"/>
                    </a:lnTo>
                    <a:lnTo>
                      <a:pt x="247291" y="1402832"/>
                    </a:lnTo>
                    <a:lnTo>
                      <a:pt x="218991" y="1367797"/>
                    </a:lnTo>
                    <a:lnTo>
                      <a:pt x="191364" y="1329958"/>
                    </a:lnTo>
                    <a:lnTo>
                      <a:pt x="163738" y="1291418"/>
                    </a:lnTo>
                    <a:lnTo>
                      <a:pt x="137459" y="1250076"/>
                    </a:lnTo>
                    <a:lnTo>
                      <a:pt x="111854" y="1208033"/>
                    </a:lnTo>
                    <a:lnTo>
                      <a:pt x="88270" y="1164589"/>
                    </a:lnTo>
                    <a:lnTo>
                      <a:pt x="67382" y="1118342"/>
                    </a:lnTo>
                    <a:lnTo>
                      <a:pt x="47841" y="1071394"/>
                    </a:lnTo>
                    <a:lnTo>
                      <a:pt x="32343" y="1024446"/>
                    </a:lnTo>
                    <a:lnTo>
                      <a:pt x="18193" y="973994"/>
                    </a:lnTo>
                    <a:lnTo>
                      <a:pt x="8760" y="924244"/>
                    </a:lnTo>
                    <a:lnTo>
                      <a:pt x="2695" y="873091"/>
                    </a:lnTo>
                    <a:lnTo>
                      <a:pt x="0" y="821939"/>
                    </a:lnTo>
                    <a:lnTo>
                      <a:pt x="2695" y="769385"/>
                    </a:lnTo>
                    <a:lnTo>
                      <a:pt x="8760" y="718233"/>
                    </a:lnTo>
                    <a:lnTo>
                      <a:pt x="18193" y="668482"/>
                    </a:lnTo>
                    <a:lnTo>
                      <a:pt x="32343" y="619432"/>
                    </a:lnTo>
                    <a:lnTo>
                      <a:pt x="47841" y="571083"/>
                    </a:lnTo>
                    <a:lnTo>
                      <a:pt x="67382" y="524135"/>
                    </a:lnTo>
                    <a:lnTo>
                      <a:pt x="88270" y="479289"/>
                    </a:lnTo>
                    <a:lnTo>
                      <a:pt x="111854" y="435144"/>
                    </a:lnTo>
                    <a:lnTo>
                      <a:pt x="137459" y="392401"/>
                    </a:lnTo>
                    <a:lnTo>
                      <a:pt x="163738" y="351759"/>
                    </a:lnTo>
                    <a:lnTo>
                      <a:pt x="191364" y="312519"/>
                    </a:lnTo>
                    <a:lnTo>
                      <a:pt x="218991" y="276082"/>
                    </a:lnTo>
                    <a:lnTo>
                      <a:pt x="247291" y="240345"/>
                    </a:lnTo>
                    <a:lnTo>
                      <a:pt x="276265" y="206010"/>
                    </a:lnTo>
                    <a:lnTo>
                      <a:pt x="304565" y="175880"/>
                    </a:lnTo>
                    <a:lnTo>
                      <a:pt x="332192" y="147150"/>
                    </a:lnTo>
                    <a:lnTo>
                      <a:pt x="358471" y="119121"/>
                    </a:lnTo>
                    <a:lnTo>
                      <a:pt x="384076" y="95998"/>
                    </a:lnTo>
                    <a:lnTo>
                      <a:pt x="406985" y="73575"/>
                    </a:lnTo>
                    <a:lnTo>
                      <a:pt x="428548" y="55357"/>
                    </a:lnTo>
                    <a:lnTo>
                      <a:pt x="448088" y="38539"/>
                    </a:lnTo>
                    <a:lnTo>
                      <a:pt x="463586" y="24525"/>
                    </a:lnTo>
                    <a:lnTo>
                      <a:pt x="477736" y="13313"/>
                    </a:lnTo>
                    <a:lnTo>
                      <a:pt x="487170" y="6306"/>
                    </a:lnTo>
                    <a:lnTo>
                      <a:pt x="493234" y="701"/>
                    </a:lnTo>
                    <a:lnTo>
                      <a:pt x="495255" y="0"/>
                    </a:lnTo>
                    <a:lnTo>
                      <a:pt x="497951" y="701"/>
                    </a:lnTo>
                    <a:lnTo>
                      <a:pt x="504015" y="6306"/>
                    </a:lnTo>
                    <a:lnTo>
                      <a:pt x="514122" y="13314"/>
                    </a:lnTo>
                    <a:lnTo>
                      <a:pt x="527599" y="24525"/>
                    </a:lnTo>
                    <a:lnTo>
                      <a:pt x="543097" y="38539"/>
                    </a:lnTo>
                    <a:lnTo>
                      <a:pt x="562637" y="55356"/>
                    </a:lnTo>
                    <a:lnTo>
                      <a:pt x="583525" y="73575"/>
                    </a:lnTo>
                    <a:lnTo>
                      <a:pt x="607109" y="95998"/>
                    </a:lnTo>
                    <a:lnTo>
                      <a:pt x="632714" y="119122"/>
                    </a:lnTo>
                    <a:lnTo>
                      <a:pt x="658993" y="147150"/>
                    </a:lnTo>
                    <a:lnTo>
                      <a:pt x="686620" y="175880"/>
                    </a:lnTo>
                    <a:lnTo>
                      <a:pt x="714246" y="206010"/>
                    </a:lnTo>
                    <a:lnTo>
                      <a:pt x="742546" y="240345"/>
                    </a:lnTo>
                    <a:lnTo>
                      <a:pt x="771521" y="276082"/>
                    </a:lnTo>
                    <a:lnTo>
                      <a:pt x="799821" y="312519"/>
                    </a:lnTo>
                    <a:lnTo>
                      <a:pt x="827447" y="351759"/>
                    </a:lnTo>
                    <a:lnTo>
                      <a:pt x="853726" y="392401"/>
                    </a:lnTo>
                    <a:lnTo>
                      <a:pt x="879331" y="435144"/>
                    </a:lnTo>
                    <a:lnTo>
                      <a:pt x="902241" y="479289"/>
                    </a:lnTo>
                    <a:lnTo>
                      <a:pt x="923803" y="524135"/>
                    </a:lnTo>
                    <a:lnTo>
                      <a:pt x="943344" y="571083"/>
                    </a:lnTo>
                    <a:lnTo>
                      <a:pt x="958842" y="619432"/>
                    </a:lnTo>
                    <a:lnTo>
                      <a:pt x="972992" y="668483"/>
                    </a:lnTo>
                    <a:lnTo>
                      <a:pt x="982425" y="718233"/>
                    </a:lnTo>
                    <a:lnTo>
                      <a:pt x="988490" y="769385"/>
                    </a:lnTo>
                    <a:lnTo>
                      <a:pt x="990511" y="821939"/>
                    </a:lnTo>
                    <a:lnTo>
                      <a:pt x="988489" y="873091"/>
                    </a:lnTo>
                    <a:lnTo>
                      <a:pt x="982425" y="924243"/>
                    </a:lnTo>
                    <a:lnTo>
                      <a:pt x="972992" y="973994"/>
                    </a:lnTo>
                    <a:lnTo>
                      <a:pt x="958842" y="1024446"/>
                    </a:lnTo>
                    <a:lnTo>
                      <a:pt x="943344" y="1071394"/>
                    </a:lnTo>
                    <a:lnTo>
                      <a:pt x="923803" y="1118341"/>
                    </a:lnTo>
                    <a:lnTo>
                      <a:pt x="902241" y="1164589"/>
                    </a:lnTo>
                    <a:lnTo>
                      <a:pt x="879331" y="1208033"/>
                    </a:lnTo>
                    <a:lnTo>
                      <a:pt x="853726" y="1250076"/>
                    </a:lnTo>
                    <a:lnTo>
                      <a:pt x="827447" y="1291418"/>
                    </a:lnTo>
                    <a:lnTo>
                      <a:pt x="799821" y="1329958"/>
                    </a:lnTo>
                    <a:lnTo>
                      <a:pt x="771520" y="1367796"/>
                    </a:lnTo>
                    <a:lnTo>
                      <a:pt x="742546" y="1402832"/>
                    </a:lnTo>
                    <a:lnTo>
                      <a:pt x="714246" y="1436466"/>
                    </a:lnTo>
                    <a:lnTo>
                      <a:pt x="686620" y="1467298"/>
                    </a:lnTo>
                    <a:lnTo>
                      <a:pt x="658993" y="1495326"/>
                    </a:lnTo>
                    <a:lnTo>
                      <a:pt x="632714" y="1523355"/>
                    </a:lnTo>
                    <a:lnTo>
                      <a:pt x="607109" y="1546479"/>
                    </a:lnTo>
                    <a:lnTo>
                      <a:pt x="583526" y="1568902"/>
                    </a:lnTo>
                    <a:lnTo>
                      <a:pt x="562637" y="1587821"/>
                    </a:lnTo>
                    <a:lnTo>
                      <a:pt x="543097" y="1604638"/>
                    </a:lnTo>
                    <a:lnTo>
                      <a:pt x="527599" y="1617951"/>
                    </a:lnTo>
                    <a:lnTo>
                      <a:pt x="514123" y="1629163"/>
                    </a:lnTo>
                    <a:lnTo>
                      <a:pt x="504015" y="1636871"/>
                    </a:lnTo>
                    <a:lnTo>
                      <a:pt x="497951" y="1641776"/>
                    </a:lnTo>
                    <a:close/>
                  </a:path>
                </a:pathLst>
              </a:custGeom>
              <a:solidFill>
                <a:schemeClr val="tx1">
                  <a:lumMod val="65000"/>
                  <a:lumOff val="35000"/>
                </a:schemeClr>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30" name="MH_SubTitle_2">
                <a:extLst>
                  <a:ext uri="{FF2B5EF4-FFF2-40B4-BE49-F238E27FC236}">
                    <a16:creationId xmlns:a16="http://schemas.microsoft.com/office/drawing/2014/main" id="{CF5ADB88-F2CC-4E05-ACB2-3D52D176C1F1}"/>
                  </a:ext>
                </a:extLst>
              </p:cNvPr>
              <p:cNvSpPr/>
              <p:nvPr>
                <p:custDataLst>
                  <p:tags r:id="rId4"/>
                </p:custDataLst>
              </p:nvPr>
            </p:nvSpPr>
            <p:spPr>
              <a:xfrm rot="20544647">
                <a:off x="6175376" y="3275013"/>
                <a:ext cx="1952625" cy="990600"/>
              </a:xfrm>
              <a:custGeom>
                <a:avLst/>
                <a:gdLst>
                  <a:gd name="connsiteX0" fmla="*/ 1069560 w 1953336"/>
                  <a:gd name="connsiteY0" fmla="*/ 46042 h 990486"/>
                  <a:gd name="connsiteX1" fmla="*/ 1116647 w 1953336"/>
                  <a:gd name="connsiteY1" fmla="*/ 65245 h 990486"/>
                  <a:gd name="connsiteX2" fmla="*/ 1161642 w 1953336"/>
                  <a:gd name="connsiteY2" fmla="*/ 85812 h 990486"/>
                  <a:gd name="connsiteX3" fmla="*/ 1205954 w 1953336"/>
                  <a:gd name="connsiteY3" fmla="*/ 109078 h 990486"/>
                  <a:gd name="connsiteX4" fmla="*/ 1248881 w 1953336"/>
                  <a:gd name="connsiteY4" fmla="*/ 134376 h 990486"/>
                  <a:gd name="connsiteX5" fmla="*/ 1289709 w 1953336"/>
                  <a:gd name="connsiteY5" fmla="*/ 160363 h 990486"/>
                  <a:gd name="connsiteX6" fmla="*/ 1329147 w 1953336"/>
                  <a:gd name="connsiteY6" fmla="*/ 187707 h 990486"/>
                  <a:gd name="connsiteX7" fmla="*/ 1365781 w 1953336"/>
                  <a:gd name="connsiteY7" fmla="*/ 215072 h 990486"/>
                  <a:gd name="connsiteX8" fmla="*/ 1401719 w 1953336"/>
                  <a:gd name="connsiteY8" fmla="*/ 243115 h 990486"/>
                  <a:gd name="connsiteX9" fmla="*/ 1436261 w 1953336"/>
                  <a:gd name="connsiteY9" fmla="*/ 271842 h 990486"/>
                  <a:gd name="connsiteX10" fmla="*/ 1466594 w 1953336"/>
                  <a:gd name="connsiteY10" fmla="*/ 299926 h 990486"/>
                  <a:gd name="connsiteX11" fmla="*/ 1495521 w 1953336"/>
                  <a:gd name="connsiteY11" fmla="*/ 327346 h 990486"/>
                  <a:gd name="connsiteX12" fmla="*/ 1523737 w 1953336"/>
                  <a:gd name="connsiteY12" fmla="*/ 353423 h 990486"/>
                  <a:gd name="connsiteX13" fmla="*/ 1547044 w 1953336"/>
                  <a:gd name="connsiteY13" fmla="*/ 378862 h 990486"/>
                  <a:gd name="connsiteX14" fmla="*/ 1569630 w 1953336"/>
                  <a:gd name="connsiteY14" fmla="*/ 401610 h 990486"/>
                  <a:gd name="connsiteX15" fmla="*/ 1588003 w 1953336"/>
                  <a:gd name="connsiteY15" fmla="*/ 423041 h 990486"/>
                  <a:gd name="connsiteX16" fmla="*/ 1604960 w 1953336"/>
                  <a:gd name="connsiteY16" fmla="*/ 442461 h 990486"/>
                  <a:gd name="connsiteX17" fmla="*/ 1619085 w 1953336"/>
                  <a:gd name="connsiteY17" fmla="*/ 457858 h 990486"/>
                  <a:gd name="connsiteX18" fmla="*/ 1630397 w 1953336"/>
                  <a:gd name="connsiteY18" fmla="*/ 471927 h 990486"/>
                  <a:gd name="connsiteX19" fmla="*/ 1637472 w 1953336"/>
                  <a:gd name="connsiteY19" fmla="*/ 481310 h 990486"/>
                  <a:gd name="connsiteX20" fmla="*/ 1643121 w 1953336"/>
                  <a:gd name="connsiteY20" fmla="*/ 487334 h 990486"/>
                  <a:gd name="connsiteX21" fmla="*/ 1643836 w 1953336"/>
                  <a:gd name="connsiteY21" fmla="*/ 489351 h 990486"/>
                  <a:gd name="connsiteX22" fmla="*/ 1643155 w 1953336"/>
                  <a:gd name="connsiteY22" fmla="*/ 492051 h 990486"/>
                  <a:gd name="connsiteX23" fmla="*/ 1637593 w 1953336"/>
                  <a:gd name="connsiteY23" fmla="*/ 498155 h 990486"/>
                  <a:gd name="connsiteX24" fmla="*/ 1630658 w 1953336"/>
                  <a:gd name="connsiteY24" fmla="*/ 508312 h 990486"/>
                  <a:gd name="connsiteX25" fmla="*/ 1619544 w 1953336"/>
                  <a:gd name="connsiteY25" fmla="*/ 521869 h 990486"/>
                  <a:gd name="connsiteX26" fmla="*/ 1605641 w 1953336"/>
                  <a:gd name="connsiteY26" fmla="*/ 537467 h 990486"/>
                  <a:gd name="connsiteX27" fmla="*/ 1588964 w 1953336"/>
                  <a:gd name="connsiteY27" fmla="*/ 557127 h 990486"/>
                  <a:gd name="connsiteX28" fmla="*/ 1570896 w 1953336"/>
                  <a:gd name="connsiteY28" fmla="*/ 578146 h 990486"/>
                  <a:gd name="connsiteX29" fmla="*/ 1548643 w 1953336"/>
                  <a:gd name="connsiteY29" fmla="*/ 601889 h 990486"/>
                  <a:gd name="connsiteX30" fmla="*/ 1525703 w 1953336"/>
                  <a:gd name="connsiteY30" fmla="*/ 627660 h 990486"/>
                  <a:gd name="connsiteX31" fmla="*/ 1497864 w 1953336"/>
                  <a:gd name="connsiteY31" fmla="*/ 654139 h 990486"/>
                  <a:gd name="connsiteX32" fmla="*/ 1469333 w 1953336"/>
                  <a:gd name="connsiteY32" fmla="*/ 681970 h 990486"/>
                  <a:gd name="connsiteX33" fmla="*/ 1439401 w 1953336"/>
                  <a:gd name="connsiteY33" fmla="*/ 709812 h 990486"/>
                  <a:gd name="connsiteX34" fmla="*/ 1405270 w 1953336"/>
                  <a:gd name="connsiteY34" fmla="*/ 738358 h 990486"/>
                  <a:gd name="connsiteX35" fmla="*/ 1369742 w 1953336"/>
                  <a:gd name="connsiteY35" fmla="*/ 767588 h 990486"/>
                  <a:gd name="connsiteX36" fmla="*/ 1333509 w 1953336"/>
                  <a:gd name="connsiteY36" fmla="*/ 796149 h 990486"/>
                  <a:gd name="connsiteX37" fmla="*/ 1294468 w 1953336"/>
                  <a:gd name="connsiteY37" fmla="*/ 824056 h 990486"/>
                  <a:gd name="connsiteX38" fmla="*/ 1254016 w 1953336"/>
                  <a:gd name="connsiteY38" fmla="*/ 850625 h 990486"/>
                  <a:gd name="connsiteX39" fmla="*/ 1211457 w 1953336"/>
                  <a:gd name="connsiteY39" fmla="*/ 876536 h 990486"/>
                  <a:gd name="connsiteX40" fmla="*/ 1167477 w 1953336"/>
                  <a:gd name="connsiteY40" fmla="*/ 899762 h 990486"/>
                  <a:gd name="connsiteX41" fmla="*/ 1122787 w 1953336"/>
                  <a:gd name="connsiteY41" fmla="*/ 921645 h 990486"/>
                  <a:gd name="connsiteX42" fmla="*/ 1075980 w 1953336"/>
                  <a:gd name="connsiteY42" fmla="*/ 941522 h 990486"/>
                  <a:gd name="connsiteX43" fmla="*/ 1027744 w 1953336"/>
                  <a:gd name="connsiteY43" fmla="*/ 957366 h 990486"/>
                  <a:gd name="connsiteX44" fmla="*/ 978796 w 1953336"/>
                  <a:gd name="connsiteY44" fmla="*/ 971867 h 990486"/>
                  <a:gd name="connsiteX45" fmla="*/ 929114 w 1953336"/>
                  <a:gd name="connsiteY45" fmla="*/ 981657 h 990486"/>
                  <a:gd name="connsiteX46" fmla="*/ 878007 w 1953336"/>
                  <a:gd name="connsiteY46" fmla="*/ 988088 h 990486"/>
                  <a:gd name="connsiteX47" fmla="*/ 825469 w 1953336"/>
                  <a:gd name="connsiteY47" fmla="*/ 990486 h 990486"/>
                  <a:gd name="connsiteX48" fmla="*/ 774304 w 1953336"/>
                  <a:gd name="connsiteY48" fmla="*/ 988832 h 990486"/>
                  <a:gd name="connsiteX49" fmla="*/ 723109 w 1953336"/>
                  <a:gd name="connsiteY49" fmla="*/ 983134 h 990486"/>
                  <a:gd name="connsiteX50" fmla="*/ 673292 w 1953336"/>
                  <a:gd name="connsiteY50" fmla="*/ 974058 h 990486"/>
                  <a:gd name="connsiteX51" fmla="*/ 622740 w 1953336"/>
                  <a:gd name="connsiteY51" fmla="*/ 960269 h 990486"/>
                  <a:gd name="connsiteX52" fmla="*/ 575683 w 1953336"/>
                  <a:gd name="connsiteY52" fmla="*/ 945109 h 990486"/>
                  <a:gd name="connsiteX53" fmla="*/ 528596 w 1953336"/>
                  <a:gd name="connsiteY53" fmla="*/ 925905 h 990486"/>
                  <a:gd name="connsiteX54" fmla="*/ 482195 w 1953336"/>
                  <a:gd name="connsiteY54" fmla="*/ 904675 h 990486"/>
                  <a:gd name="connsiteX55" fmla="*/ 438588 w 1953336"/>
                  <a:gd name="connsiteY55" fmla="*/ 882077 h 990486"/>
                  <a:gd name="connsiteX56" fmla="*/ 396362 w 1953336"/>
                  <a:gd name="connsiteY56" fmla="*/ 856774 h 990486"/>
                  <a:gd name="connsiteX57" fmla="*/ 354833 w 1953336"/>
                  <a:gd name="connsiteY57" fmla="*/ 830793 h 990486"/>
                  <a:gd name="connsiteX58" fmla="*/ 316096 w 1953336"/>
                  <a:gd name="connsiteY58" fmla="*/ 803443 h 990486"/>
                  <a:gd name="connsiteX59" fmla="*/ 278056 w 1953336"/>
                  <a:gd name="connsiteY59" fmla="*/ 775415 h 990486"/>
                  <a:gd name="connsiteX60" fmla="*/ 242813 w 1953336"/>
                  <a:gd name="connsiteY60" fmla="*/ 746693 h 990486"/>
                  <a:gd name="connsiteX61" fmla="*/ 208977 w 1953336"/>
                  <a:gd name="connsiteY61" fmla="*/ 718634 h 990486"/>
                  <a:gd name="connsiteX62" fmla="*/ 177948 w 1953336"/>
                  <a:gd name="connsiteY62" fmla="*/ 691229 h 990486"/>
                  <a:gd name="connsiteX63" fmla="*/ 149722 w 1953336"/>
                  <a:gd name="connsiteY63" fmla="*/ 663804 h 990486"/>
                  <a:gd name="connsiteX64" fmla="*/ 121506 w 1953336"/>
                  <a:gd name="connsiteY64" fmla="*/ 637727 h 990486"/>
                  <a:gd name="connsiteX65" fmla="*/ 98199 w 1953336"/>
                  <a:gd name="connsiteY65" fmla="*/ 612289 h 990486"/>
                  <a:gd name="connsiteX66" fmla="*/ 75608 w 1953336"/>
                  <a:gd name="connsiteY66" fmla="*/ 588866 h 990486"/>
                  <a:gd name="connsiteX67" fmla="*/ 56540 w 1953336"/>
                  <a:gd name="connsiteY67" fmla="*/ 568114 h 990486"/>
                  <a:gd name="connsiteX68" fmla="*/ 39582 w 1953336"/>
                  <a:gd name="connsiteY68" fmla="*/ 548695 h 990486"/>
                  <a:gd name="connsiteX69" fmla="*/ 26158 w 1953336"/>
                  <a:gd name="connsiteY69" fmla="*/ 533292 h 990486"/>
                  <a:gd name="connsiteX70" fmla="*/ 14850 w 1953336"/>
                  <a:gd name="connsiteY70" fmla="*/ 519897 h 990486"/>
                  <a:gd name="connsiteX71" fmla="*/ 7070 w 1953336"/>
                  <a:gd name="connsiteY71" fmla="*/ 509845 h 990486"/>
                  <a:gd name="connsiteX72" fmla="*/ 2122 w 1953336"/>
                  <a:gd name="connsiteY72" fmla="*/ 503816 h 990486"/>
                  <a:gd name="connsiteX73" fmla="*/ 0 w 1953336"/>
                  <a:gd name="connsiteY73" fmla="*/ 501136 h 990486"/>
                  <a:gd name="connsiteX74" fmla="*/ 2088 w 1953336"/>
                  <a:gd name="connsiteY74" fmla="*/ 499100 h 990486"/>
                  <a:gd name="connsiteX75" fmla="*/ 6949 w 1953336"/>
                  <a:gd name="connsiteY75" fmla="*/ 493000 h 990486"/>
                  <a:gd name="connsiteX76" fmla="*/ 14589 w 1953336"/>
                  <a:gd name="connsiteY76" fmla="*/ 483512 h 990486"/>
                  <a:gd name="connsiteX77" fmla="*/ 25699 w 1953336"/>
                  <a:gd name="connsiteY77" fmla="*/ 469282 h 990486"/>
                  <a:gd name="connsiteX78" fmla="*/ 38901 w 1953336"/>
                  <a:gd name="connsiteY78" fmla="*/ 453689 h 990486"/>
                  <a:gd name="connsiteX79" fmla="*/ 55578 w 1953336"/>
                  <a:gd name="connsiteY79" fmla="*/ 434028 h 990486"/>
                  <a:gd name="connsiteX80" fmla="*/ 74342 w 1953336"/>
                  <a:gd name="connsiteY80" fmla="*/ 412331 h 990486"/>
                  <a:gd name="connsiteX81" fmla="*/ 96600 w 1953336"/>
                  <a:gd name="connsiteY81" fmla="*/ 389261 h 990486"/>
                  <a:gd name="connsiteX82" fmla="*/ 119540 w 1953336"/>
                  <a:gd name="connsiteY82" fmla="*/ 363491 h 990486"/>
                  <a:gd name="connsiteX83" fmla="*/ 147379 w 1953336"/>
                  <a:gd name="connsiteY83" fmla="*/ 337011 h 990486"/>
                  <a:gd name="connsiteX84" fmla="*/ 175209 w 1953336"/>
                  <a:gd name="connsiteY84" fmla="*/ 309185 h 990486"/>
                  <a:gd name="connsiteX85" fmla="*/ 205837 w 1953336"/>
                  <a:gd name="connsiteY85" fmla="*/ 280664 h 990486"/>
                  <a:gd name="connsiteX86" fmla="*/ 239262 w 1953336"/>
                  <a:gd name="connsiteY86" fmla="*/ 251450 h 990486"/>
                  <a:gd name="connsiteX87" fmla="*/ 274095 w 1953336"/>
                  <a:gd name="connsiteY87" fmla="*/ 222899 h 990486"/>
                  <a:gd name="connsiteX88" fmla="*/ 311734 w 1953336"/>
                  <a:gd name="connsiteY88" fmla="*/ 195002 h 990486"/>
                  <a:gd name="connsiteX89" fmla="*/ 350074 w 1953336"/>
                  <a:gd name="connsiteY89" fmla="*/ 167100 h 990486"/>
                  <a:gd name="connsiteX90" fmla="*/ 391227 w 1953336"/>
                  <a:gd name="connsiteY90" fmla="*/ 140525 h 990486"/>
                  <a:gd name="connsiteX91" fmla="*/ 433085 w 1953336"/>
                  <a:gd name="connsiteY91" fmla="*/ 114619 h 990486"/>
                  <a:gd name="connsiteX92" fmla="*/ 476360 w 1953336"/>
                  <a:gd name="connsiteY92" fmla="*/ 90725 h 990486"/>
                  <a:gd name="connsiteX93" fmla="*/ 522456 w 1953336"/>
                  <a:gd name="connsiteY93" fmla="*/ 69505 h 990486"/>
                  <a:gd name="connsiteX94" fmla="*/ 569263 w 1953336"/>
                  <a:gd name="connsiteY94" fmla="*/ 49629 h 990486"/>
                  <a:gd name="connsiteX95" fmla="*/ 616098 w 1953336"/>
                  <a:gd name="connsiteY95" fmla="*/ 33795 h 990486"/>
                  <a:gd name="connsiteX96" fmla="*/ 666447 w 1953336"/>
                  <a:gd name="connsiteY96" fmla="*/ 19283 h 990486"/>
                  <a:gd name="connsiteX97" fmla="*/ 716128 w 1953336"/>
                  <a:gd name="connsiteY97" fmla="*/ 9493 h 990486"/>
                  <a:gd name="connsiteX98" fmla="*/ 767236 w 1953336"/>
                  <a:gd name="connsiteY98" fmla="*/ 3062 h 990486"/>
                  <a:gd name="connsiteX99" fmla="*/ 818368 w 1953336"/>
                  <a:gd name="connsiteY99" fmla="*/ 0 h 990486"/>
                  <a:gd name="connsiteX100" fmla="*/ 870939 w 1953336"/>
                  <a:gd name="connsiteY100" fmla="*/ 2319 h 990486"/>
                  <a:gd name="connsiteX101" fmla="*/ 922134 w 1953336"/>
                  <a:gd name="connsiteY101" fmla="*/ 8016 h 990486"/>
                  <a:gd name="connsiteX102" fmla="*/ 971951 w 1953336"/>
                  <a:gd name="connsiteY102" fmla="*/ 17093 h 990486"/>
                  <a:gd name="connsiteX103" fmla="*/ 1021101 w 1953336"/>
                  <a:gd name="connsiteY103" fmla="*/ 30891 h 990486"/>
                  <a:gd name="connsiteX104" fmla="*/ 1953336 w 1953336"/>
                  <a:gd name="connsiteY104" fmla="*/ 19499 h 990486"/>
                  <a:gd name="connsiteX105" fmla="*/ 1953333 w 1953336"/>
                  <a:gd name="connsiteY105" fmla="*/ 19507 h 990486"/>
                  <a:gd name="connsiteX106" fmla="*/ 1953333 w 1953336"/>
                  <a:gd name="connsiteY106" fmla="*/ 19499 h 9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953336" h="990486">
                    <a:moveTo>
                      <a:pt x="1069560" y="46042"/>
                    </a:moveTo>
                    <a:lnTo>
                      <a:pt x="1116647" y="65245"/>
                    </a:lnTo>
                    <a:lnTo>
                      <a:pt x="1161642" y="85812"/>
                    </a:lnTo>
                    <a:lnTo>
                      <a:pt x="1205954" y="109078"/>
                    </a:lnTo>
                    <a:lnTo>
                      <a:pt x="1248881" y="134376"/>
                    </a:lnTo>
                    <a:lnTo>
                      <a:pt x="1289709" y="160363"/>
                    </a:lnTo>
                    <a:lnTo>
                      <a:pt x="1329147" y="187707"/>
                    </a:lnTo>
                    <a:lnTo>
                      <a:pt x="1365781" y="215072"/>
                    </a:lnTo>
                    <a:lnTo>
                      <a:pt x="1401719" y="243115"/>
                    </a:lnTo>
                    <a:lnTo>
                      <a:pt x="1436261" y="271842"/>
                    </a:lnTo>
                    <a:lnTo>
                      <a:pt x="1466594" y="299926"/>
                    </a:lnTo>
                    <a:lnTo>
                      <a:pt x="1495521" y="327346"/>
                    </a:lnTo>
                    <a:lnTo>
                      <a:pt x="1523737" y="353423"/>
                    </a:lnTo>
                    <a:lnTo>
                      <a:pt x="1547044" y="378862"/>
                    </a:lnTo>
                    <a:lnTo>
                      <a:pt x="1569630" y="401610"/>
                    </a:lnTo>
                    <a:lnTo>
                      <a:pt x="1588003" y="423041"/>
                    </a:lnTo>
                    <a:lnTo>
                      <a:pt x="1604960" y="442461"/>
                    </a:lnTo>
                    <a:lnTo>
                      <a:pt x="1619085" y="457858"/>
                    </a:lnTo>
                    <a:lnTo>
                      <a:pt x="1630397" y="471927"/>
                    </a:lnTo>
                    <a:lnTo>
                      <a:pt x="1637472" y="481310"/>
                    </a:lnTo>
                    <a:lnTo>
                      <a:pt x="1643121" y="487334"/>
                    </a:lnTo>
                    <a:lnTo>
                      <a:pt x="1643836" y="489351"/>
                    </a:lnTo>
                    <a:lnTo>
                      <a:pt x="1643155" y="492051"/>
                    </a:lnTo>
                    <a:lnTo>
                      <a:pt x="1637593" y="498155"/>
                    </a:lnTo>
                    <a:lnTo>
                      <a:pt x="1630658" y="508312"/>
                    </a:lnTo>
                    <a:lnTo>
                      <a:pt x="1619544" y="521869"/>
                    </a:lnTo>
                    <a:lnTo>
                      <a:pt x="1605641" y="537467"/>
                    </a:lnTo>
                    <a:lnTo>
                      <a:pt x="1588964" y="557127"/>
                    </a:lnTo>
                    <a:lnTo>
                      <a:pt x="1570896" y="578146"/>
                    </a:lnTo>
                    <a:lnTo>
                      <a:pt x="1548643" y="601889"/>
                    </a:lnTo>
                    <a:lnTo>
                      <a:pt x="1525703" y="627660"/>
                    </a:lnTo>
                    <a:lnTo>
                      <a:pt x="1497864" y="654139"/>
                    </a:lnTo>
                    <a:lnTo>
                      <a:pt x="1469333" y="681970"/>
                    </a:lnTo>
                    <a:lnTo>
                      <a:pt x="1439401" y="709812"/>
                    </a:lnTo>
                    <a:lnTo>
                      <a:pt x="1405270" y="738358"/>
                    </a:lnTo>
                    <a:lnTo>
                      <a:pt x="1369742" y="767588"/>
                    </a:lnTo>
                    <a:lnTo>
                      <a:pt x="1333509" y="796149"/>
                    </a:lnTo>
                    <a:lnTo>
                      <a:pt x="1294468" y="824056"/>
                    </a:lnTo>
                    <a:lnTo>
                      <a:pt x="1254016" y="850625"/>
                    </a:lnTo>
                    <a:lnTo>
                      <a:pt x="1211457" y="876536"/>
                    </a:lnTo>
                    <a:lnTo>
                      <a:pt x="1167477" y="899762"/>
                    </a:lnTo>
                    <a:lnTo>
                      <a:pt x="1122787" y="921645"/>
                    </a:lnTo>
                    <a:lnTo>
                      <a:pt x="1075980" y="941522"/>
                    </a:lnTo>
                    <a:lnTo>
                      <a:pt x="1027744" y="957366"/>
                    </a:lnTo>
                    <a:lnTo>
                      <a:pt x="978796" y="971867"/>
                    </a:lnTo>
                    <a:lnTo>
                      <a:pt x="929114" y="981657"/>
                    </a:lnTo>
                    <a:lnTo>
                      <a:pt x="878007" y="988088"/>
                    </a:lnTo>
                    <a:lnTo>
                      <a:pt x="825469" y="990486"/>
                    </a:lnTo>
                    <a:lnTo>
                      <a:pt x="774304" y="988832"/>
                    </a:lnTo>
                    <a:lnTo>
                      <a:pt x="723109" y="983134"/>
                    </a:lnTo>
                    <a:lnTo>
                      <a:pt x="673292" y="974058"/>
                    </a:lnTo>
                    <a:lnTo>
                      <a:pt x="622740" y="960269"/>
                    </a:lnTo>
                    <a:lnTo>
                      <a:pt x="575683" y="945109"/>
                    </a:lnTo>
                    <a:lnTo>
                      <a:pt x="528596" y="925905"/>
                    </a:lnTo>
                    <a:lnTo>
                      <a:pt x="482195" y="904675"/>
                    </a:lnTo>
                    <a:lnTo>
                      <a:pt x="438588" y="882077"/>
                    </a:lnTo>
                    <a:lnTo>
                      <a:pt x="396362" y="856774"/>
                    </a:lnTo>
                    <a:lnTo>
                      <a:pt x="354833" y="830793"/>
                    </a:lnTo>
                    <a:lnTo>
                      <a:pt x="316096" y="803443"/>
                    </a:lnTo>
                    <a:lnTo>
                      <a:pt x="278056" y="775415"/>
                    </a:lnTo>
                    <a:lnTo>
                      <a:pt x="242813" y="746693"/>
                    </a:lnTo>
                    <a:lnTo>
                      <a:pt x="208977" y="718634"/>
                    </a:lnTo>
                    <a:lnTo>
                      <a:pt x="177948" y="691229"/>
                    </a:lnTo>
                    <a:lnTo>
                      <a:pt x="149722" y="663804"/>
                    </a:lnTo>
                    <a:lnTo>
                      <a:pt x="121506" y="637727"/>
                    </a:lnTo>
                    <a:lnTo>
                      <a:pt x="98199" y="612289"/>
                    </a:lnTo>
                    <a:lnTo>
                      <a:pt x="75608" y="588866"/>
                    </a:lnTo>
                    <a:lnTo>
                      <a:pt x="56540" y="568114"/>
                    </a:lnTo>
                    <a:lnTo>
                      <a:pt x="39582" y="548695"/>
                    </a:lnTo>
                    <a:lnTo>
                      <a:pt x="26158" y="533292"/>
                    </a:lnTo>
                    <a:lnTo>
                      <a:pt x="14850" y="519897"/>
                    </a:lnTo>
                    <a:lnTo>
                      <a:pt x="7070" y="509845"/>
                    </a:lnTo>
                    <a:lnTo>
                      <a:pt x="2122" y="503816"/>
                    </a:lnTo>
                    <a:lnTo>
                      <a:pt x="0" y="501136"/>
                    </a:lnTo>
                    <a:lnTo>
                      <a:pt x="2088" y="499100"/>
                    </a:lnTo>
                    <a:lnTo>
                      <a:pt x="6949" y="493000"/>
                    </a:lnTo>
                    <a:lnTo>
                      <a:pt x="14589" y="483512"/>
                    </a:lnTo>
                    <a:lnTo>
                      <a:pt x="25699" y="469282"/>
                    </a:lnTo>
                    <a:lnTo>
                      <a:pt x="38901" y="453689"/>
                    </a:lnTo>
                    <a:lnTo>
                      <a:pt x="55578" y="434028"/>
                    </a:lnTo>
                    <a:lnTo>
                      <a:pt x="74342" y="412331"/>
                    </a:lnTo>
                    <a:lnTo>
                      <a:pt x="96600" y="389261"/>
                    </a:lnTo>
                    <a:lnTo>
                      <a:pt x="119540" y="363491"/>
                    </a:lnTo>
                    <a:lnTo>
                      <a:pt x="147379" y="337011"/>
                    </a:lnTo>
                    <a:lnTo>
                      <a:pt x="175209" y="309185"/>
                    </a:lnTo>
                    <a:lnTo>
                      <a:pt x="205837" y="280664"/>
                    </a:lnTo>
                    <a:lnTo>
                      <a:pt x="239262" y="251450"/>
                    </a:lnTo>
                    <a:lnTo>
                      <a:pt x="274095" y="222899"/>
                    </a:lnTo>
                    <a:lnTo>
                      <a:pt x="311734" y="195002"/>
                    </a:lnTo>
                    <a:lnTo>
                      <a:pt x="350074" y="167100"/>
                    </a:lnTo>
                    <a:lnTo>
                      <a:pt x="391227" y="140525"/>
                    </a:lnTo>
                    <a:lnTo>
                      <a:pt x="433085" y="114619"/>
                    </a:lnTo>
                    <a:lnTo>
                      <a:pt x="476360" y="90725"/>
                    </a:lnTo>
                    <a:lnTo>
                      <a:pt x="522456" y="69505"/>
                    </a:lnTo>
                    <a:lnTo>
                      <a:pt x="569263" y="49629"/>
                    </a:lnTo>
                    <a:lnTo>
                      <a:pt x="616098" y="33795"/>
                    </a:lnTo>
                    <a:lnTo>
                      <a:pt x="666447" y="19283"/>
                    </a:lnTo>
                    <a:lnTo>
                      <a:pt x="716128" y="9493"/>
                    </a:lnTo>
                    <a:lnTo>
                      <a:pt x="767236" y="3062"/>
                    </a:lnTo>
                    <a:lnTo>
                      <a:pt x="818368" y="0"/>
                    </a:lnTo>
                    <a:lnTo>
                      <a:pt x="870939" y="2319"/>
                    </a:lnTo>
                    <a:lnTo>
                      <a:pt x="922134" y="8016"/>
                    </a:lnTo>
                    <a:lnTo>
                      <a:pt x="971951" y="17093"/>
                    </a:lnTo>
                    <a:lnTo>
                      <a:pt x="1021101" y="30891"/>
                    </a:lnTo>
                    <a:close/>
                    <a:moveTo>
                      <a:pt x="1953336" y="19499"/>
                    </a:moveTo>
                    <a:lnTo>
                      <a:pt x="1953333" y="19507"/>
                    </a:lnTo>
                    <a:lnTo>
                      <a:pt x="1953333" y="19499"/>
                    </a:lnTo>
                    <a:close/>
                  </a:path>
                </a:pathLst>
              </a:custGeom>
              <a:solidFill>
                <a:srgbClr val="9F242B"/>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08000" bIns="3600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31" name="MH_SubTitle_5">
                <a:extLst>
                  <a:ext uri="{FF2B5EF4-FFF2-40B4-BE49-F238E27FC236}">
                    <a16:creationId xmlns:a16="http://schemas.microsoft.com/office/drawing/2014/main" id="{45E537A6-F8C1-4E25-9E28-6A679859F4CF}"/>
                  </a:ext>
                </a:extLst>
              </p:cNvPr>
              <p:cNvSpPr/>
              <p:nvPr>
                <p:custDataLst>
                  <p:tags r:id="rId5"/>
                </p:custDataLst>
              </p:nvPr>
            </p:nvSpPr>
            <p:spPr>
              <a:xfrm rot="603049">
                <a:off x="4548189" y="3321050"/>
                <a:ext cx="1627187" cy="992188"/>
              </a:xfrm>
              <a:custGeom>
                <a:avLst/>
                <a:gdLst>
                  <a:gd name="connsiteX0" fmla="*/ 627564 w 1628083"/>
                  <a:gd name="connsiteY0" fmla="*/ 18356 h 992800"/>
                  <a:gd name="connsiteX1" fmla="*/ 677592 w 1628083"/>
                  <a:gd name="connsiteY1" fmla="*/ 9694 h 992800"/>
                  <a:gd name="connsiteX2" fmla="*/ 728128 w 1628083"/>
                  <a:gd name="connsiteY2" fmla="*/ 2463 h 992800"/>
                  <a:gd name="connsiteX3" fmla="*/ 778705 w 1628083"/>
                  <a:gd name="connsiteY3" fmla="*/ 0 h 992800"/>
                  <a:gd name="connsiteX4" fmla="*/ 830205 w 1628083"/>
                  <a:gd name="connsiteY4" fmla="*/ 1068 h 992800"/>
                  <a:gd name="connsiteX5" fmla="*/ 882533 w 1628083"/>
                  <a:gd name="connsiteY5" fmla="*/ 6334 h 992800"/>
                  <a:gd name="connsiteX6" fmla="*/ 932914 w 1628083"/>
                  <a:gd name="connsiteY6" fmla="*/ 15410 h 992800"/>
                  <a:gd name="connsiteX7" fmla="*/ 982736 w 1628083"/>
                  <a:gd name="connsiteY7" fmla="*/ 28491 h 992800"/>
                  <a:gd name="connsiteX8" fmla="*/ 1030704 w 1628083"/>
                  <a:gd name="connsiteY8" fmla="*/ 44714 h 992800"/>
                  <a:gd name="connsiteX9" fmla="*/ 1078714 w 1628083"/>
                  <a:gd name="connsiteY9" fmla="*/ 65705 h 992800"/>
                  <a:gd name="connsiteX10" fmla="*/ 1123068 w 1628083"/>
                  <a:gd name="connsiteY10" fmla="*/ 87547 h 992800"/>
                  <a:gd name="connsiteX11" fmla="*/ 1166862 w 1628083"/>
                  <a:gd name="connsiteY11" fmla="*/ 113392 h 992800"/>
                  <a:gd name="connsiteX12" fmla="*/ 1209683 w 1628083"/>
                  <a:gd name="connsiteY12" fmla="*/ 141143 h 992800"/>
                  <a:gd name="connsiteX13" fmla="*/ 1249541 w 1628083"/>
                  <a:gd name="connsiteY13" fmla="*/ 169841 h 992800"/>
                  <a:gd name="connsiteX14" fmla="*/ 1287639 w 1628083"/>
                  <a:gd name="connsiteY14" fmla="*/ 201014 h 992800"/>
                  <a:gd name="connsiteX15" fmla="*/ 1324950 w 1628083"/>
                  <a:gd name="connsiteY15" fmla="*/ 232758 h 992800"/>
                  <a:gd name="connsiteX16" fmla="*/ 1359299 w 1628083"/>
                  <a:gd name="connsiteY16" fmla="*/ 265448 h 992800"/>
                  <a:gd name="connsiteX17" fmla="*/ 1392860 w 1628083"/>
                  <a:gd name="connsiteY17" fmla="*/ 298710 h 992800"/>
                  <a:gd name="connsiteX18" fmla="*/ 1423552 w 1628083"/>
                  <a:gd name="connsiteY18" fmla="*/ 332251 h 992800"/>
                  <a:gd name="connsiteX19" fmla="*/ 1452949 w 1628083"/>
                  <a:gd name="connsiteY19" fmla="*/ 364931 h 992800"/>
                  <a:gd name="connsiteX20" fmla="*/ 1479664 w 1628083"/>
                  <a:gd name="connsiteY20" fmla="*/ 396555 h 992800"/>
                  <a:gd name="connsiteX21" fmla="*/ 1503602 w 1628083"/>
                  <a:gd name="connsiteY21" fmla="*/ 427793 h 992800"/>
                  <a:gd name="connsiteX22" fmla="*/ 1527728 w 1628083"/>
                  <a:gd name="connsiteY22" fmla="*/ 457695 h 992800"/>
                  <a:gd name="connsiteX23" fmla="*/ 1547088 w 1628083"/>
                  <a:gd name="connsiteY23" fmla="*/ 486252 h 992800"/>
                  <a:gd name="connsiteX24" fmla="*/ 1566034 w 1628083"/>
                  <a:gd name="connsiteY24" fmla="*/ 512710 h 992800"/>
                  <a:gd name="connsiteX25" fmla="*/ 1581883 w 1628083"/>
                  <a:gd name="connsiteY25" fmla="*/ 536014 h 992800"/>
                  <a:gd name="connsiteX26" fmla="*/ 1595836 w 1628083"/>
                  <a:gd name="connsiteY26" fmla="*/ 557693 h 992800"/>
                  <a:gd name="connsiteX27" fmla="*/ 1606878 w 1628083"/>
                  <a:gd name="connsiteY27" fmla="*/ 574883 h 992800"/>
                  <a:gd name="connsiteX28" fmla="*/ 1616118 w 1628083"/>
                  <a:gd name="connsiteY28" fmla="*/ 589780 h 992800"/>
                  <a:gd name="connsiteX29" fmla="*/ 1622354 w 1628083"/>
                  <a:gd name="connsiteY29" fmla="*/ 600856 h 992800"/>
                  <a:gd name="connsiteX30" fmla="*/ 1626373 w 1628083"/>
                  <a:gd name="connsiteY30" fmla="*/ 607541 h 992800"/>
                  <a:gd name="connsiteX31" fmla="*/ 1628083 w 1628083"/>
                  <a:gd name="connsiteY31" fmla="*/ 610501 h 992800"/>
                  <a:gd name="connsiteX32" fmla="*/ 1625721 w 1628083"/>
                  <a:gd name="connsiteY32" fmla="*/ 612212 h 992800"/>
                  <a:gd name="connsiteX33" fmla="*/ 1620025 w 1628083"/>
                  <a:gd name="connsiteY33" fmla="*/ 617540 h 992800"/>
                  <a:gd name="connsiteX34" fmla="*/ 1611086 w 1628083"/>
                  <a:gd name="connsiteY34" fmla="*/ 625817 h 992800"/>
                  <a:gd name="connsiteX35" fmla="*/ 1598026 w 1628083"/>
                  <a:gd name="connsiteY35" fmla="*/ 638280 h 992800"/>
                  <a:gd name="connsiteX36" fmla="*/ 1582697 w 1628083"/>
                  <a:gd name="connsiteY36" fmla="*/ 651788 h 992800"/>
                  <a:gd name="connsiteX37" fmla="*/ 1563339 w 1628083"/>
                  <a:gd name="connsiteY37" fmla="*/ 668815 h 992800"/>
                  <a:gd name="connsiteX38" fmla="*/ 1541619 w 1628083"/>
                  <a:gd name="connsiteY38" fmla="*/ 687554 h 992800"/>
                  <a:gd name="connsiteX39" fmla="*/ 1516243 w 1628083"/>
                  <a:gd name="connsiteY39" fmla="*/ 707142 h 992800"/>
                  <a:gd name="connsiteX40" fmla="*/ 1489801 w 1628083"/>
                  <a:gd name="connsiteY40" fmla="*/ 729304 h 992800"/>
                  <a:gd name="connsiteX41" fmla="*/ 1458408 w 1628083"/>
                  <a:gd name="connsiteY41" fmla="*/ 751454 h 992800"/>
                  <a:gd name="connsiteX42" fmla="*/ 1426828 w 1628083"/>
                  <a:gd name="connsiteY42" fmla="*/ 774939 h 992800"/>
                  <a:gd name="connsiteX43" fmla="*/ 1392379 w 1628083"/>
                  <a:gd name="connsiteY43" fmla="*/ 798703 h 992800"/>
                  <a:gd name="connsiteX44" fmla="*/ 1355061 w 1628083"/>
                  <a:gd name="connsiteY44" fmla="*/ 822747 h 992800"/>
                  <a:gd name="connsiteX45" fmla="*/ 1316448 w 1628083"/>
                  <a:gd name="connsiteY45" fmla="*/ 845931 h 992800"/>
                  <a:gd name="connsiteX46" fmla="*/ 1275152 w 1628083"/>
                  <a:gd name="connsiteY46" fmla="*/ 868059 h 992800"/>
                  <a:gd name="connsiteX47" fmla="*/ 1233162 w 1628083"/>
                  <a:gd name="connsiteY47" fmla="*/ 890090 h 992800"/>
                  <a:gd name="connsiteX48" fmla="*/ 1188583 w 1628083"/>
                  <a:gd name="connsiteY48" fmla="*/ 910399 h 992800"/>
                  <a:gd name="connsiteX49" fmla="*/ 1143403 w 1628083"/>
                  <a:gd name="connsiteY49" fmla="*/ 929944 h 992800"/>
                  <a:gd name="connsiteX50" fmla="*/ 1097115 w 1628083"/>
                  <a:gd name="connsiteY50" fmla="*/ 947293 h 992800"/>
                  <a:gd name="connsiteX51" fmla="*/ 1048423 w 1628083"/>
                  <a:gd name="connsiteY51" fmla="*/ 961584 h 992800"/>
                  <a:gd name="connsiteX52" fmla="*/ 999224 w 1628083"/>
                  <a:gd name="connsiteY52" fmla="*/ 974444 h 992800"/>
                  <a:gd name="connsiteX53" fmla="*/ 950584 w 1628083"/>
                  <a:gd name="connsiteY53" fmla="*/ 983301 h 992800"/>
                  <a:gd name="connsiteX54" fmla="*/ 898661 w 1628083"/>
                  <a:gd name="connsiteY54" fmla="*/ 990338 h 992800"/>
                  <a:gd name="connsiteX55" fmla="*/ 848083 w 1628083"/>
                  <a:gd name="connsiteY55" fmla="*/ 992800 h 992800"/>
                  <a:gd name="connsiteX56" fmla="*/ 796584 w 1628083"/>
                  <a:gd name="connsiteY56" fmla="*/ 991732 h 992800"/>
                  <a:gd name="connsiteX57" fmla="*/ 745550 w 1628083"/>
                  <a:gd name="connsiteY57" fmla="*/ 987328 h 992800"/>
                  <a:gd name="connsiteX58" fmla="*/ 693874 w 1628083"/>
                  <a:gd name="connsiteY58" fmla="*/ 977390 h 992800"/>
                  <a:gd name="connsiteX59" fmla="*/ 644052 w 1628083"/>
                  <a:gd name="connsiteY59" fmla="*/ 964310 h 992800"/>
                  <a:gd name="connsiteX60" fmla="*/ 596084 w 1628083"/>
                  <a:gd name="connsiteY60" fmla="*/ 948087 h 992800"/>
                  <a:gd name="connsiteX61" fmla="*/ 549462 w 1628083"/>
                  <a:gd name="connsiteY61" fmla="*/ 927289 h 992800"/>
                  <a:gd name="connsiteX62" fmla="*/ 503721 w 1628083"/>
                  <a:gd name="connsiteY62" fmla="*/ 905254 h 992800"/>
                  <a:gd name="connsiteX63" fmla="*/ 459926 w 1628083"/>
                  <a:gd name="connsiteY63" fmla="*/ 879409 h 992800"/>
                  <a:gd name="connsiteX64" fmla="*/ 418400 w 1628083"/>
                  <a:gd name="connsiteY64" fmla="*/ 852519 h 992800"/>
                  <a:gd name="connsiteX65" fmla="*/ 377941 w 1628083"/>
                  <a:gd name="connsiteY65" fmla="*/ 823057 h 992800"/>
                  <a:gd name="connsiteX66" fmla="*/ 339149 w 1628083"/>
                  <a:gd name="connsiteY66" fmla="*/ 791787 h 992800"/>
                  <a:gd name="connsiteX67" fmla="*/ 302532 w 1628083"/>
                  <a:gd name="connsiteY67" fmla="*/ 760140 h 992800"/>
                  <a:gd name="connsiteX68" fmla="*/ 267490 w 1628083"/>
                  <a:gd name="connsiteY68" fmla="*/ 727352 h 992800"/>
                  <a:gd name="connsiteX69" fmla="*/ 235224 w 1628083"/>
                  <a:gd name="connsiteY69" fmla="*/ 694952 h 992800"/>
                  <a:gd name="connsiteX70" fmla="*/ 203744 w 1628083"/>
                  <a:gd name="connsiteY70" fmla="*/ 661982 h 992800"/>
                  <a:gd name="connsiteX71" fmla="*/ 173746 w 1628083"/>
                  <a:gd name="connsiteY71" fmla="*/ 628538 h 992800"/>
                  <a:gd name="connsiteX72" fmla="*/ 147819 w 1628083"/>
                  <a:gd name="connsiteY72" fmla="*/ 596342 h 992800"/>
                  <a:gd name="connsiteX73" fmla="*/ 123186 w 1628083"/>
                  <a:gd name="connsiteY73" fmla="*/ 565008 h 992800"/>
                  <a:gd name="connsiteX74" fmla="*/ 99061 w 1628083"/>
                  <a:gd name="connsiteY74" fmla="*/ 535105 h 992800"/>
                  <a:gd name="connsiteX75" fmla="*/ 79700 w 1628083"/>
                  <a:gd name="connsiteY75" fmla="*/ 506549 h 992800"/>
                  <a:gd name="connsiteX76" fmla="*/ 60661 w 1628083"/>
                  <a:gd name="connsiteY76" fmla="*/ 480758 h 992800"/>
                  <a:gd name="connsiteX77" fmla="*/ 45600 w 1628083"/>
                  <a:gd name="connsiteY77" fmla="*/ 456884 h 992800"/>
                  <a:gd name="connsiteX78" fmla="*/ 31647 w 1628083"/>
                  <a:gd name="connsiteY78" fmla="*/ 435205 h 992800"/>
                  <a:gd name="connsiteX79" fmla="*/ 19910 w 1628083"/>
                  <a:gd name="connsiteY79" fmla="*/ 417918 h 992800"/>
                  <a:gd name="connsiteX80" fmla="*/ 10763 w 1628083"/>
                  <a:gd name="connsiteY80" fmla="*/ 402353 h 992800"/>
                  <a:gd name="connsiteX81" fmla="*/ 5128 w 1628083"/>
                  <a:gd name="connsiteY81" fmla="*/ 392041 h 992800"/>
                  <a:gd name="connsiteX82" fmla="*/ 415 w 1628083"/>
                  <a:gd name="connsiteY82" fmla="*/ 385260 h 992800"/>
                  <a:gd name="connsiteX83" fmla="*/ 0 w 1628083"/>
                  <a:gd name="connsiteY83" fmla="*/ 383161 h 992800"/>
                  <a:gd name="connsiteX84" fmla="*/ 1067 w 1628083"/>
                  <a:gd name="connsiteY84" fmla="*/ 380589 h 992800"/>
                  <a:gd name="connsiteX85" fmla="*/ 7458 w 1628083"/>
                  <a:gd name="connsiteY85" fmla="*/ 375358 h 992800"/>
                  <a:gd name="connsiteX86" fmla="*/ 15795 w 1628083"/>
                  <a:gd name="connsiteY86" fmla="*/ 366317 h 992800"/>
                  <a:gd name="connsiteX87" fmla="*/ 28763 w 1628083"/>
                  <a:gd name="connsiteY87" fmla="*/ 354520 h 992800"/>
                  <a:gd name="connsiteX88" fmla="*/ 44786 w 1628083"/>
                  <a:gd name="connsiteY88" fmla="*/ 341110 h 992800"/>
                  <a:gd name="connsiteX89" fmla="*/ 64144 w 1628083"/>
                  <a:gd name="connsiteY89" fmla="*/ 324082 h 992800"/>
                  <a:gd name="connsiteX90" fmla="*/ 85076 w 1628083"/>
                  <a:gd name="connsiteY90" fmla="*/ 305914 h 992800"/>
                  <a:gd name="connsiteX91" fmla="*/ 110545 w 1628083"/>
                  <a:gd name="connsiteY91" fmla="*/ 285658 h 992800"/>
                  <a:gd name="connsiteX92" fmla="*/ 136987 w 1628083"/>
                  <a:gd name="connsiteY92" fmla="*/ 263497 h 992800"/>
                  <a:gd name="connsiteX93" fmla="*/ 168381 w 1628083"/>
                  <a:gd name="connsiteY93" fmla="*/ 241347 h 992800"/>
                  <a:gd name="connsiteX94" fmla="*/ 200655 w 1628083"/>
                  <a:gd name="connsiteY94" fmla="*/ 217959 h 992800"/>
                  <a:gd name="connsiteX95" fmla="*/ 234316 w 1628083"/>
                  <a:gd name="connsiteY95" fmla="*/ 194765 h 992800"/>
                  <a:gd name="connsiteX96" fmla="*/ 272235 w 1628083"/>
                  <a:gd name="connsiteY96" fmla="*/ 171485 h 992800"/>
                  <a:gd name="connsiteX97" fmla="*/ 311635 w 1628083"/>
                  <a:gd name="connsiteY97" fmla="*/ 147731 h 992800"/>
                  <a:gd name="connsiteX98" fmla="*/ 351636 w 1628083"/>
                  <a:gd name="connsiteY98" fmla="*/ 124742 h 992800"/>
                  <a:gd name="connsiteX99" fmla="*/ 394320 w 1628083"/>
                  <a:gd name="connsiteY99" fmla="*/ 102808 h 992800"/>
                  <a:gd name="connsiteX100" fmla="*/ 438205 w 1628083"/>
                  <a:gd name="connsiteY100" fmla="*/ 82402 h 992800"/>
                  <a:gd name="connsiteX101" fmla="*/ 484079 w 1628083"/>
                  <a:gd name="connsiteY101" fmla="*/ 62954 h 992800"/>
                  <a:gd name="connsiteX102" fmla="*/ 530968 w 1628083"/>
                  <a:gd name="connsiteY102" fmla="*/ 46369 h 992800"/>
                  <a:gd name="connsiteX103" fmla="*/ 578365 w 1628083"/>
                  <a:gd name="connsiteY103" fmla="*/ 31216 h 99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628083" h="992800">
                    <a:moveTo>
                      <a:pt x="627564" y="18356"/>
                    </a:moveTo>
                    <a:lnTo>
                      <a:pt x="677592" y="9694"/>
                    </a:lnTo>
                    <a:lnTo>
                      <a:pt x="728128" y="2463"/>
                    </a:lnTo>
                    <a:lnTo>
                      <a:pt x="778705" y="0"/>
                    </a:lnTo>
                    <a:lnTo>
                      <a:pt x="830205" y="1068"/>
                    </a:lnTo>
                    <a:lnTo>
                      <a:pt x="882533" y="6334"/>
                    </a:lnTo>
                    <a:lnTo>
                      <a:pt x="932914" y="15410"/>
                    </a:lnTo>
                    <a:lnTo>
                      <a:pt x="982736" y="28491"/>
                    </a:lnTo>
                    <a:lnTo>
                      <a:pt x="1030704" y="44714"/>
                    </a:lnTo>
                    <a:lnTo>
                      <a:pt x="1078714" y="65705"/>
                    </a:lnTo>
                    <a:lnTo>
                      <a:pt x="1123068" y="87547"/>
                    </a:lnTo>
                    <a:lnTo>
                      <a:pt x="1166862" y="113392"/>
                    </a:lnTo>
                    <a:lnTo>
                      <a:pt x="1209683" y="141143"/>
                    </a:lnTo>
                    <a:lnTo>
                      <a:pt x="1249541" y="169841"/>
                    </a:lnTo>
                    <a:lnTo>
                      <a:pt x="1287639" y="201014"/>
                    </a:lnTo>
                    <a:lnTo>
                      <a:pt x="1324950" y="232758"/>
                    </a:lnTo>
                    <a:lnTo>
                      <a:pt x="1359299" y="265448"/>
                    </a:lnTo>
                    <a:lnTo>
                      <a:pt x="1392860" y="298710"/>
                    </a:lnTo>
                    <a:lnTo>
                      <a:pt x="1423552" y="332251"/>
                    </a:lnTo>
                    <a:lnTo>
                      <a:pt x="1452949" y="364931"/>
                    </a:lnTo>
                    <a:lnTo>
                      <a:pt x="1479664" y="396555"/>
                    </a:lnTo>
                    <a:lnTo>
                      <a:pt x="1503602" y="427793"/>
                    </a:lnTo>
                    <a:lnTo>
                      <a:pt x="1527728" y="457695"/>
                    </a:lnTo>
                    <a:lnTo>
                      <a:pt x="1547088" y="486252"/>
                    </a:lnTo>
                    <a:lnTo>
                      <a:pt x="1566034" y="512710"/>
                    </a:lnTo>
                    <a:lnTo>
                      <a:pt x="1581883" y="536014"/>
                    </a:lnTo>
                    <a:lnTo>
                      <a:pt x="1595836" y="557693"/>
                    </a:lnTo>
                    <a:lnTo>
                      <a:pt x="1606878" y="574883"/>
                    </a:lnTo>
                    <a:lnTo>
                      <a:pt x="1616118" y="589780"/>
                    </a:lnTo>
                    <a:lnTo>
                      <a:pt x="1622354" y="600856"/>
                    </a:lnTo>
                    <a:lnTo>
                      <a:pt x="1626373" y="607541"/>
                    </a:lnTo>
                    <a:lnTo>
                      <a:pt x="1628083" y="610501"/>
                    </a:lnTo>
                    <a:lnTo>
                      <a:pt x="1625721" y="612212"/>
                    </a:lnTo>
                    <a:lnTo>
                      <a:pt x="1620025" y="617540"/>
                    </a:lnTo>
                    <a:lnTo>
                      <a:pt x="1611086" y="625817"/>
                    </a:lnTo>
                    <a:lnTo>
                      <a:pt x="1598026" y="638280"/>
                    </a:lnTo>
                    <a:lnTo>
                      <a:pt x="1582697" y="651788"/>
                    </a:lnTo>
                    <a:lnTo>
                      <a:pt x="1563339" y="668815"/>
                    </a:lnTo>
                    <a:lnTo>
                      <a:pt x="1541619" y="687554"/>
                    </a:lnTo>
                    <a:lnTo>
                      <a:pt x="1516243" y="707142"/>
                    </a:lnTo>
                    <a:lnTo>
                      <a:pt x="1489801" y="729304"/>
                    </a:lnTo>
                    <a:lnTo>
                      <a:pt x="1458408" y="751454"/>
                    </a:lnTo>
                    <a:lnTo>
                      <a:pt x="1426828" y="774939"/>
                    </a:lnTo>
                    <a:lnTo>
                      <a:pt x="1392379" y="798703"/>
                    </a:lnTo>
                    <a:lnTo>
                      <a:pt x="1355061" y="822747"/>
                    </a:lnTo>
                    <a:lnTo>
                      <a:pt x="1316448" y="845931"/>
                    </a:lnTo>
                    <a:lnTo>
                      <a:pt x="1275152" y="868059"/>
                    </a:lnTo>
                    <a:lnTo>
                      <a:pt x="1233162" y="890090"/>
                    </a:lnTo>
                    <a:lnTo>
                      <a:pt x="1188583" y="910399"/>
                    </a:lnTo>
                    <a:lnTo>
                      <a:pt x="1143403" y="929944"/>
                    </a:lnTo>
                    <a:lnTo>
                      <a:pt x="1097115" y="947293"/>
                    </a:lnTo>
                    <a:lnTo>
                      <a:pt x="1048423" y="961584"/>
                    </a:lnTo>
                    <a:lnTo>
                      <a:pt x="999224" y="974444"/>
                    </a:lnTo>
                    <a:lnTo>
                      <a:pt x="950584" y="983301"/>
                    </a:lnTo>
                    <a:lnTo>
                      <a:pt x="898661" y="990338"/>
                    </a:lnTo>
                    <a:lnTo>
                      <a:pt x="848083" y="992800"/>
                    </a:lnTo>
                    <a:lnTo>
                      <a:pt x="796584" y="991732"/>
                    </a:lnTo>
                    <a:lnTo>
                      <a:pt x="745550" y="987328"/>
                    </a:lnTo>
                    <a:lnTo>
                      <a:pt x="693874" y="977390"/>
                    </a:lnTo>
                    <a:lnTo>
                      <a:pt x="644052" y="964310"/>
                    </a:lnTo>
                    <a:lnTo>
                      <a:pt x="596084" y="948087"/>
                    </a:lnTo>
                    <a:lnTo>
                      <a:pt x="549462" y="927289"/>
                    </a:lnTo>
                    <a:lnTo>
                      <a:pt x="503721" y="905254"/>
                    </a:lnTo>
                    <a:lnTo>
                      <a:pt x="459926" y="879409"/>
                    </a:lnTo>
                    <a:lnTo>
                      <a:pt x="418400" y="852519"/>
                    </a:lnTo>
                    <a:lnTo>
                      <a:pt x="377941" y="823057"/>
                    </a:lnTo>
                    <a:lnTo>
                      <a:pt x="339149" y="791787"/>
                    </a:lnTo>
                    <a:lnTo>
                      <a:pt x="302532" y="760140"/>
                    </a:lnTo>
                    <a:lnTo>
                      <a:pt x="267490" y="727352"/>
                    </a:lnTo>
                    <a:lnTo>
                      <a:pt x="235224" y="694952"/>
                    </a:lnTo>
                    <a:lnTo>
                      <a:pt x="203744" y="661982"/>
                    </a:lnTo>
                    <a:lnTo>
                      <a:pt x="173746" y="628538"/>
                    </a:lnTo>
                    <a:lnTo>
                      <a:pt x="147819" y="596342"/>
                    </a:lnTo>
                    <a:lnTo>
                      <a:pt x="123186" y="565008"/>
                    </a:lnTo>
                    <a:lnTo>
                      <a:pt x="99061" y="535105"/>
                    </a:lnTo>
                    <a:lnTo>
                      <a:pt x="79700" y="506549"/>
                    </a:lnTo>
                    <a:lnTo>
                      <a:pt x="60661" y="480758"/>
                    </a:lnTo>
                    <a:lnTo>
                      <a:pt x="45600" y="456884"/>
                    </a:lnTo>
                    <a:lnTo>
                      <a:pt x="31647" y="435205"/>
                    </a:lnTo>
                    <a:lnTo>
                      <a:pt x="19910" y="417918"/>
                    </a:lnTo>
                    <a:lnTo>
                      <a:pt x="10763" y="402353"/>
                    </a:lnTo>
                    <a:lnTo>
                      <a:pt x="5128" y="392041"/>
                    </a:lnTo>
                    <a:lnTo>
                      <a:pt x="415" y="385260"/>
                    </a:lnTo>
                    <a:lnTo>
                      <a:pt x="0" y="383161"/>
                    </a:lnTo>
                    <a:lnTo>
                      <a:pt x="1067" y="380589"/>
                    </a:lnTo>
                    <a:lnTo>
                      <a:pt x="7458" y="375358"/>
                    </a:lnTo>
                    <a:lnTo>
                      <a:pt x="15795" y="366317"/>
                    </a:lnTo>
                    <a:lnTo>
                      <a:pt x="28763" y="354520"/>
                    </a:lnTo>
                    <a:lnTo>
                      <a:pt x="44786" y="341110"/>
                    </a:lnTo>
                    <a:lnTo>
                      <a:pt x="64144" y="324082"/>
                    </a:lnTo>
                    <a:lnTo>
                      <a:pt x="85076" y="305914"/>
                    </a:lnTo>
                    <a:lnTo>
                      <a:pt x="110545" y="285658"/>
                    </a:lnTo>
                    <a:lnTo>
                      <a:pt x="136987" y="263497"/>
                    </a:lnTo>
                    <a:lnTo>
                      <a:pt x="168381" y="241347"/>
                    </a:lnTo>
                    <a:lnTo>
                      <a:pt x="200655" y="217959"/>
                    </a:lnTo>
                    <a:lnTo>
                      <a:pt x="234316" y="194765"/>
                    </a:lnTo>
                    <a:lnTo>
                      <a:pt x="272235" y="171485"/>
                    </a:lnTo>
                    <a:lnTo>
                      <a:pt x="311635" y="147731"/>
                    </a:lnTo>
                    <a:lnTo>
                      <a:pt x="351636" y="124742"/>
                    </a:lnTo>
                    <a:lnTo>
                      <a:pt x="394320" y="102808"/>
                    </a:lnTo>
                    <a:lnTo>
                      <a:pt x="438205" y="82402"/>
                    </a:lnTo>
                    <a:lnTo>
                      <a:pt x="484079" y="62954"/>
                    </a:lnTo>
                    <a:lnTo>
                      <a:pt x="530968" y="46369"/>
                    </a:lnTo>
                    <a:lnTo>
                      <a:pt x="578365" y="31216"/>
                    </a:lnTo>
                    <a:close/>
                  </a:path>
                </a:pathLst>
              </a:custGeom>
              <a:solidFill>
                <a:srgbClr val="9F242B"/>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72000" bIns="3600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32" name="MH_Title_1">
                <a:extLst>
                  <a:ext uri="{FF2B5EF4-FFF2-40B4-BE49-F238E27FC236}">
                    <a16:creationId xmlns:a16="http://schemas.microsoft.com/office/drawing/2014/main" id="{4E3A5443-B053-40C5-93E9-55ED48A7F12F}"/>
                  </a:ext>
                </a:extLst>
              </p:cNvPr>
              <p:cNvSpPr>
                <a:spLocks noChangeArrowheads="1"/>
              </p:cNvSpPr>
              <p:nvPr>
                <p:custDataLst>
                  <p:tags r:id="rId6"/>
                </p:custDataLst>
              </p:nvPr>
            </p:nvSpPr>
            <p:spPr bwMode="gray">
              <a:xfrm>
                <a:off x="5711825" y="3602038"/>
                <a:ext cx="922338" cy="920750"/>
              </a:xfrm>
              <a:prstGeom prst="ellipse">
                <a:avLst/>
              </a:prstGeom>
              <a:solidFill>
                <a:srgbClr val="FFFFFF"/>
              </a:solidFill>
              <a:ln w="31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endParaRPr lang="en-US" altLang="zh-CN" sz="1600" b="1" dirty="0">
                  <a:solidFill>
                    <a:schemeClr val="tx1">
                      <a:lumMod val="65000"/>
                      <a:lumOff val="35000"/>
                    </a:schemeClr>
                  </a:solidFill>
                  <a:cs typeface="+mn-ea"/>
                  <a:sym typeface="+mn-lt"/>
                </a:endParaRPr>
              </a:p>
            </p:txBody>
          </p:sp>
        </p:grpSp>
        <p:sp>
          <p:nvSpPr>
            <p:cNvPr id="22" name="椭圆 4">
              <a:extLst>
                <a:ext uri="{FF2B5EF4-FFF2-40B4-BE49-F238E27FC236}">
                  <a16:creationId xmlns:a16="http://schemas.microsoft.com/office/drawing/2014/main" id="{FF2D5239-9E22-4360-B5CD-81AE859F68AB}"/>
                </a:ext>
              </a:extLst>
            </p:cNvPr>
            <p:cNvSpPr/>
            <p:nvPr/>
          </p:nvSpPr>
          <p:spPr>
            <a:xfrm>
              <a:off x="5876675" y="2450401"/>
              <a:ext cx="460649" cy="47484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cs typeface="+mn-ea"/>
                <a:sym typeface="+mn-lt"/>
              </a:endParaRPr>
            </a:p>
          </p:txBody>
        </p:sp>
        <p:sp>
          <p:nvSpPr>
            <p:cNvPr id="23" name="椭圆 44">
              <a:extLst>
                <a:ext uri="{FF2B5EF4-FFF2-40B4-BE49-F238E27FC236}">
                  <a16:creationId xmlns:a16="http://schemas.microsoft.com/office/drawing/2014/main" id="{B0DC03F3-796D-415E-B697-E92D842DA931}"/>
                </a:ext>
              </a:extLst>
            </p:cNvPr>
            <p:cNvSpPr/>
            <p:nvPr/>
          </p:nvSpPr>
          <p:spPr>
            <a:xfrm>
              <a:off x="6947639" y="3363791"/>
              <a:ext cx="474840" cy="383960"/>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cs typeface="+mn-ea"/>
                <a:sym typeface="+mn-lt"/>
              </a:endParaRPr>
            </a:p>
          </p:txBody>
        </p:sp>
        <p:sp>
          <p:nvSpPr>
            <p:cNvPr id="24" name="椭圆 45">
              <a:extLst>
                <a:ext uri="{FF2B5EF4-FFF2-40B4-BE49-F238E27FC236}">
                  <a16:creationId xmlns:a16="http://schemas.microsoft.com/office/drawing/2014/main" id="{98F7AB2A-A37C-4A75-A612-F9101A6EA4D2}"/>
                </a:ext>
              </a:extLst>
            </p:cNvPr>
            <p:cNvSpPr/>
            <p:nvPr/>
          </p:nvSpPr>
          <p:spPr>
            <a:xfrm>
              <a:off x="4809009" y="3318351"/>
              <a:ext cx="458915" cy="47484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cs typeface="+mn-ea"/>
                <a:sym typeface="+mn-lt"/>
              </a:endParaRPr>
            </a:p>
          </p:txBody>
        </p:sp>
        <p:sp>
          <p:nvSpPr>
            <p:cNvPr id="25" name="椭圆 46">
              <a:extLst>
                <a:ext uri="{FF2B5EF4-FFF2-40B4-BE49-F238E27FC236}">
                  <a16:creationId xmlns:a16="http://schemas.microsoft.com/office/drawing/2014/main" id="{B68DB9A7-8E08-475C-83CD-707C81B07C03}"/>
                </a:ext>
              </a:extLst>
            </p:cNvPr>
            <p:cNvSpPr/>
            <p:nvPr/>
          </p:nvSpPr>
          <p:spPr>
            <a:xfrm>
              <a:off x="6451178" y="4498927"/>
              <a:ext cx="474840" cy="448088"/>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cs typeface="+mn-ea"/>
                <a:sym typeface="+mn-lt"/>
              </a:endParaRPr>
            </a:p>
          </p:txBody>
        </p:sp>
        <p:sp>
          <p:nvSpPr>
            <p:cNvPr id="26" name="椭圆 47">
              <a:extLst>
                <a:ext uri="{FF2B5EF4-FFF2-40B4-BE49-F238E27FC236}">
                  <a16:creationId xmlns:a16="http://schemas.microsoft.com/office/drawing/2014/main" id="{EEA7836C-9D88-46E6-918D-7052FC6E9BBC}"/>
                </a:ext>
              </a:extLst>
            </p:cNvPr>
            <p:cNvSpPr/>
            <p:nvPr/>
          </p:nvSpPr>
          <p:spPr>
            <a:xfrm>
              <a:off x="5275886" y="4485551"/>
              <a:ext cx="474840" cy="474840"/>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cs typeface="+mn-ea"/>
                <a:sym typeface="+mn-lt"/>
              </a:endParaRPr>
            </a:p>
          </p:txBody>
        </p:sp>
      </p:grpSp>
      <p:sp>
        <p:nvSpPr>
          <p:cNvPr id="33" name="矩形 32">
            <a:extLst>
              <a:ext uri="{FF2B5EF4-FFF2-40B4-BE49-F238E27FC236}">
                <a16:creationId xmlns:a16="http://schemas.microsoft.com/office/drawing/2014/main" id="{07FA4D8D-CDAD-44D3-AEFE-29B223F3EB36}"/>
              </a:ext>
            </a:extLst>
          </p:cNvPr>
          <p:cNvSpPr/>
          <p:nvPr/>
        </p:nvSpPr>
        <p:spPr>
          <a:xfrm>
            <a:off x="1202102" y="4485551"/>
            <a:ext cx="2563309"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dirty="0">
                <a:solidFill>
                  <a:schemeClr val="tx1">
                    <a:lumMod val="65000"/>
                    <a:lumOff val="35000"/>
                  </a:schemeClr>
                </a:solidFill>
                <a:cs typeface="+mn-ea"/>
                <a:sym typeface="+mn-lt"/>
              </a:rPr>
              <a:t>运营</a:t>
            </a:r>
          </a:p>
        </p:txBody>
      </p:sp>
      <p:sp>
        <p:nvSpPr>
          <p:cNvPr id="2" name="文本框 1">
            <a:extLst>
              <a:ext uri="{FF2B5EF4-FFF2-40B4-BE49-F238E27FC236}">
                <a16:creationId xmlns:a16="http://schemas.microsoft.com/office/drawing/2014/main" id="{51A9977A-1C50-252B-EE4B-665205AFAAD5}"/>
              </a:ext>
            </a:extLst>
          </p:cNvPr>
          <p:cNvSpPr txBox="1"/>
          <p:nvPr/>
        </p:nvSpPr>
        <p:spPr>
          <a:xfrm>
            <a:off x="8473867" y="4869145"/>
            <a:ext cx="1486974" cy="430374"/>
          </a:xfrm>
          <a:prstGeom prst="rect">
            <a:avLst/>
          </a:prstGeom>
          <a:noFill/>
        </p:spPr>
        <p:txBody>
          <a:bodyPr wrap="square" rtlCol="0">
            <a:spAutoFit/>
          </a:bodyPr>
          <a:lstStyle/>
          <a:p>
            <a:pPr algn="just">
              <a:lnSpc>
                <a:spcPct val="120000"/>
              </a:lnSpc>
            </a:pPr>
            <a:r>
              <a:rPr lang="zh-CN" altLang="en-US" sz="2000" dirty="0">
                <a:solidFill>
                  <a:schemeClr val="tx1">
                    <a:lumMod val="65000"/>
                    <a:lumOff val="35000"/>
                  </a:schemeClr>
                </a:solidFill>
                <a:cs typeface="+mn-ea"/>
              </a:rPr>
              <a:t>座位</a:t>
            </a:r>
          </a:p>
        </p:txBody>
      </p:sp>
      <p:sp>
        <p:nvSpPr>
          <p:cNvPr id="3" name="文本框 2">
            <a:extLst>
              <a:ext uri="{FF2B5EF4-FFF2-40B4-BE49-F238E27FC236}">
                <a16:creationId xmlns:a16="http://schemas.microsoft.com/office/drawing/2014/main" id="{5C5EF3F1-ABB5-7ED6-4E76-B16BE4475FEB}"/>
              </a:ext>
            </a:extLst>
          </p:cNvPr>
          <p:cNvSpPr txBox="1"/>
          <p:nvPr/>
        </p:nvSpPr>
        <p:spPr>
          <a:xfrm>
            <a:off x="3135975" y="5326956"/>
            <a:ext cx="1602640" cy="497957"/>
          </a:xfrm>
          <a:prstGeom prst="rect">
            <a:avLst/>
          </a:prstGeom>
          <a:noFill/>
        </p:spPr>
        <p:txBody>
          <a:bodyPr wrap="square" rtlCol="0">
            <a:spAutoFit/>
          </a:bodyPr>
          <a:lstStyle>
            <a:defPPr>
              <a:defRPr lang="zh-CN"/>
            </a:defPPr>
            <a:lvl1pPr>
              <a:defRPr sz="1600"/>
            </a:lvl1pPr>
          </a:lstStyle>
          <a:p>
            <a:pPr algn="r">
              <a:lnSpc>
                <a:spcPct val="120000"/>
              </a:lnSpc>
            </a:pPr>
            <a:r>
              <a:rPr lang="zh-CN" altLang="en-US" sz="2400" dirty="0">
                <a:solidFill>
                  <a:schemeClr val="tx1">
                    <a:lumMod val="65000"/>
                    <a:lumOff val="35000"/>
                  </a:schemeClr>
                </a:solidFill>
                <a:cs typeface="+mn-ea"/>
              </a:rPr>
              <a:t>供应时间</a:t>
            </a:r>
          </a:p>
        </p:txBody>
      </p:sp>
      <p:sp>
        <p:nvSpPr>
          <p:cNvPr id="8" name="文本框 7">
            <a:extLst>
              <a:ext uri="{FF2B5EF4-FFF2-40B4-BE49-F238E27FC236}">
                <a16:creationId xmlns:a16="http://schemas.microsoft.com/office/drawing/2014/main" id="{D5A175E0-C664-74A8-D1B0-7C2ABBDC5069}"/>
              </a:ext>
            </a:extLst>
          </p:cNvPr>
          <p:cNvSpPr txBox="1"/>
          <p:nvPr/>
        </p:nvSpPr>
        <p:spPr>
          <a:xfrm>
            <a:off x="6504868" y="5730562"/>
            <a:ext cx="1763986" cy="497957"/>
          </a:xfrm>
          <a:prstGeom prst="rect">
            <a:avLst/>
          </a:prstGeom>
          <a:noFill/>
        </p:spPr>
        <p:txBody>
          <a:bodyPr wrap="square" rtlCol="0">
            <a:spAutoFit/>
          </a:bodyPr>
          <a:lstStyle/>
          <a:p>
            <a:pPr algn="just">
              <a:lnSpc>
                <a:spcPct val="120000"/>
              </a:lnSpc>
            </a:pPr>
            <a:r>
              <a:rPr lang="zh-CN" altLang="en-US" sz="2400" dirty="0">
                <a:solidFill>
                  <a:schemeClr val="tx1">
                    <a:lumMod val="65000"/>
                    <a:lumOff val="35000"/>
                  </a:schemeClr>
                </a:solidFill>
                <a:cs typeface="+mn-ea"/>
              </a:rPr>
              <a:t>活动参与</a:t>
            </a:r>
          </a:p>
        </p:txBody>
      </p:sp>
    </p:spTree>
    <p:extLst>
      <p:ext uri="{BB962C8B-B14F-4D97-AF65-F5344CB8AC3E}">
        <p14:creationId xmlns:p14="http://schemas.microsoft.com/office/powerpoint/2010/main" val="317596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fltVal val="0"/>
                                          </p:val>
                                        </p:tav>
                                        <p:tav tm="100000">
                                          <p:val>
                                            <p:strVal val="#ppt_w"/>
                                          </p:val>
                                        </p:tav>
                                      </p:tavLst>
                                    </p:anim>
                                    <p:anim calcmode="lin" valueType="num">
                                      <p:cBhvr>
                                        <p:cTn id="12" dur="1000" fill="hold"/>
                                        <p:tgtEl>
                                          <p:spTgt spid="20"/>
                                        </p:tgtEl>
                                        <p:attrNameLst>
                                          <p:attrName>ppt_h</p:attrName>
                                        </p:attrNameLst>
                                      </p:cBhvr>
                                      <p:tavLst>
                                        <p:tav tm="0">
                                          <p:val>
                                            <p:fltVal val="0"/>
                                          </p:val>
                                        </p:tav>
                                        <p:tav tm="100000">
                                          <p:val>
                                            <p:strVal val="#ppt_h"/>
                                          </p:val>
                                        </p:tav>
                                      </p:tavLst>
                                    </p:anim>
                                    <p:anim calcmode="lin" valueType="num">
                                      <p:cBhvr>
                                        <p:cTn id="13" dur="1000" fill="hold"/>
                                        <p:tgtEl>
                                          <p:spTgt spid="20"/>
                                        </p:tgtEl>
                                        <p:attrNameLst>
                                          <p:attrName>style.rotation</p:attrName>
                                        </p:attrNameLst>
                                      </p:cBhvr>
                                      <p:tavLst>
                                        <p:tav tm="0">
                                          <p:val>
                                            <p:fltVal val="90"/>
                                          </p:val>
                                        </p:tav>
                                        <p:tav tm="100000">
                                          <p:val>
                                            <p:fltVal val="0"/>
                                          </p:val>
                                        </p:tav>
                                      </p:tavLst>
                                    </p:anim>
                                    <p:animEffect transition="in" filter="fade">
                                      <p:cBhvr>
                                        <p:cTn id="14" dur="1000"/>
                                        <p:tgtEl>
                                          <p:spTgt spid="20"/>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2" grpId="0"/>
      <p:bldP spid="15" grpId="0"/>
      <p:bldP spid="18" grpId="0"/>
      <p:bldP spid="33" grpId="0"/>
      <p:bldP spid="2" grpId="0"/>
      <p:bldP spid="3"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5922" y="228327"/>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存在的问题</a:t>
            </a:r>
          </a:p>
        </p:txBody>
      </p:sp>
      <p:grpSp>
        <p:nvGrpSpPr>
          <p:cNvPr id="8" name="组合 7">
            <a:extLst>
              <a:ext uri="{FF2B5EF4-FFF2-40B4-BE49-F238E27FC236}">
                <a16:creationId xmlns:a16="http://schemas.microsoft.com/office/drawing/2014/main" id="{15DDEDE5-34DE-4070-AD1A-92BC6F2A6CCB}"/>
              </a:ext>
            </a:extLst>
          </p:cNvPr>
          <p:cNvGrpSpPr/>
          <p:nvPr/>
        </p:nvGrpSpPr>
        <p:grpSpPr>
          <a:xfrm>
            <a:off x="2319617" y="1271630"/>
            <a:ext cx="1942023" cy="2078071"/>
            <a:chOff x="1161144" y="1785035"/>
            <a:chExt cx="2369000" cy="2534960"/>
          </a:xfrm>
        </p:grpSpPr>
        <p:grpSp>
          <p:nvGrpSpPr>
            <p:cNvPr id="9" name="组合 8">
              <a:extLst>
                <a:ext uri="{FF2B5EF4-FFF2-40B4-BE49-F238E27FC236}">
                  <a16:creationId xmlns:a16="http://schemas.microsoft.com/office/drawing/2014/main" id="{61A716ED-7E04-465C-8114-9ADCED43E45F}"/>
                </a:ext>
              </a:extLst>
            </p:cNvPr>
            <p:cNvGrpSpPr/>
            <p:nvPr/>
          </p:nvGrpSpPr>
          <p:grpSpPr>
            <a:xfrm>
              <a:off x="1161144" y="1950996"/>
              <a:ext cx="2369000" cy="2368999"/>
              <a:chOff x="824545" y="1875863"/>
              <a:chExt cx="2530586" cy="2530585"/>
            </a:xfrm>
          </p:grpSpPr>
          <p:sp>
            <p:nvSpPr>
              <p:cNvPr id="13" name="椭圆 12">
                <a:extLst>
                  <a:ext uri="{FF2B5EF4-FFF2-40B4-BE49-F238E27FC236}">
                    <a16:creationId xmlns:a16="http://schemas.microsoft.com/office/drawing/2014/main" id="{A80CB390-D069-43D0-9428-FCC2815F5E44}"/>
                  </a:ext>
                </a:extLst>
              </p:cNvPr>
              <p:cNvSpPr/>
              <p:nvPr/>
            </p:nvSpPr>
            <p:spPr>
              <a:xfrm>
                <a:off x="824545" y="1875863"/>
                <a:ext cx="2530586" cy="2530585"/>
              </a:xfrm>
              <a:prstGeom prst="ellipse">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椭圆 13">
                <a:extLst>
                  <a:ext uri="{FF2B5EF4-FFF2-40B4-BE49-F238E27FC236}">
                    <a16:creationId xmlns:a16="http://schemas.microsoft.com/office/drawing/2014/main" id="{E2E1805E-61B2-4B3D-8916-A681A52614F5}"/>
                  </a:ext>
                </a:extLst>
              </p:cNvPr>
              <p:cNvSpPr/>
              <p:nvPr/>
            </p:nvSpPr>
            <p:spPr>
              <a:xfrm>
                <a:off x="954664" y="2005982"/>
                <a:ext cx="2270346" cy="2270346"/>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a16="http://schemas.microsoft.com/office/drawing/2014/main" id="{BEA56580-FEAD-4873-8FF5-0A37A7C96F76}"/>
                </a:ext>
              </a:extLst>
            </p:cNvPr>
            <p:cNvGrpSpPr/>
            <p:nvPr/>
          </p:nvGrpSpPr>
          <p:grpSpPr>
            <a:xfrm>
              <a:off x="1258698" y="1785035"/>
              <a:ext cx="973815" cy="973815"/>
              <a:chOff x="928753" y="1698582"/>
              <a:chExt cx="1040237" cy="1040237"/>
            </a:xfrm>
          </p:grpSpPr>
          <p:sp>
            <p:nvSpPr>
              <p:cNvPr id="11" name="椭圆 10">
                <a:extLst>
                  <a:ext uri="{FF2B5EF4-FFF2-40B4-BE49-F238E27FC236}">
                    <a16:creationId xmlns:a16="http://schemas.microsoft.com/office/drawing/2014/main" id="{AE15796B-AD0C-4BC6-926D-4DB3A928BACA}"/>
                  </a:ext>
                </a:extLst>
              </p:cNvPr>
              <p:cNvSpPr/>
              <p:nvPr/>
            </p:nvSpPr>
            <p:spPr>
              <a:xfrm>
                <a:off x="928753" y="1698582"/>
                <a:ext cx="1040237" cy="1040237"/>
              </a:xfrm>
              <a:prstGeom prst="ellipse">
                <a:avLst/>
              </a:prstGeom>
              <a:solidFill>
                <a:schemeClr val="bg1"/>
              </a:solidFill>
              <a:ln>
                <a:noFill/>
              </a:ln>
              <a:effectLst>
                <a:outerShdw blurRad="1397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Freeform 44">
                <a:extLst>
                  <a:ext uri="{FF2B5EF4-FFF2-40B4-BE49-F238E27FC236}">
                    <a16:creationId xmlns:a16="http://schemas.microsoft.com/office/drawing/2014/main" id="{5D7A843D-3B50-4296-B8A4-B7C1D13333B8}"/>
                  </a:ext>
                </a:extLst>
              </p:cNvPr>
              <p:cNvSpPr>
                <a:spLocks noEditPoints="1"/>
              </p:cNvSpPr>
              <p:nvPr/>
            </p:nvSpPr>
            <p:spPr bwMode="auto">
              <a:xfrm>
                <a:off x="1229384" y="1989146"/>
                <a:ext cx="399094" cy="408516"/>
              </a:xfrm>
              <a:custGeom>
                <a:avLst/>
                <a:gdLst>
                  <a:gd name="T0" fmla="*/ 11676468 w 59"/>
                  <a:gd name="T1" fmla="*/ 473228194 h 60"/>
                  <a:gd name="T2" fmla="*/ 11676468 w 59"/>
                  <a:gd name="T3" fmla="*/ 449567300 h 60"/>
                  <a:gd name="T4" fmla="*/ 151800920 w 59"/>
                  <a:gd name="T5" fmla="*/ 461399467 h 60"/>
                  <a:gd name="T6" fmla="*/ 326958194 w 59"/>
                  <a:gd name="T7" fmla="*/ 224783650 h 60"/>
                  <a:gd name="T8" fmla="*/ 186833742 w 59"/>
                  <a:gd name="T9" fmla="*/ 94647015 h 60"/>
                  <a:gd name="T10" fmla="*/ 93415162 w 59"/>
                  <a:gd name="T11" fmla="*/ 165629696 h 60"/>
                  <a:gd name="T12" fmla="*/ 93415162 w 59"/>
                  <a:gd name="T13" fmla="*/ 224783650 h 60"/>
                  <a:gd name="T14" fmla="*/ 198510210 w 59"/>
                  <a:gd name="T15" fmla="*/ 437738573 h 60"/>
                  <a:gd name="T16" fmla="*/ 35032822 w 59"/>
                  <a:gd name="T17" fmla="*/ 283937604 h 60"/>
                  <a:gd name="T18" fmla="*/ 35032822 w 59"/>
                  <a:gd name="T19" fmla="*/ 106475742 h 60"/>
                  <a:gd name="T20" fmla="*/ 186833742 w 59"/>
                  <a:gd name="T21" fmla="*/ 11832167 h 60"/>
                  <a:gd name="T22" fmla="*/ 408696888 w 59"/>
                  <a:gd name="T23" fmla="*/ 189290590 h 60"/>
                  <a:gd name="T24" fmla="*/ 326958194 w 59"/>
                  <a:gd name="T25" fmla="*/ 224783650 h 60"/>
                  <a:gd name="T26" fmla="*/ 58385758 w 59"/>
                  <a:gd name="T27" fmla="*/ 650690056 h 60"/>
                  <a:gd name="T28" fmla="*/ 58385758 w 59"/>
                  <a:gd name="T29" fmla="*/ 627029163 h 60"/>
                  <a:gd name="T30" fmla="*/ 175157274 w 59"/>
                  <a:gd name="T31" fmla="*/ 520553421 h 60"/>
                  <a:gd name="T32" fmla="*/ 70062226 w 59"/>
                  <a:gd name="T33" fmla="*/ 650690056 h 60"/>
                  <a:gd name="T34" fmla="*/ 233539615 w 59"/>
                  <a:gd name="T35" fmla="*/ 709844010 h 60"/>
                  <a:gd name="T36" fmla="*/ 221863146 w 59"/>
                  <a:gd name="T37" fmla="*/ 556043042 h 60"/>
                  <a:gd name="T38" fmla="*/ 245219500 w 59"/>
                  <a:gd name="T39" fmla="*/ 556043042 h 60"/>
                  <a:gd name="T40" fmla="*/ 653912971 w 59"/>
                  <a:gd name="T41" fmla="*/ 603368269 h 60"/>
                  <a:gd name="T42" fmla="*/ 502112051 w 59"/>
                  <a:gd name="T43" fmla="*/ 698011844 h 60"/>
                  <a:gd name="T44" fmla="*/ 280248904 w 59"/>
                  <a:gd name="T45" fmla="*/ 520553421 h 60"/>
                  <a:gd name="T46" fmla="*/ 361987599 w 59"/>
                  <a:gd name="T47" fmla="*/ 496892527 h 60"/>
                  <a:gd name="T48" fmla="*/ 525468404 w 59"/>
                  <a:gd name="T49" fmla="*/ 603368269 h 60"/>
                  <a:gd name="T50" fmla="*/ 607207098 w 59"/>
                  <a:gd name="T51" fmla="*/ 520553421 h 60"/>
                  <a:gd name="T52" fmla="*/ 478759114 w 59"/>
                  <a:gd name="T53" fmla="*/ 378584619 h 60"/>
                  <a:gd name="T54" fmla="*/ 513788519 w 59"/>
                  <a:gd name="T55" fmla="*/ 283937604 h 60"/>
                  <a:gd name="T56" fmla="*/ 688945793 w 59"/>
                  <a:gd name="T57" fmla="*/ 520553421 h 60"/>
                  <a:gd name="T58" fmla="*/ 467082646 w 59"/>
                  <a:gd name="T59" fmla="*/ 153800969 h 60"/>
                  <a:gd name="T60" fmla="*/ 432049825 w 59"/>
                  <a:gd name="T61" fmla="*/ 153800969 h 60"/>
                  <a:gd name="T62" fmla="*/ 455406178 w 59"/>
                  <a:gd name="T63" fmla="*/ 0 h 60"/>
                  <a:gd name="T64" fmla="*/ 467082646 w 59"/>
                  <a:gd name="T65" fmla="*/ 153800969 h 60"/>
                  <a:gd name="T66" fmla="*/ 513788519 w 59"/>
                  <a:gd name="T67" fmla="*/ 189290590 h 60"/>
                  <a:gd name="T68" fmla="*/ 502112051 w 59"/>
                  <a:gd name="T69" fmla="*/ 165629696 h 60"/>
                  <a:gd name="T70" fmla="*/ 630560035 w 59"/>
                  <a:gd name="T71" fmla="*/ 59153954 h 60"/>
                  <a:gd name="T72" fmla="*/ 525468404 w 59"/>
                  <a:gd name="T73" fmla="*/ 189290590 h 60"/>
                  <a:gd name="T74" fmla="*/ 548821341 w 59"/>
                  <a:gd name="T75" fmla="*/ 260276710 h 60"/>
                  <a:gd name="T76" fmla="*/ 548821341 w 59"/>
                  <a:gd name="T77" fmla="*/ 236615817 h 60"/>
                  <a:gd name="T78" fmla="*/ 688945793 w 59"/>
                  <a:gd name="T79" fmla="*/ 248444544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60">
                    <a:moveTo>
                      <a:pt x="12" y="40"/>
                    </a:moveTo>
                    <a:cubicBezTo>
                      <a:pt x="1" y="40"/>
                      <a:pt x="1" y="40"/>
                      <a:pt x="1" y="40"/>
                    </a:cubicBezTo>
                    <a:cubicBezTo>
                      <a:pt x="0" y="40"/>
                      <a:pt x="0" y="40"/>
                      <a:pt x="0" y="39"/>
                    </a:cubicBezTo>
                    <a:cubicBezTo>
                      <a:pt x="0" y="39"/>
                      <a:pt x="0" y="38"/>
                      <a:pt x="1" y="38"/>
                    </a:cubicBezTo>
                    <a:cubicBezTo>
                      <a:pt x="12" y="38"/>
                      <a:pt x="12" y="38"/>
                      <a:pt x="12" y="38"/>
                    </a:cubicBezTo>
                    <a:cubicBezTo>
                      <a:pt x="13" y="38"/>
                      <a:pt x="13" y="39"/>
                      <a:pt x="13" y="39"/>
                    </a:cubicBezTo>
                    <a:cubicBezTo>
                      <a:pt x="13" y="40"/>
                      <a:pt x="13" y="40"/>
                      <a:pt x="12" y="40"/>
                    </a:cubicBezTo>
                    <a:close/>
                    <a:moveTo>
                      <a:pt x="28" y="19"/>
                    </a:moveTo>
                    <a:cubicBezTo>
                      <a:pt x="18" y="9"/>
                      <a:pt x="18" y="9"/>
                      <a:pt x="18" y="9"/>
                    </a:cubicBezTo>
                    <a:cubicBezTo>
                      <a:pt x="18" y="8"/>
                      <a:pt x="17" y="8"/>
                      <a:pt x="16" y="8"/>
                    </a:cubicBezTo>
                    <a:cubicBezTo>
                      <a:pt x="15" y="8"/>
                      <a:pt x="14" y="8"/>
                      <a:pt x="13" y="9"/>
                    </a:cubicBezTo>
                    <a:cubicBezTo>
                      <a:pt x="8" y="14"/>
                      <a:pt x="8" y="14"/>
                      <a:pt x="8" y="14"/>
                    </a:cubicBezTo>
                    <a:cubicBezTo>
                      <a:pt x="8" y="15"/>
                      <a:pt x="7" y="15"/>
                      <a:pt x="7" y="16"/>
                    </a:cubicBezTo>
                    <a:cubicBezTo>
                      <a:pt x="7" y="17"/>
                      <a:pt x="8" y="18"/>
                      <a:pt x="8" y="19"/>
                    </a:cubicBezTo>
                    <a:cubicBezTo>
                      <a:pt x="18" y="29"/>
                      <a:pt x="18" y="29"/>
                      <a:pt x="18" y="29"/>
                    </a:cubicBezTo>
                    <a:cubicBezTo>
                      <a:pt x="17" y="37"/>
                      <a:pt x="17" y="37"/>
                      <a:pt x="17" y="37"/>
                    </a:cubicBezTo>
                    <a:cubicBezTo>
                      <a:pt x="17" y="37"/>
                      <a:pt x="16" y="36"/>
                      <a:pt x="15" y="36"/>
                    </a:cubicBezTo>
                    <a:cubicBezTo>
                      <a:pt x="3" y="24"/>
                      <a:pt x="3" y="24"/>
                      <a:pt x="3" y="24"/>
                    </a:cubicBezTo>
                    <a:cubicBezTo>
                      <a:pt x="1" y="22"/>
                      <a:pt x="0" y="19"/>
                      <a:pt x="0" y="16"/>
                    </a:cubicBezTo>
                    <a:cubicBezTo>
                      <a:pt x="0" y="14"/>
                      <a:pt x="1" y="11"/>
                      <a:pt x="3" y="9"/>
                    </a:cubicBezTo>
                    <a:cubicBezTo>
                      <a:pt x="9" y="4"/>
                      <a:pt x="9" y="4"/>
                      <a:pt x="9" y="4"/>
                    </a:cubicBezTo>
                    <a:cubicBezTo>
                      <a:pt x="11" y="2"/>
                      <a:pt x="13" y="1"/>
                      <a:pt x="16" y="1"/>
                    </a:cubicBezTo>
                    <a:cubicBezTo>
                      <a:pt x="19" y="1"/>
                      <a:pt x="21" y="2"/>
                      <a:pt x="23" y="4"/>
                    </a:cubicBezTo>
                    <a:cubicBezTo>
                      <a:pt x="35" y="16"/>
                      <a:pt x="35" y="16"/>
                      <a:pt x="35" y="16"/>
                    </a:cubicBezTo>
                    <a:cubicBezTo>
                      <a:pt x="36" y="17"/>
                      <a:pt x="36" y="17"/>
                      <a:pt x="37" y="18"/>
                    </a:cubicBezTo>
                    <a:lnTo>
                      <a:pt x="28" y="19"/>
                    </a:lnTo>
                    <a:close/>
                    <a:moveTo>
                      <a:pt x="6" y="55"/>
                    </a:moveTo>
                    <a:cubicBezTo>
                      <a:pt x="6" y="55"/>
                      <a:pt x="6" y="55"/>
                      <a:pt x="5" y="55"/>
                    </a:cubicBezTo>
                    <a:cubicBezTo>
                      <a:pt x="5" y="55"/>
                      <a:pt x="5" y="55"/>
                      <a:pt x="5" y="55"/>
                    </a:cubicBezTo>
                    <a:cubicBezTo>
                      <a:pt x="4" y="54"/>
                      <a:pt x="4" y="54"/>
                      <a:pt x="5" y="53"/>
                    </a:cubicBezTo>
                    <a:cubicBezTo>
                      <a:pt x="14" y="44"/>
                      <a:pt x="14" y="44"/>
                      <a:pt x="14" y="44"/>
                    </a:cubicBezTo>
                    <a:cubicBezTo>
                      <a:pt x="14" y="44"/>
                      <a:pt x="15" y="44"/>
                      <a:pt x="15" y="44"/>
                    </a:cubicBezTo>
                    <a:cubicBezTo>
                      <a:pt x="16" y="45"/>
                      <a:pt x="16" y="45"/>
                      <a:pt x="15" y="46"/>
                    </a:cubicBezTo>
                    <a:lnTo>
                      <a:pt x="6" y="55"/>
                    </a:lnTo>
                    <a:close/>
                    <a:moveTo>
                      <a:pt x="21" y="59"/>
                    </a:moveTo>
                    <a:cubicBezTo>
                      <a:pt x="21" y="59"/>
                      <a:pt x="21" y="60"/>
                      <a:pt x="20" y="60"/>
                    </a:cubicBezTo>
                    <a:cubicBezTo>
                      <a:pt x="20" y="60"/>
                      <a:pt x="19" y="59"/>
                      <a:pt x="19" y="59"/>
                    </a:cubicBezTo>
                    <a:cubicBezTo>
                      <a:pt x="19" y="47"/>
                      <a:pt x="19" y="47"/>
                      <a:pt x="19" y="47"/>
                    </a:cubicBezTo>
                    <a:cubicBezTo>
                      <a:pt x="19" y="47"/>
                      <a:pt x="20" y="46"/>
                      <a:pt x="20" y="46"/>
                    </a:cubicBezTo>
                    <a:cubicBezTo>
                      <a:pt x="21" y="46"/>
                      <a:pt x="21" y="47"/>
                      <a:pt x="21" y="47"/>
                    </a:cubicBezTo>
                    <a:lnTo>
                      <a:pt x="21" y="59"/>
                    </a:lnTo>
                    <a:close/>
                    <a:moveTo>
                      <a:pt x="56" y="51"/>
                    </a:moveTo>
                    <a:cubicBezTo>
                      <a:pt x="50" y="56"/>
                      <a:pt x="50" y="56"/>
                      <a:pt x="50" y="56"/>
                    </a:cubicBezTo>
                    <a:cubicBezTo>
                      <a:pt x="48" y="58"/>
                      <a:pt x="46" y="59"/>
                      <a:pt x="43" y="59"/>
                    </a:cubicBezTo>
                    <a:cubicBezTo>
                      <a:pt x="40" y="59"/>
                      <a:pt x="38" y="58"/>
                      <a:pt x="36" y="56"/>
                    </a:cubicBezTo>
                    <a:cubicBezTo>
                      <a:pt x="24" y="44"/>
                      <a:pt x="24" y="44"/>
                      <a:pt x="24" y="44"/>
                    </a:cubicBezTo>
                    <a:cubicBezTo>
                      <a:pt x="23" y="44"/>
                      <a:pt x="23" y="43"/>
                      <a:pt x="22" y="42"/>
                    </a:cubicBezTo>
                    <a:cubicBezTo>
                      <a:pt x="31" y="42"/>
                      <a:pt x="31" y="42"/>
                      <a:pt x="31" y="42"/>
                    </a:cubicBezTo>
                    <a:cubicBezTo>
                      <a:pt x="41" y="51"/>
                      <a:pt x="41" y="51"/>
                      <a:pt x="41" y="51"/>
                    </a:cubicBezTo>
                    <a:cubicBezTo>
                      <a:pt x="42" y="53"/>
                      <a:pt x="44" y="53"/>
                      <a:pt x="45" y="51"/>
                    </a:cubicBezTo>
                    <a:cubicBezTo>
                      <a:pt x="51" y="46"/>
                      <a:pt x="51" y="46"/>
                      <a:pt x="51" y="46"/>
                    </a:cubicBezTo>
                    <a:cubicBezTo>
                      <a:pt x="51" y="46"/>
                      <a:pt x="52" y="45"/>
                      <a:pt x="52" y="44"/>
                    </a:cubicBezTo>
                    <a:cubicBezTo>
                      <a:pt x="52" y="43"/>
                      <a:pt x="51" y="42"/>
                      <a:pt x="51" y="41"/>
                    </a:cubicBezTo>
                    <a:cubicBezTo>
                      <a:pt x="41" y="32"/>
                      <a:pt x="41" y="32"/>
                      <a:pt x="41" y="32"/>
                    </a:cubicBezTo>
                    <a:cubicBezTo>
                      <a:pt x="42" y="23"/>
                      <a:pt x="42" y="23"/>
                      <a:pt x="42" y="23"/>
                    </a:cubicBezTo>
                    <a:cubicBezTo>
                      <a:pt x="42" y="23"/>
                      <a:pt x="43" y="24"/>
                      <a:pt x="44" y="24"/>
                    </a:cubicBezTo>
                    <a:cubicBezTo>
                      <a:pt x="56" y="36"/>
                      <a:pt x="56" y="36"/>
                      <a:pt x="56" y="36"/>
                    </a:cubicBezTo>
                    <a:cubicBezTo>
                      <a:pt x="58" y="38"/>
                      <a:pt x="59" y="41"/>
                      <a:pt x="59" y="44"/>
                    </a:cubicBezTo>
                    <a:cubicBezTo>
                      <a:pt x="59" y="47"/>
                      <a:pt x="58" y="49"/>
                      <a:pt x="56" y="51"/>
                    </a:cubicBezTo>
                    <a:close/>
                    <a:moveTo>
                      <a:pt x="40" y="13"/>
                    </a:moveTo>
                    <a:cubicBezTo>
                      <a:pt x="40" y="14"/>
                      <a:pt x="39" y="14"/>
                      <a:pt x="39" y="14"/>
                    </a:cubicBezTo>
                    <a:cubicBezTo>
                      <a:pt x="38" y="14"/>
                      <a:pt x="37" y="14"/>
                      <a:pt x="37" y="13"/>
                    </a:cubicBezTo>
                    <a:cubicBezTo>
                      <a:pt x="37" y="1"/>
                      <a:pt x="37" y="1"/>
                      <a:pt x="37" y="1"/>
                    </a:cubicBezTo>
                    <a:cubicBezTo>
                      <a:pt x="37" y="1"/>
                      <a:pt x="38" y="0"/>
                      <a:pt x="39" y="0"/>
                    </a:cubicBezTo>
                    <a:cubicBezTo>
                      <a:pt x="39" y="0"/>
                      <a:pt x="40" y="1"/>
                      <a:pt x="40" y="1"/>
                    </a:cubicBezTo>
                    <a:lnTo>
                      <a:pt x="40" y="13"/>
                    </a:lnTo>
                    <a:close/>
                    <a:moveTo>
                      <a:pt x="45" y="16"/>
                    </a:moveTo>
                    <a:cubicBezTo>
                      <a:pt x="45" y="16"/>
                      <a:pt x="45" y="16"/>
                      <a:pt x="44" y="16"/>
                    </a:cubicBezTo>
                    <a:cubicBezTo>
                      <a:pt x="44" y="16"/>
                      <a:pt x="44" y="16"/>
                      <a:pt x="43" y="16"/>
                    </a:cubicBezTo>
                    <a:cubicBezTo>
                      <a:pt x="43" y="16"/>
                      <a:pt x="43" y="15"/>
                      <a:pt x="43" y="14"/>
                    </a:cubicBezTo>
                    <a:cubicBezTo>
                      <a:pt x="53" y="5"/>
                      <a:pt x="53" y="5"/>
                      <a:pt x="53" y="5"/>
                    </a:cubicBezTo>
                    <a:cubicBezTo>
                      <a:pt x="53" y="5"/>
                      <a:pt x="54" y="5"/>
                      <a:pt x="54" y="5"/>
                    </a:cubicBezTo>
                    <a:cubicBezTo>
                      <a:pt x="55" y="6"/>
                      <a:pt x="55" y="6"/>
                      <a:pt x="54" y="7"/>
                    </a:cubicBezTo>
                    <a:lnTo>
                      <a:pt x="45" y="16"/>
                    </a:lnTo>
                    <a:close/>
                    <a:moveTo>
                      <a:pt x="58" y="22"/>
                    </a:moveTo>
                    <a:cubicBezTo>
                      <a:pt x="47" y="22"/>
                      <a:pt x="47" y="22"/>
                      <a:pt x="47" y="22"/>
                    </a:cubicBezTo>
                    <a:cubicBezTo>
                      <a:pt x="46" y="22"/>
                      <a:pt x="45" y="22"/>
                      <a:pt x="45" y="21"/>
                    </a:cubicBezTo>
                    <a:cubicBezTo>
                      <a:pt x="45" y="20"/>
                      <a:pt x="46" y="20"/>
                      <a:pt x="47" y="20"/>
                    </a:cubicBezTo>
                    <a:cubicBezTo>
                      <a:pt x="58" y="20"/>
                      <a:pt x="58" y="20"/>
                      <a:pt x="58" y="20"/>
                    </a:cubicBezTo>
                    <a:cubicBezTo>
                      <a:pt x="59" y="20"/>
                      <a:pt x="59" y="20"/>
                      <a:pt x="59" y="21"/>
                    </a:cubicBezTo>
                    <a:cubicBezTo>
                      <a:pt x="59" y="22"/>
                      <a:pt x="59" y="22"/>
                      <a:pt x="58" y="22"/>
                    </a:cubicBezTo>
                    <a:close/>
                  </a:path>
                </a:pathLst>
              </a:custGeom>
              <a:solidFill>
                <a:srgbClr val="9F242B"/>
              </a:solidFill>
              <a:ln>
                <a:noFill/>
              </a:ln>
            </p:spPr>
            <p:txBody>
              <a:bodyPr/>
              <a:lstStyle/>
              <a:p>
                <a:endParaRPr lang="zh-CN" altLang="en-US" dirty="0">
                  <a:cs typeface="+mn-ea"/>
                  <a:sym typeface="+mn-lt"/>
                </a:endParaRPr>
              </a:p>
            </p:txBody>
          </p:sp>
        </p:grpSp>
      </p:grpSp>
      <p:sp>
        <p:nvSpPr>
          <p:cNvPr id="16" name="矩形 15">
            <a:extLst>
              <a:ext uri="{FF2B5EF4-FFF2-40B4-BE49-F238E27FC236}">
                <a16:creationId xmlns:a16="http://schemas.microsoft.com/office/drawing/2014/main" id="{E5CA7E27-6BA9-4A85-87D9-888F249287A6}"/>
              </a:ext>
            </a:extLst>
          </p:cNvPr>
          <p:cNvSpPr/>
          <p:nvPr/>
        </p:nvSpPr>
        <p:spPr>
          <a:xfrm>
            <a:off x="4711352" y="1407679"/>
            <a:ext cx="5257659" cy="874407"/>
          </a:xfrm>
          <a:prstGeom prst="rect">
            <a:avLst/>
          </a:prstGeom>
        </p:spPr>
        <p:txBody>
          <a:bodyPr wrap="square">
            <a:spAutoFit/>
            <a:scene3d>
              <a:camera prst="orthographicFront"/>
              <a:lightRig rig="threePt" dir="t"/>
            </a:scene3d>
            <a:sp3d contourW="12700"/>
          </a:bodyPr>
          <a:lstStyle/>
          <a:p>
            <a:pPr algn="just">
              <a:lnSpc>
                <a:spcPct val="150000"/>
              </a:lnSpc>
            </a:pPr>
            <a:r>
              <a:rPr lang="zh-CN" altLang="en-US" dirty="0">
                <a:solidFill>
                  <a:schemeClr val="tx1">
                    <a:lumMod val="65000"/>
                    <a:lumOff val="35000"/>
                  </a:schemeClr>
                </a:solidFill>
                <a:cs typeface="+mn-ea"/>
                <a:sym typeface="+mn-lt"/>
              </a:rPr>
              <a:t>需要更加考虑清晰，确保离居民集中地近，人少的地方需要开设助餐点，以满足不同社区的需求。</a:t>
            </a:r>
          </a:p>
        </p:txBody>
      </p:sp>
      <p:grpSp>
        <p:nvGrpSpPr>
          <p:cNvPr id="19" name="组合 18">
            <a:extLst>
              <a:ext uri="{FF2B5EF4-FFF2-40B4-BE49-F238E27FC236}">
                <a16:creationId xmlns:a16="http://schemas.microsoft.com/office/drawing/2014/main" id="{DCE1FFF3-F745-4260-852D-D8B831D4879D}"/>
              </a:ext>
            </a:extLst>
          </p:cNvPr>
          <p:cNvGrpSpPr/>
          <p:nvPr/>
        </p:nvGrpSpPr>
        <p:grpSpPr>
          <a:xfrm>
            <a:off x="6285335" y="2816774"/>
            <a:ext cx="4084190" cy="3001368"/>
            <a:chOff x="3625439" y="2005982"/>
            <a:chExt cx="5321973" cy="3910984"/>
          </a:xfrm>
        </p:grpSpPr>
        <p:sp>
          <p:nvSpPr>
            <p:cNvPr id="23" name="椭圆 22">
              <a:extLst>
                <a:ext uri="{FF2B5EF4-FFF2-40B4-BE49-F238E27FC236}">
                  <a16:creationId xmlns:a16="http://schemas.microsoft.com/office/drawing/2014/main" id="{54E9B3C0-C12A-49FC-90FE-C21087C1B08D}"/>
                </a:ext>
              </a:extLst>
            </p:cNvPr>
            <p:cNvSpPr/>
            <p:nvPr/>
          </p:nvSpPr>
          <p:spPr>
            <a:xfrm>
              <a:off x="6416826" y="3386381"/>
              <a:ext cx="2530586" cy="25305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椭圆 23">
              <a:extLst>
                <a:ext uri="{FF2B5EF4-FFF2-40B4-BE49-F238E27FC236}">
                  <a16:creationId xmlns:a16="http://schemas.microsoft.com/office/drawing/2014/main" id="{9191DEB5-6462-4562-9D97-17D401627274}"/>
                </a:ext>
              </a:extLst>
            </p:cNvPr>
            <p:cNvSpPr/>
            <p:nvPr/>
          </p:nvSpPr>
          <p:spPr>
            <a:xfrm>
              <a:off x="3625439" y="2005982"/>
              <a:ext cx="2270346" cy="2270346"/>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045416D5-46F1-4C0E-9B6A-3FB7B7F7DA94}"/>
              </a:ext>
            </a:extLst>
          </p:cNvPr>
          <p:cNvGrpSpPr/>
          <p:nvPr/>
        </p:nvGrpSpPr>
        <p:grpSpPr>
          <a:xfrm>
            <a:off x="8483385" y="3746267"/>
            <a:ext cx="1759707" cy="1970553"/>
            <a:chOff x="6262209" y="1794381"/>
            <a:chExt cx="2146600" cy="2403803"/>
          </a:xfrm>
        </p:grpSpPr>
        <p:sp>
          <p:nvSpPr>
            <p:cNvPr id="31" name="椭圆 30">
              <a:extLst>
                <a:ext uri="{FF2B5EF4-FFF2-40B4-BE49-F238E27FC236}">
                  <a16:creationId xmlns:a16="http://schemas.microsoft.com/office/drawing/2014/main" id="{765DF08C-F7D4-4A82-A8AC-335F2F9EF5AA}"/>
                </a:ext>
              </a:extLst>
            </p:cNvPr>
            <p:cNvSpPr/>
            <p:nvPr/>
          </p:nvSpPr>
          <p:spPr>
            <a:xfrm>
              <a:off x="6283431" y="2072807"/>
              <a:ext cx="2125378" cy="2125377"/>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7" name="组合 26">
              <a:extLst>
                <a:ext uri="{FF2B5EF4-FFF2-40B4-BE49-F238E27FC236}">
                  <a16:creationId xmlns:a16="http://schemas.microsoft.com/office/drawing/2014/main" id="{277335F9-0EB7-4522-838B-E6FA8E7E5A1F}"/>
                </a:ext>
              </a:extLst>
            </p:cNvPr>
            <p:cNvGrpSpPr/>
            <p:nvPr/>
          </p:nvGrpSpPr>
          <p:grpSpPr>
            <a:xfrm>
              <a:off x="6262209" y="1794381"/>
              <a:ext cx="973815" cy="973815"/>
              <a:chOff x="6273545" y="1708567"/>
              <a:chExt cx="1040237" cy="1040237"/>
            </a:xfrm>
          </p:grpSpPr>
          <p:sp>
            <p:nvSpPr>
              <p:cNvPr id="28" name="椭圆 27">
                <a:extLst>
                  <a:ext uri="{FF2B5EF4-FFF2-40B4-BE49-F238E27FC236}">
                    <a16:creationId xmlns:a16="http://schemas.microsoft.com/office/drawing/2014/main" id="{2CC8D353-D688-4138-929B-3DF7B02363BE}"/>
                  </a:ext>
                </a:extLst>
              </p:cNvPr>
              <p:cNvSpPr/>
              <p:nvPr/>
            </p:nvSpPr>
            <p:spPr>
              <a:xfrm>
                <a:off x="6273545" y="1708567"/>
                <a:ext cx="1040237" cy="1040237"/>
              </a:xfrm>
              <a:prstGeom prst="ellipse">
                <a:avLst/>
              </a:prstGeom>
              <a:solidFill>
                <a:schemeClr val="bg1"/>
              </a:solidFill>
              <a:ln>
                <a:noFill/>
              </a:ln>
              <a:effectLst>
                <a:outerShdw blurRad="1397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Freeform 90">
                <a:extLst>
                  <a:ext uri="{FF2B5EF4-FFF2-40B4-BE49-F238E27FC236}">
                    <a16:creationId xmlns:a16="http://schemas.microsoft.com/office/drawing/2014/main" id="{617AB498-4F80-4797-9C7E-AEFFEFA99FEC}"/>
                  </a:ext>
                </a:extLst>
              </p:cNvPr>
              <p:cNvSpPr>
                <a:spLocks noEditPoints="1"/>
              </p:cNvSpPr>
              <p:nvPr/>
            </p:nvSpPr>
            <p:spPr bwMode="auto">
              <a:xfrm>
                <a:off x="6637119" y="1993904"/>
                <a:ext cx="313090" cy="365708"/>
              </a:xfrm>
              <a:custGeom>
                <a:avLst/>
                <a:gdLst>
                  <a:gd name="T0" fmla="*/ 648868068 w 55"/>
                  <a:gd name="T1" fmla="*/ 713265565 h 64"/>
                  <a:gd name="T2" fmla="*/ 35391805 w 55"/>
                  <a:gd name="T3" fmla="*/ 760814993 h 64"/>
                  <a:gd name="T4" fmla="*/ 0 w 55"/>
                  <a:gd name="T5" fmla="*/ 35664657 h 64"/>
                  <a:gd name="T6" fmla="*/ 412916980 w 55"/>
                  <a:gd name="T7" fmla="*/ 0 h 64"/>
                  <a:gd name="T8" fmla="*/ 613476264 w 55"/>
                  <a:gd name="T9" fmla="*/ 154539953 h 64"/>
                  <a:gd name="T10" fmla="*/ 589879437 w 55"/>
                  <a:gd name="T11" fmla="*/ 261530477 h 64"/>
                  <a:gd name="T12" fmla="*/ 377521741 w 55"/>
                  <a:gd name="T13" fmla="*/ 225865820 h 64"/>
                  <a:gd name="T14" fmla="*/ 47190218 w 55"/>
                  <a:gd name="T15" fmla="*/ 47549429 h 64"/>
                  <a:gd name="T16" fmla="*/ 589879437 w 55"/>
                  <a:gd name="T17" fmla="*/ 701377346 h 64"/>
                  <a:gd name="T18" fmla="*/ 412916980 w 55"/>
                  <a:gd name="T19" fmla="*/ 475508078 h 64"/>
                  <a:gd name="T20" fmla="*/ 530890807 w 55"/>
                  <a:gd name="T21" fmla="*/ 487396297 h 64"/>
                  <a:gd name="T22" fmla="*/ 530890807 w 55"/>
                  <a:gd name="T23" fmla="*/ 511172735 h 64"/>
                  <a:gd name="T24" fmla="*/ 507297415 w 55"/>
                  <a:gd name="T25" fmla="*/ 534949173 h 64"/>
                  <a:gd name="T26" fmla="*/ 235951088 w 55"/>
                  <a:gd name="T27" fmla="*/ 534949173 h 64"/>
                  <a:gd name="T28" fmla="*/ 117977261 w 55"/>
                  <a:gd name="T29" fmla="*/ 641936250 h 64"/>
                  <a:gd name="T30" fmla="*/ 106178848 w 55"/>
                  <a:gd name="T31" fmla="*/ 641936250 h 64"/>
                  <a:gd name="T32" fmla="*/ 188760870 w 55"/>
                  <a:gd name="T33" fmla="*/ 546837393 h 64"/>
                  <a:gd name="T34" fmla="*/ 200559283 w 55"/>
                  <a:gd name="T35" fmla="*/ 546837393 h 64"/>
                  <a:gd name="T36" fmla="*/ 283141306 w 55"/>
                  <a:gd name="T37" fmla="*/ 356632782 h 64"/>
                  <a:gd name="T38" fmla="*/ 294939719 w 55"/>
                  <a:gd name="T39" fmla="*/ 213977601 h 64"/>
                  <a:gd name="T40" fmla="*/ 306738132 w 55"/>
                  <a:gd name="T41" fmla="*/ 213977601 h 64"/>
                  <a:gd name="T42" fmla="*/ 318536545 w 55"/>
                  <a:gd name="T43" fmla="*/ 249642258 h 64"/>
                  <a:gd name="T44" fmla="*/ 318536545 w 55"/>
                  <a:gd name="T45" fmla="*/ 249642258 h 64"/>
                  <a:gd name="T46" fmla="*/ 306738132 w 55"/>
                  <a:gd name="T47" fmla="*/ 344744563 h 64"/>
                  <a:gd name="T48" fmla="*/ 412916980 w 55"/>
                  <a:gd name="T49" fmla="*/ 475508078 h 64"/>
                  <a:gd name="T50" fmla="*/ 129772240 w 55"/>
                  <a:gd name="T51" fmla="*/ 618163259 h 64"/>
                  <a:gd name="T52" fmla="*/ 365726762 w 55"/>
                  <a:gd name="T53" fmla="*/ 475508078 h 64"/>
                  <a:gd name="T54" fmla="*/ 294939719 w 55"/>
                  <a:gd name="T55" fmla="*/ 392293992 h 64"/>
                  <a:gd name="T56" fmla="*/ 247749501 w 55"/>
                  <a:gd name="T57" fmla="*/ 511172735 h 64"/>
                  <a:gd name="T58" fmla="*/ 294939719 w 55"/>
                  <a:gd name="T59" fmla="*/ 285306915 h 64"/>
                  <a:gd name="T60" fmla="*/ 306738132 w 55"/>
                  <a:gd name="T61" fmla="*/ 249642258 h 64"/>
                  <a:gd name="T62" fmla="*/ 306738132 w 55"/>
                  <a:gd name="T63" fmla="*/ 249642258 h 64"/>
                  <a:gd name="T64" fmla="*/ 294939719 w 55"/>
                  <a:gd name="T65" fmla="*/ 237754039 h 64"/>
                  <a:gd name="T66" fmla="*/ 424711958 w 55"/>
                  <a:gd name="T67" fmla="*/ 213977601 h 64"/>
                  <a:gd name="T68" fmla="*/ 578081024 w 55"/>
                  <a:gd name="T69" fmla="*/ 190204610 h 64"/>
                  <a:gd name="T70" fmla="*/ 424711958 w 55"/>
                  <a:gd name="T71" fmla="*/ 47549429 h 64"/>
                  <a:gd name="T72" fmla="*/ 460107198 w 55"/>
                  <a:gd name="T73" fmla="*/ 499284516 h 64"/>
                  <a:gd name="T74" fmla="*/ 519095828 w 55"/>
                  <a:gd name="T75" fmla="*/ 511172735 h 64"/>
                  <a:gd name="T76" fmla="*/ 460107198 w 55"/>
                  <a:gd name="T77" fmla="*/ 4992845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5" h="64">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35" y="40"/>
                    </a:moveTo>
                    <a:cubicBezTo>
                      <a:pt x="36" y="40"/>
                      <a:pt x="38" y="40"/>
                      <a:pt x="39" y="40"/>
                    </a:cubicBezTo>
                    <a:cubicBezTo>
                      <a:pt x="41" y="40"/>
                      <a:pt x="44" y="40"/>
                      <a:pt x="45" y="41"/>
                    </a:cubicBezTo>
                    <a:cubicBezTo>
                      <a:pt x="45" y="42"/>
                      <a:pt x="46" y="42"/>
                      <a:pt x="45" y="43"/>
                    </a:cubicBezTo>
                    <a:cubicBezTo>
                      <a:pt x="45" y="43"/>
                      <a:pt x="45" y="43"/>
                      <a:pt x="45" y="43"/>
                    </a:cubicBezTo>
                    <a:cubicBezTo>
                      <a:pt x="45" y="43"/>
                      <a:pt x="45" y="43"/>
                      <a:pt x="45" y="43"/>
                    </a:cubicBezTo>
                    <a:cubicBezTo>
                      <a:pt x="45" y="44"/>
                      <a:pt x="44" y="45"/>
                      <a:pt x="43" y="45"/>
                    </a:cubicBezTo>
                    <a:cubicBezTo>
                      <a:pt x="40" y="45"/>
                      <a:pt x="37" y="44"/>
                      <a:pt x="34" y="42"/>
                    </a:cubicBezTo>
                    <a:cubicBezTo>
                      <a:pt x="29" y="43"/>
                      <a:pt x="24" y="44"/>
                      <a:pt x="20" y="45"/>
                    </a:cubicBezTo>
                    <a:cubicBezTo>
                      <a:pt x="16" y="51"/>
                      <a:pt x="13" y="54"/>
                      <a:pt x="11" y="54"/>
                    </a:cubicBezTo>
                    <a:cubicBezTo>
                      <a:pt x="11" y="54"/>
                      <a:pt x="11" y="54"/>
                      <a:pt x="10" y="54"/>
                    </a:cubicBezTo>
                    <a:cubicBezTo>
                      <a:pt x="9" y="54"/>
                      <a:pt x="9" y="54"/>
                      <a:pt x="9" y="54"/>
                    </a:cubicBezTo>
                    <a:cubicBezTo>
                      <a:pt x="9" y="54"/>
                      <a:pt x="9" y="54"/>
                      <a:pt x="9" y="54"/>
                    </a:cubicBezTo>
                    <a:cubicBezTo>
                      <a:pt x="9" y="53"/>
                      <a:pt x="9" y="53"/>
                      <a:pt x="9" y="52"/>
                    </a:cubicBezTo>
                    <a:cubicBezTo>
                      <a:pt x="9" y="51"/>
                      <a:pt x="11" y="48"/>
                      <a:pt x="16" y="46"/>
                    </a:cubicBezTo>
                    <a:cubicBezTo>
                      <a:pt x="16" y="45"/>
                      <a:pt x="16" y="45"/>
                      <a:pt x="16" y="46"/>
                    </a:cubicBezTo>
                    <a:cubicBezTo>
                      <a:pt x="17" y="46"/>
                      <a:pt x="17" y="46"/>
                      <a:pt x="17" y="46"/>
                    </a:cubicBezTo>
                    <a:cubicBezTo>
                      <a:pt x="18" y="44"/>
                      <a:pt x="19" y="42"/>
                      <a:pt x="20" y="39"/>
                    </a:cubicBezTo>
                    <a:cubicBezTo>
                      <a:pt x="22" y="36"/>
                      <a:pt x="23" y="33"/>
                      <a:pt x="24" y="30"/>
                    </a:cubicBezTo>
                    <a:cubicBezTo>
                      <a:pt x="23" y="26"/>
                      <a:pt x="23" y="22"/>
                      <a:pt x="23" y="19"/>
                    </a:cubicBezTo>
                    <a:cubicBezTo>
                      <a:pt x="23" y="18"/>
                      <a:pt x="24" y="18"/>
                      <a:pt x="25" y="18"/>
                    </a:cubicBezTo>
                    <a:cubicBezTo>
                      <a:pt x="25" y="18"/>
                      <a:pt x="25" y="18"/>
                      <a:pt x="25" y="18"/>
                    </a:cubicBezTo>
                    <a:cubicBezTo>
                      <a:pt x="26" y="18"/>
                      <a:pt x="26" y="18"/>
                      <a:pt x="26" y="18"/>
                    </a:cubicBezTo>
                    <a:cubicBezTo>
                      <a:pt x="26" y="18"/>
                      <a:pt x="26" y="18"/>
                      <a:pt x="27" y="18"/>
                    </a:cubicBezTo>
                    <a:cubicBezTo>
                      <a:pt x="27" y="19"/>
                      <a:pt x="27" y="20"/>
                      <a:pt x="27" y="21"/>
                    </a:cubicBezTo>
                    <a:cubicBezTo>
                      <a:pt x="27" y="21"/>
                      <a:pt x="27" y="21"/>
                      <a:pt x="27" y="21"/>
                    </a:cubicBezTo>
                    <a:cubicBezTo>
                      <a:pt x="27" y="21"/>
                      <a:pt x="27" y="21"/>
                      <a:pt x="27" y="21"/>
                    </a:cubicBezTo>
                    <a:cubicBezTo>
                      <a:pt x="27" y="22"/>
                      <a:pt x="27" y="22"/>
                      <a:pt x="27" y="22"/>
                    </a:cubicBezTo>
                    <a:cubicBezTo>
                      <a:pt x="27" y="25"/>
                      <a:pt x="27" y="27"/>
                      <a:pt x="26" y="29"/>
                    </a:cubicBezTo>
                    <a:cubicBezTo>
                      <a:pt x="28" y="33"/>
                      <a:pt x="30" y="36"/>
                      <a:pt x="32" y="38"/>
                    </a:cubicBezTo>
                    <a:cubicBezTo>
                      <a:pt x="33" y="39"/>
                      <a:pt x="34" y="39"/>
                      <a:pt x="35" y="40"/>
                    </a:cubicBezTo>
                    <a:close/>
                    <a:moveTo>
                      <a:pt x="16" y="47"/>
                    </a:moveTo>
                    <a:cubicBezTo>
                      <a:pt x="13" y="49"/>
                      <a:pt x="12" y="51"/>
                      <a:pt x="11" y="52"/>
                    </a:cubicBezTo>
                    <a:cubicBezTo>
                      <a:pt x="12" y="52"/>
                      <a:pt x="14" y="50"/>
                      <a:pt x="16" y="47"/>
                    </a:cubicBezTo>
                    <a:close/>
                    <a:moveTo>
                      <a:pt x="31" y="40"/>
                    </a:moveTo>
                    <a:cubicBezTo>
                      <a:pt x="31" y="40"/>
                      <a:pt x="30" y="40"/>
                      <a:pt x="30" y="40"/>
                    </a:cubicBezTo>
                    <a:cubicBezTo>
                      <a:pt x="28" y="38"/>
                      <a:pt x="27" y="36"/>
                      <a:pt x="25" y="33"/>
                    </a:cubicBezTo>
                    <a:cubicBezTo>
                      <a:pt x="25" y="35"/>
                      <a:pt x="24" y="38"/>
                      <a:pt x="23" y="40"/>
                    </a:cubicBezTo>
                    <a:cubicBezTo>
                      <a:pt x="22" y="41"/>
                      <a:pt x="21" y="42"/>
                      <a:pt x="21" y="43"/>
                    </a:cubicBezTo>
                    <a:cubicBezTo>
                      <a:pt x="24" y="42"/>
                      <a:pt x="28" y="41"/>
                      <a:pt x="31" y="40"/>
                    </a:cubicBezTo>
                    <a:close/>
                    <a:moveTo>
                      <a:pt x="25" y="24"/>
                    </a:moveTo>
                    <a:cubicBezTo>
                      <a:pt x="25" y="24"/>
                      <a:pt x="25" y="23"/>
                      <a:pt x="26" y="23"/>
                    </a:cubicBezTo>
                    <a:cubicBezTo>
                      <a:pt x="26" y="22"/>
                      <a:pt x="26" y="22"/>
                      <a:pt x="26" y="21"/>
                    </a:cubicBezTo>
                    <a:cubicBezTo>
                      <a:pt x="26" y="21"/>
                      <a:pt x="26" y="21"/>
                      <a:pt x="26" y="21"/>
                    </a:cubicBezTo>
                    <a:cubicBezTo>
                      <a:pt x="26" y="21"/>
                      <a:pt x="26" y="21"/>
                      <a:pt x="26" y="21"/>
                    </a:cubicBezTo>
                    <a:cubicBezTo>
                      <a:pt x="26" y="20"/>
                      <a:pt x="26" y="20"/>
                      <a:pt x="25" y="19"/>
                    </a:cubicBezTo>
                    <a:cubicBezTo>
                      <a:pt x="25" y="20"/>
                      <a:pt x="25" y="20"/>
                      <a:pt x="25" y="20"/>
                    </a:cubicBezTo>
                    <a:cubicBezTo>
                      <a:pt x="25" y="21"/>
                      <a:pt x="25" y="22"/>
                      <a:pt x="25" y="24"/>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moveTo>
                      <a:pt x="39" y="42"/>
                    </a:moveTo>
                    <a:cubicBezTo>
                      <a:pt x="41" y="42"/>
                      <a:pt x="42" y="43"/>
                      <a:pt x="43" y="43"/>
                    </a:cubicBezTo>
                    <a:cubicBezTo>
                      <a:pt x="44" y="43"/>
                      <a:pt x="44" y="43"/>
                      <a:pt x="44" y="43"/>
                    </a:cubicBezTo>
                    <a:cubicBezTo>
                      <a:pt x="44" y="43"/>
                      <a:pt x="44" y="43"/>
                      <a:pt x="44" y="43"/>
                    </a:cubicBezTo>
                    <a:cubicBezTo>
                      <a:pt x="44" y="42"/>
                      <a:pt x="43" y="42"/>
                      <a:pt x="39" y="42"/>
                    </a:cubicBezTo>
                    <a:close/>
                  </a:path>
                </a:pathLst>
              </a:custGeom>
              <a:solidFill>
                <a:schemeClr val="tx1"/>
              </a:solidFill>
              <a:ln>
                <a:noFill/>
              </a:ln>
            </p:spPr>
            <p:txBody>
              <a:bodyPr/>
              <a:lstStyle/>
              <a:p>
                <a:endParaRPr lang="zh-CN" altLang="en-US">
                  <a:cs typeface="+mn-ea"/>
                  <a:sym typeface="+mn-lt"/>
                </a:endParaRPr>
              </a:p>
            </p:txBody>
          </p:sp>
        </p:grpSp>
      </p:grpSp>
      <p:sp>
        <p:nvSpPr>
          <p:cNvPr id="43" name="矩形 42">
            <a:extLst>
              <a:ext uri="{FF2B5EF4-FFF2-40B4-BE49-F238E27FC236}">
                <a16:creationId xmlns:a16="http://schemas.microsoft.com/office/drawing/2014/main" id="{9174E9B7-B449-4994-A9CA-63775B04C9CA}"/>
              </a:ext>
            </a:extLst>
          </p:cNvPr>
          <p:cNvSpPr/>
          <p:nvPr/>
        </p:nvSpPr>
        <p:spPr>
          <a:xfrm>
            <a:off x="6437557" y="4194703"/>
            <a:ext cx="2159640" cy="377411"/>
          </a:xfrm>
          <a:prstGeom prst="rect">
            <a:avLst/>
          </a:prstGeom>
        </p:spPr>
        <p:txBody>
          <a:bodyPr wrap="square">
            <a:spAutoFit/>
            <a:scene3d>
              <a:camera prst="orthographicFront"/>
              <a:lightRig rig="threePt" dir="t"/>
            </a:scene3d>
            <a:sp3d contourW="12700"/>
          </a:bodyPr>
          <a:lstStyle/>
          <a:p>
            <a:pPr algn="just">
              <a:lnSpc>
                <a:spcPct val="150000"/>
              </a:lnSpc>
            </a:pPr>
            <a:endParaRPr lang="zh-CN" altLang="en-US" sz="1400" dirty="0">
              <a:solidFill>
                <a:schemeClr val="tx1">
                  <a:lumMod val="65000"/>
                  <a:lumOff val="35000"/>
                </a:schemeClr>
              </a:solidFill>
              <a:cs typeface="+mn-ea"/>
              <a:sym typeface="+mn-lt"/>
            </a:endParaRPr>
          </a:p>
        </p:txBody>
      </p:sp>
      <p:sp>
        <p:nvSpPr>
          <p:cNvPr id="46" name="矩形 45">
            <a:extLst>
              <a:ext uri="{FF2B5EF4-FFF2-40B4-BE49-F238E27FC236}">
                <a16:creationId xmlns:a16="http://schemas.microsoft.com/office/drawing/2014/main" id="{5EE00703-FCFD-4780-BCB6-DC06D1D56374}"/>
              </a:ext>
            </a:extLst>
          </p:cNvPr>
          <p:cNvSpPr/>
          <p:nvPr/>
        </p:nvSpPr>
        <p:spPr>
          <a:xfrm>
            <a:off x="3799072" y="4842413"/>
            <a:ext cx="4343015" cy="874407"/>
          </a:xfrm>
          <a:prstGeom prst="rect">
            <a:avLst/>
          </a:prstGeom>
        </p:spPr>
        <p:txBody>
          <a:bodyPr wrap="square">
            <a:spAutoFit/>
            <a:scene3d>
              <a:camera prst="orthographicFront"/>
              <a:lightRig rig="threePt" dir="t"/>
            </a:scene3d>
            <a:sp3d contourW="12700"/>
          </a:bodyPr>
          <a:lstStyle/>
          <a:p>
            <a:pPr algn="r">
              <a:lnSpc>
                <a:spcPct val="150000"/>
              </a:lnSpc>
            </a:pPr>
            <a:r>
              <a:rPr lang="zh-CN" altLang="en-US" dirty="0">
                <a:solidFill>
                  <a:schemeClr val="tx1">
                    <a:lumMod val="65000"/>
                    <a:lumOff val="35000"/>
                  </a:schemeClr>
                </a:solidFill>
                <a:cs typeface="+mn-ea"/>
                <a:sym typeface="+mn-lt"/>
              </a:rPr>
              <a:t>在保障食品质量的前提下，需要更有效地控制成本，货比三家，提高经济效益。</a:t>
            </a:r>
            <a:endParaRPr lang="en-US" altLang="zh-CN" dirty="0">
              <a:solidFill>
                <a:schemeClr val="tx1">
                  <a:lumMod val="65000"/>
                  <a:lumOff val="35000"/>
                </a:schemeClr>
              </a:solidFill>
              <a:cs typeface="+mn-ea"/>
              <a:sym typeface="+mn-lt"/>
            </a:endParaRPr>
          </a:p>
        </p:txBody>
      </p:sp>
      <p:sp>
        <p:nvSpPr>
          <p:cNvPr id="48" name="文本框 47">
            <a:extLst>
              <a:ext uri="{FF2B5EF4-FFF2-40B4-BE49-F238E27FC236}">
                <a16:creationId xmlns:a16="http://schemas.microsoft.com/office/drawing/2014/main" id="{EC9C67E0-F6E3-4CC9-97BC-FA5841B6E290}"/>
              </a:ext>
            </a:extLst>
          </p:cNvPr>
          <p:cNvSpPr txBox="1"/>
          <p:nvPr/>
        </p:nvSpPr>
        <p:spPr>
          <a:xfrm>
            <a:off x="2455541" y="1868612"/>
            <a:ext cx="1670174" cy="95410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1" u="none" strike="noStrike" kern="1200" cap="none" spc="0" normalizeH="0" baseline="0" noProof="0" dirty="0">
                <a:ln>
                  <a:noFill/>
                </a:ln>
                <a:solidFill>
                  <a:schemeClr val="bg1"/>
                </a:solidFill>
                <a:effectLst/>
                <a:uLnTx/>
                <a:uFillTx/>
                <a:cs typeface="+mn-ea"/>
                <a:sym typeface="+mn-lt"/>
              </a:rPr>
              <a:t>01</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i="1" dirty="0">
                <a:solidFill>
                  <a:schemeClr val="bg1"/>
                </a:solidFill>
                <a:cs typeface="+mn-ea"/>
                <a:sym typeface="+mn-lt"/>
              </a:rPr>
              <a:t>选址问题</a:t>
            </a:r>
            <a:endParaRPr kumimoji="0" lang="zh-CN" altLang="en-US" sz="2800" b="1" i="1" u="none" strike="noStrike" kern="1200" cap="none" spc="0" normalizeH="0" baseline="0" noProof="0" dirty="0">
              <a:ln>
                <a:noFill/>
              </a:ln>
              <a:solidFill>
                <a:schemeClr val="bg1"/>
              </a:solidFill>
              <a:effectLst/>
              <a:uLnTx/>
              <a:uFillTx/>
              <a:cs typeface="+mn-ea"/>
              <a:sym typeface="+mn-lt"/>
            </a:endParaRPr>
          </a:p>
        </p:txBody>
      </p:sp>
      <p:sp>
        <p:nvSpPr>
          <p:cNvPr id="49" name="文本框 48">
            <a:extLst>
              <a:ext uri="{FF2B5EF4-FFF2-40B4-BE49-F238E27FC236}">
                <a16:creationId xmlns:a16="http://schemas.microsoft.com/office/drawing/2014/main" id="{0C0C2DB0-009B-4696-93E6-E0D43BC76FBF}"/>
              </a:ext>
            </a:extLst>
          </p:cNvPr>
          <p:cNvSpPr txBox="1"/>
          <p:nvPr/>
        </p:nvSpPr>
        <p:spPr>
          <a:xfrm>
            <a:off x="8572918" y="4262342"/>
            <a:ext cx="1670174" cy="138499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1" u="none" strike="noStrike" kern="1200" cap="none" spc="0" normalizeH="0" baseline="0" noProof="0" dirty="0">
                <a:ln>
                  <a:noFill/>
                </a:ln>
                <a:solidFill>
                  <a:schemeClr val="bg1"/>
                </a:solidFill>
                <a:effectLst/>
                <a:uLnTx/>
                <a:uFillTx/>
                <a:cs typeface="+mn-ea"/>
                <a:sym typeface="+mn-lt"/>
              </a:rPr>
              <a:t>02</a:t>
            </a:r>
          </a:p>
          <a:p>
            <a:pPr lvl="0" algn="ctr">
              <a:defRPr/>
            </a:pPr>
            <a:r>
              <a:rPr lang="zh-CN" altLang="en-US" sz="2800" b="1" i="1" dirty="0">
                <a:solidFill>
                  <a:schemeClr val="bg1"/>
                </a:solidFill>
                <a:cs typeface="+mn-ea"/>
                <a:sym typeface="+mn-lt"/>
              </a:rPr>
              <a:t>成本控制难题</a:t>
            </a:r>
            <a:endParaRPr kumimoji="0" lang="zh-CN" altLang="en-US" sz="2800" b="1" i="1" u="none" strike="noStrike" kern="1200" cap="none" spc="0" normalizeH="0" baseline="0" noProof="0" dirty="0">
              <a:ln>
                <a:noFill/>
              </a:ln>
              <a:solidFill>
                <a:schemeClr val="bg1"/>
              </a:solidFill>
              <a:effectLst/>
              <a:uLnTx/>
              <a:uFillTx/>
              <a:cs typeface="+mn-ea"/>
              <a:sym typeface="+mn-lt"/>
            </a:endParaRPr>
          </a:p>
        </p:txBody>
      </p:sp>
      <p:sp>
        <p:nvSpPr>
          <p:cNvPr id="45" name="矩形: 圆角 44">
            <a:extLst>
              <a:ext uri="{FF2B5EF4-FFF2-40B4-BE49-F238E27FC236}">
                <a16:creationId xmlns:a16="http://schemas.microsoft.com/office/drawing/2014/main" id="{AF717F64-6177-5471-CEDC-BBDFD911CBCE}"/>
              </a:ext>
            </a:extLst>
          </p:cNvPr>
          <p:cNvSpPr/>
          <p:nvPr/>
        </p:nvSpPr>
        <p:spPr>
          <a:xfrm rot="20395070">
            <a:off x="2568770" y="3672611"/>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47" name="MH_SubTitle_2">
            <a:extLst>
              <a:ext uri="{FF2B5EF4-FFF2-40B4-BE49-F238E27FC236}">
                <a16:creationId xmlns:a16="http://schemas.microsoft.com/office/drawing/2014/main" id="{E19009E4-C24E-1C9D-139E-7289DB320C29}"/>
              </a:ext>
            </a:extLst>
          </p:cNvPr>
          <p:cNvSpPr/>
          <p:nvPr>
            <p:custDataLst>
              <p:tags r:id="rId1"/>
            </p:custDataLst>
          </p:nvPr>
        </p:nvSpPr>
        <p:spPr>
          <a:xfrm rot="20915275">
            <a:off x="6489234" y="2540867"/>
            <a:ext cx="2298988" cy="1166316"/>
          </a:xfrm>
          <a:custGeom>
            <a:avLst/>
            <a:gdLst>
              <a:gd name="connsiteX0" fmla="*/ 1069560 w 1953336"/>
              <a:gd name="connsiteY0" fmla="*/ 46042 h 990486"/>
              <a:gd name="connsiteX1" fmla="*/ 1116647 w 1953336"/>
              <a:gd name="connsiteY1" fmla="*/ 65245 h 990486"/>
              <a:gd name="connsiteX2" fmla="*/ 1161642 w 1953336"/>
              <a:gd name="connsiteY2" fmla="*/ 85812 h 990486"/>
              <a:gd name="connsiteX3" fmla="*/ 1205954 w 1953336"/>
              <a:gd name="connsiteY3" fmla="*/ 109078 h 990486"/>
              <a:gd name="connsiteX4" fmla="*/ 1248881 w 1953336"/>
              <a:gd name="connsiteY4" fmla="*/ 134376 h 990486"/>
              <a:gd name="connsiteX5" fmla="*/ 1289709 w 1953336"/>
              <a:gd name="connsiteY5" fmla="*/ 160363 h 990486"/>
              <a:gd name="connsiteX6" fmla="*/ 1329147 w 1953336"/>
              <a:gd name="connsiteY6" fmla="*/ 187707 h 990486"/>
              <a:gd name="connsiteX7" fmla="*/ 1365781 w 1953336"/>
              <a:gd name="connsiteY7" fmla="*/ 215072 h 990486"/>
              <a:gd name="connsiteX8" fmla="*/ 1401719 w 1953336"/>
              <a:gd name="connsiteY8" fmla="*/ 243115 h 990486"/>
              <a:gd name="connsiteX9" fmla="*/ 1436261 w 1953336"/>
              <a:gd name="connsiteY9" fmla="*/ 271842 h 990486"/>
              <a:gd name="connsiteX10" fmla="*/ 1466594 w 1953336"/>
              <a:gd name="connsiteY10" fmla="*/ 299926 h 990486"/>
              <a:gd name="connsiteX11" fmla="*/ 1495521 w 1953336"/>
              <a:gd name="connsiteY11" fmla="*/ 327346 h 990486"/>
              <a:gd name="connsiteX12" fmla="*/ 1523737 w 1953336"/>
              <a:gd name="connsiteY12" fmla="*/ 353423 h 990486"/>
              <a:gd name="connsiteX13" fmla="*/ 1547044 w 1953336"/>
              <a:gd name="connsiteY13" fmla="*/ 378862 h 990486"/>
              <a:gd name="connsiteX14" fmla="*/ 1569630 w 1953336"/>
              <a:gd name="connsiteY14" fmla="*/ 401610 h 990486"/>
              <a:gd name="connsiteX15" fmla="*/ 1588003 w 1953336"/>
              <a:gd name="connsiteY15" fmla="*/ 423041 h 990486"/>
              <a:gd name="connsiteX16" fmla="*/ 1604960 w 1953336"/>
              <a:gd name="connsiteY16" fmla="*/ 442461 h 990486"/>
              <a:gd name="connsiteX17" fmla="*/ 1619085 w 1953336"/>
              <a:gd name="connsiteY17" fmla="*/ 457858 h 990486"/>
              <a:gd name="connsiteX18" fmla="*/ 1630397 w 1953336"/>
              <a:gd name="connsiteY18" fmla="*/ 471927 h 990486"/>
              <a:gd name="connsiteX19" fmla="*/ 1637472 w 1953336"/>
              <a:gd name="connsiteY19" fmla="*/ 481310 h 990486"/>
              <a:gd name="connsiteX20" fmla="*/ 1643121 w 1953336"/>
              <a:gd name="connsiteY20" fmla="*/ 487334 h 990486"/>
              <a:gd name="connsiteX21" fmla="*/ 1643836 w 1953336"/>
              <a:gd name="connsiteY21" fmla="*/ 489351 h 990486"/>
              <a:gd name="connsiteX22" fmla="*/ 1643155 w 1953336"/>
              <a:gd name="connsiteY22" fmla="*/ 492051 h 990486"/>
              <a:gd name="connsiteX23" fmla="*/ 1637593 w 1953336"/>
              <a:gd name="connsiteY23" fmla="*/ 498155 h 990486"/>
              <a:gd name="connsiteX24" fmla="*/ 1630658 w 1953336"/>
              <a:gd name="connsiteY24" fmla="*/ 508312 h 990486"/>
              <a:gd name="connsiteX25" fmla="*/ 1619544 w 1953336"/>
              <a:gd name="connsiteY25" fmla="*/ 521869 h 990486"/>
              <a:gd name="connsiteX26" fmla="*/ 1605641 w 1953336"/>
              <a:gd name="connsiteY26" fmla="*/ 537467 h 990486"/>
              <a:gd name="connsiteX27" fmla="*/ 1588964 w 1953336"/>
              <a:gd name="connsiteY27" fmla="*/ 557127 h 990486"/>
              <a:gd name="connsiteX28" fmla="*/ 1570896 w 1953336"/>
              <a:gd name="connsiteY28" fmla="*/ 578146 h 990486"/>
              <a:gd name="connsiteX29" fmla="*/ 1548643 w 1953336"/>
              <a:gd name="connsiteY29" fmla="*/ 601889 h 990486"/>
              <a:gd name="connsiteX30" fmla="*/ 1525703 w 1953336"/>
              <a:gd name="connsiteY30" fmla="*/ 627660 h 990486"/>
              <a:gd name="connsiteX31" fmla="*/ 1497864 w 1953336"/>
              <a:gd name="connsiteY31" fmla="*/ 654139 h 990486"/>
              <a:gd name="connsiteX32" fmla="*/ 1469333 w 1953336"/>
              <a:gd name="connsiteY32" fmla="*/ 681970 h 990486"/>
              <a:gd name="connsiteX33" fmla="*/ 1439401 w 1953336"/>
              <a:gd name="connsiteY33" fmla="*/ 709812 h 990486"/>
              <a:gd name="connsiteX34" fmla="*/ 1405270 w 1953336"/>
              <a:gd name="connsiteY34" fmla="*/ 738358 h 990486"/>
              <a:gd name="connsiteX35" fmla="*/ 1369742 w 1953336"/>
              <a:gd name="connsiteY35" fmla="*/ 767588 h 990486"/>
              <a:gd name="connsiteX36" fmla="*/ 1333509 w 1953336"/>
              <a:gd name="connsiteY36" fmla="*/ 796149 h 990486"/>
              <a:gd name="connsiteX37" fmla="*/ 1294468 w 1953336"/>
              <a:gd name="connsiteY37" fmla="*/ 824056 h 990486"/>
              <a:gd name="connsiteX38" fmla="*/ 1254016 w 1953336"/>
              <a:gd name="connsiteY38" fmla="*/ 850625 h 990486"/>
              <a:gd name="connsiteX39" fmla="*/ 1211457 w 1953336"/>
              <a:gd name="connsiteY39" fmla="*/ 876536 h 990486"/>
              <a:gd name="connsiteX40" fmla="*/ 1167477 w 1953336"/>
              <a:gd name="connsiteY40" fmla="*/ 899762 h 990486"/>
              <a:gd name="connsiteX41" fmla="*/ 1122787 w 1953336"/>
              <a:gd name="connsiteY41" fmla="*/ 921645 h 990486"/>
              <a:gd name="connsiteX42" fmla="*/ 1075980 w 1953336"/>
              <a:gd name="connsiteY42" fmla="*/ 941522 h 990486"/>
              <a:gd name="connsiteX43" fmla="*/ 1027744 w 1953336"/>
              <a:gd name="connsiteY43" fmla="*/ 957366 h 990486"/>
              <a:gd name="connsiteX44" fmla="*/ 978796 w 1953336"/>
              <a:gd name="connsiteY44" fmla="*/ 971867 h 990486"/>
              <a:gd name="connsiteX45" fmla="*/ 929114 w 1953336"/>
              <a:gd name="connsiteY45" fmla="*/ 981657 h 990486"/>
              <a:gd name="connsiteX46" fmla="*/ 878007 w 1953336"/>
              <a:gd name="connsiteY46" fmla="*/ 988088 h 990486"/>
              <a:gd name="connsiteX47" fmla="*/ 825469 w 1953336"/>
              <a:gd name="connsiteY47" fmla="*/ 990486 h 990486"/>
              <a:gd name="connsiteX48" fmla="*/ 774304 w 1953336"/>
              <a:gd name="connsiteY48" fmla="*/ 988832 h 990486"/>
              <a:gd name="connsiteX49" fmla="*/ 723109 w 1953336"/>
              <a:gd name="connsiteY49" fmla="*/ 983134 h 990486"/>
              <a:gd name="connsiteX50" fmla="*/ 673292 w 1953336"/>
              <a:gd name="connsiteY50" fmla="*/ 974058 h 990486"/>
              <a:gd name="connsiteX51" fmla="*/ 622740 w 1953336"/>
              <a:gd name="connsiteY51" fmla="*/ 960269 h 990486"/>
              <a:gd name="connsiteX52" fmla="*/ 575683 w 1953336"/>
              <a:gd name="connsiteY52" fmla="*/ 945109 h 990486"/>
              <a:gd name="connsiteX53" fmla="*/ 528596 w 1953336"/>
              <a:gd name="connsiteY53" fmla="*/ 925905 h 990486"/>
              <a:gd name="connsiteX54" fmla="*/ 482195 w 1953336"/>
              <a:gd name="connsiteY54" fmla="*/ 904675 h 990486"/>
              <a:gd name="connsiteX55" fmla="*/ 438588 w 1953336"/>
              <a:gd name="connsiteY55" fmla="*/ 882077 h 990486"/>
              <a:gd name="connsiteX56" fmla="*/ 396362 w 1953336"/>
              <a:gd name="connsiteY56" fmla="*/ 856774 h 990486"/>
              <a:gd name="connsiteX57" fmla="*/ 354833 w 1953336"/>
              <a:gd name="connsiteY57" fmla="*/ 830793 h 990486"/>
              <a:gd name="connsiteX58" fmla="*/ 316096 w 1953336"/>
              <a:gd name="connsiteY58" fmla="*/ 803443 h 990486"/>
              <a:gd name="connsiteX59" fmla="*/ 278056 w 1953336"/>
              <a:gd name="connsiteY59" fmla="*/ 775415 h 990486"/>
              <a:gd name="connsiteX60" fmla="*/ 242813 w 1953336"/>
              <a:gd name="connsiteY60" fmla="*/ 746693 h 990486"/>
              <a:gd name="connsiteX61" fmla="*/ 208977 w 1953336"/>
              <a:gd name="connsiteY61" fmla="*/ 718634 h 990486"/>
              <a:gd name="connsiteX62" fmla="*/ 177948 w 1953336"/>
              <a:gd name="connsiteY62" fmla="*/ 691229 h 990486"/>
              <a:gd name="connsiteX63" fmla="*/ 149722 w 1953336"/>
              <a:gd name="connsiteY63" fmla="*/ 663804 h 990486"/>
              <a:gd name="connsiteX64" fmla="*/ 121506 w 1953336"/>
              <a:gd name="connsiteY64" fmla="*/ 637727 h 990486"/>
              <a:gd name="connsiteX65" fmla="*/ 98199 w 1953336"/>
              <a:gd name="connsiteY65" fmla="*/ 612289 h 990486"/>
              <a:gd name="connsiteX66" fmla="*/ 75608 w 1953336"/>
              <a:gd name="connsiteY66" fmla="*/ 588866 h 990486"/>
              <a:gd name="connsiteX67" fmla="*/ 56540 w 1953336"/>
              <a:gd name="connsiteY67" fmla="*/ 568114 h 990486"/>
              <a:gd name="connsiteX68" fmla="*/ 39582 w 1953336"/>
              <a:gd name="connsiteY68" fmla="*/ 548695 h 990486"/>
              <a:gd name="connsiteX69" fmla="*/ 26158 w 1953336"/>
              <a:gd name="connsiteY69" fmla="*/ 533292 h 990486"/>
              <a:gd name="connsiteX70" fmla="*/ 14850 w 1953336"/>
              <a:gd name="connsiteY70" fmla="*/ 519897 h 990486"/>
              <a:gd name="connsiteX71" fmla="*/ 7070 w 1953336"/>
              <a:gd name="connsiteY71" fmla="*/ 509845 h 990486"/>
              <a:gd name="connsiteX72" fmla="*/ 2122 w 1953336"/>
              <a:gd name="connsiteY72" fmla="*/ 503816 h 990486"/>
              <a:gd name="connsiteX73" fmla="*/ 0 w 1953336"/>
              <a:gd name="connsiteY73" fmla="*/ 501136 h 990486"/>
              <a:gd name="connsiteX74" fmla="*/ 2088 w 1953336"/>
              <a:gd name="connsiteY74" fmla="*/ 499100 h 990486"/>
              <a:gd name="connsiteX75" fmla="*/ 6949 w 1953336"/>
              <a:gd name="connsiteY75" fmla="*/ 493000 h 990486"/>
              <a:gd name="connsiteX76" fmla="*/ 14589 w 1953336"/>
              <a:gd name="connsiteY76" fmla="*/ 483512 h 990486"/>
              <a:gd name="connsiteX77" fmla="*/ 25699 w 1953336"/>
              <a:gd name="connsiteY77" fmla="*/ 469282 h 990486"/>
              <a:gd name="connsiteX78" fmla="*/ 38901 w 1953336"/>
              <a:gd name="connsiteY78" fmla="*/ 453689 h 990486"/>
              <a:gd name="connsiteX79" fmla="*/ 55578 w 1953336"/>
              <a:gd name="connsiteY79" fmla="*/ 434028 h 990486"/>
              <a:gd name="connsiteX80" fmla="*/ 74342 w 1953336"/>
              <a:gd name="connsiteY80" fmla="*/ 412331 h 990486"/>
              <a:gd name="connsiteX81" fmla="*/ 96600 w 1953336"/>
              <a:gd name="connsiteY81" fmla="*/ 389261 h 990486"/>
              <a:gd name="connsiteX82" fmla="*/ 119540 w 1953336"/>
              <a:gd name="connsiteY82" fmla="*/ 363491 h 990486"/>
              <a:gd name="connsiteX83" fmla="*/ 147379 w 1953336"/>
              <a:gd name="connsiteY83" fmla="*/ 337011 h 990486"/>
              <a:gd name="connsiteX84" fmla="*/ 175209 w 1953336"/>
              <a:gd name="connsiteY84" fmla="*/ 309185 h 990486"/>
              <a:gd name="connsiteX85" fmla="*/ 205837 w 1953336"/>
              <a:gd name="connsiteY85" fmla="*/ 280664 h 990486"/>
              <a:gd name="connsiteX86" fmla="*/ 239262 w 1953336"/>
              <a:gd name="connsiteY86" fmla="*/ 251450 h 990486"/>
              <a:gd name="connsiteX87" fmla="*/ 274095 w 1953336"/>
              <a:gd name="connsiteY87" fmla="*/ 222899 h 990486"/>
              <a:gd name="connsiteX88" fmla="*/ 311734 w 1953336"/>
              <a:gd name="connsiteY88" fmla="*/ 195002 h 990486"/>
              <a:gd name="connsiteX89" fmla="*/ 350074 w 1953336"/>
              <a:gd name="connsiteY89" fmla="*/ 167100 h 990486"/>
              <a:gd name="connsiteX90" fmla="*/ 391227 w 1953336"/>
              <a:gd name="connsiteY90" fmla="*/ 140525 h 990486"/>
              <a:gd name="connsiteX91" fmla="*/ 433085 w 1953336"/>
              <a:gd name="connsiteY91" fmla="*/ 114619 h 990486"/>
              <a:gd name="connsiteX92" fmla="*/ 476360 w 1953336"/>
              <a:gd name="connsiteY92" fmla="*/ 90725 h 990486"/>
              <a:gd name="connsiteX93" fmla="*/ 522456 w 1953336"/>
              <a:gd name="connsiteY93" fmla="*/ 69505 h 990486"/>
              <a:gd name="connsiteX94" fmla="*/ 569263 w 1953336"/>
              <a:gd name="connsiteY94" fmla="*/ 49629 h 990486"/>
              <a:gd name="connsiteX95" fmla="*/ 616098 w 1953336"/>
              <a:gd name="connsiteY95" fmla="*/ 33795 h 990486"/>
              <a:gd name="connsiteX96" fmla="*/ 666447 w 1953336"/>
              <a:gd name="connsiteY96" fmla="*/ 19283 h 990486"/>
              <a:gd name="connsiteX97" fmla="*/ 716128 w 1953336"/>
              <a:gd name="connsiteY97" fmla="*/ 9493 h 990486"/>
              <a:gd name="connsiteX98" fmla="*/ 767236 w 1953336"/>
              <a:gd name="connsiteY98" fmla="*/ 3062 h 990486"/>
              <a:gd name="connsiteX99" fmla="*/ 818368 w 1953336"/>
              <a:gd name="connsiteY99" fmla="*/ 0 h 990486"/>
              <a:gd name="connsiteX100" fmla="*/ 870939 w 1953336"/>
              <a:gd name="connsiteY100" fmla="*/ 2319 h 990486"/>
              <a:gd name="connsiteX101" fmla="*/ 922134 w 1953336"/>
              <a:gd name="connsiteY101" fmla="*/ 8016 h 990486"/>
              <a:gd name="connsiteX102" fmla="*/ 971951 w 1953336"/>
              <a:gd name="connsiteY102" fmla="*/ 17093 h 990486"/>
              <a:gd name="connsiteX103" fmla="*/ 1021101 w 1953336"/>
              <a:gd name="connsiteY103" fmla="*/ 30891 h 990486"/>
              <a:gd name="connsiteX104" fmla="*/ 1953336 w 1953336"/>
              <a:gd name="connsiteY104" fmla="*/ 19499 h 990486"/>
              <a:gd name="connsiteX105" fmla="*/ 1953333 w 1953336"/>
              <a:gd name="connsiteY105" fmla="*/ 19507 h 990486"/>
              <a:gd name="connsiteX106" fmla="*/ 1953333 w 1953336"/>
              <a:gd name="connsiteY106" fmla="*/ 19499 h 9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953336" h="990486">
                <a:moveTo>
                  <a:pt x="1069560" y="46042"/>
                </a:moveTo>
                <a:lnTo>
                  <a:pt x="1116647" y="65245"/>
                </a:lnTo>
                <a:lnTo>
                  <a:pt x="1161642" y="85812"/>
                </a:lnTo>
                <a:lnTo>
                  <a:pt x="1205954" y="109078"/>
                </a:lnTo>
                <a:lnTo>
                  <a:pt x="1248881" y="134376"/>
                </a:lnTo>
                <a:lnTo>
                  <a:pt x="1289709" y="160363"/>
                </a:lnTo>
                <a:lnTo>
                  <a:pt x="1329147" y="187707"/>
                </a:lnTo>
                <a:lnTo>
                  <a:pt x="1365781" y="215072"/>
                </a:lnTo>
                <a:lnTo>
                  <a:pt x="1401719" y="243115"/>
                </a:lnTo>
                <a:lnTo>
                  <a:pt x="1436261" y="271842"/>
                </a:lnTo>
                <a:lnTo>
                  <a:pt x="1466594" y="299926"/>
                </a:lnTo>
                <a:lnTo>
                  <a:pt x="1495521" y="327346"/>
                </a:lnTo>
                <a:lnTo>
                  <a:pt x="1523737" y="353423"/>
                </a:lnTo>
                <a:lnTo>
                  <a:pt x="1547044" y="378862"/>
                </a:lnTo>
                <a:lnTo>
                  <a:pt x="1569630" y="401610"/>
                </a:lnTo>
                <a:lnTo>
                  <a:pt x="1588003" y="423041"/>
                </a:lnTo>
                <a:lnTo>
                  <a:pt x="1604960" y="442461"/>
                </a:lnTo>
                <a:lnTo>
                  <a:pt x="1619085" y="457858"/>
                </a:lnTo>
                <a:lnTo>
                  <a:pt x="1630397" y="471927"/>
                </a:lnTo>
                <a:lnTo>
                  <a:pt x="1637472" y="481310"/>
                </a:lnTo>
                <a:lnTo>
                  <a:pt x="1643121" y="487334"/>
                </a:lnTo>
                <a:lnTo>
                  <a:pt x="1643836" y="489351"/>
                </a:lnTo>
                <a:lnTo>
                  <a:pt x="1643155" y="492051"/>
                </a:lnTo>
                <a:lnTo>
                  <a:pt x="1637593" y="498155"/>
                </a:lnTo>
                <a:lnTo>
                  <a:pt x="1630658" y="508312"/>
                </a:lnTo>
                <a:lnTo>
                  <a:pt x="1619544" y="521869"/>
                </a:lnTo>
                <a:lnTo>
                  <a:pt x="1605641" y="537467"/>
                </a:lnTo>
                <a:lnTo>
                  <a:pt x="1588964" y="557127"/>
                </a:lnTo>
                <a:lnTo>
                  <a:pt x="1570896" y="578146"/>
                </a:lnTo>
                <a:lnTo>
                  <a:pt x="1548643" y="601889"/>
                </a:lnTo>
                <a:lnTo>
                  <a:pt x="1525703" y="627660"/>
                </a:lnTo>
                <a:lnTo>
                  <a:pt x="1497864" y="654139"/>
                </a:lnTo>
                <a:lnTo>
                  <a:pt x="1469333" y="681970"/>
                </a:lnTo>
                <a:lnTo>
                  <a:pt x="1439401" y="709812"/>
                </a:lnTo>
                <a:lnTo>
                  <a:pt x="1405270" y="738358"/>
                </a:lnTo>
                <a:lnTo>
                  <a:pt x="1369742" y="767588"/>
                </a:lnTo>
                <a:lnTo>
                  <a:pt x="1333509" y="796149"/>
                </a:lnTo>
                <a:lnTo>
                  <a:pt x="1294468" y="824056"/>
                </a:lnTo>
                <a:lnTo>
                  <a:pt x="1254016" y="850625"/>
                </a:lnTo>
                <a:lnTo>
                  <a:pt x="1211457" y="876536"/>
                </a:lnTo>
                <a:lnTo>
                  <a:pt x="1167477" y="899762"/>
                </a:lnTo>
                <a:lnTo>
                  <a:pt x="1122787" y="921645"/>
                </a:lnTo>
                <a:lnTo>
                  <a:pt x="1075980" y="941522"/>
                </a:lnTo>
                <a:lnTo>
                  <a:pt x="1027744" y="957366"/>
                </a:lnTo>
                <a:lnTo>
                  <a:pt x="978796" y="971867"/>
                </a:lnTo>
                <a:lnTo>
                  <a:pt x="929114" y="981657"/>
                </a:lnTo>
                <a:lnTo>
                  <a:pt x="878007" y="988088"/>
                </a:lnTo>
                <a:lnTo>
                  <a:pt x="825469" y="990486"/>
                </a:lnTo>
                <a:lnTo>
                  <a:pt x="774304" y="988832"/>
                </a:lnTo>
                <a:lnTo>
                  <a:pt x="723109" y="983134"/>
                </a:lnTo>
                <a:lnTo>
                  <a:pt x="673292" y="974058"/>
                </a:lnTo>
                <a:lnTo>
                  <a:pt x="622740" y="960269"/>
                </a:lnTo>
                <a:lnTo>
                  <a:pt x="575683" y="945109"/>
                </a:lnTo>
                <a:lnTo>
                  <a:pt x="528596" y="925905"/>
                </a:lnTo>
                <a:lnTo>
                  <a:pt x="482195" y="904675"/>
                </a:lnTo>
                <a:lnTo>
                  <a:pt x="438588" y="882077"/>
                </a:lnTo>
                <a:lnTo>
                  <a:pt x="396362" y="856774"/>
                </a:lnTo>
                <a:lnTo>
                  <a:pt x="354833" y="830793"/>
                </a:lnTo>
                <a:lnTo>
                  <a:pt x="316096" y="803443"/>
                </a:lnTo>
                <a:lnTo>
                  <a:pt x="278056" y="775415"/>
                </a:lnTo>
                <a:lnTo>
                  <a:pt x="242813" y="746693"/>
                </a:lnTo>
                <a:lnTo>
                  <a:pt x="208977" y="718634"/>
                </a:lnTo>
                <a:lnTo>
                  <a:pt x="177948" y="691229"/>
                </a:lnTo>
                <a:lnTo>
                  <a:pt x="149722" y="663804"/>
                </a:lnTo>
                <a:lnTo>
                  <a:pt x="121506" y="637727"/>
                </a:lnTo>
                <a:lnTo>
                  <a:pt x="98199" y="612289"/>
                </a:lnTo>
                <a:lnTo>
                  <a:pt x="75608" y="588866"/>
                </a:lnTo>
                <a:lnTo>
                  <a:pt x="56540" y="568114"/>
                </a:lnTo>
                <a:lnTo>
                  <a:pt x="39582" y="548695"/>
                </a:lnTo>
                <a:lnTo>
                  <a:pt x="26158" y="533292"/>
                </a:lnTo>
                <a:lnTo>
                  <a:pt x="14850" y="519897"/>
                </a:lnTo>
                <a:lnTo>
                  <a:pt x="7070" y="509845"/>
                </a:lnTo>
                <a:lnTo>
                  <a:pt x="2122" y="503816"/>
                </a:lnTo>
                <a:lnTo>
                  <a:pt x="0" y="501136"/>
                </a:lnTo>
                <a:lnTo>
                  <a:pt x="2088" y="499100"/>
                </a:lnTo>
                <a:lnTo>
                  <a:pt x="6949" y="493000"/>
                </a:lnTo>
                <a:lnTo>
                  <a:pt x="14589" y="483512"/>
                </a:lnTo>
                <a:lnTo>
                  <a:pt x="25699" y="469282"/>
                </a:lnTo>
                <a:lnTo>
                  <a:pt x="38901" y="453689"/>
                </a:lnTo>
                <a:lnTo>
                  <a:pt x="55578" y="434028"/>
                </a:lnTo>
                <a:lnTo>
                  <a:pt x="74342" y="412331"/>
                </a:lnTo>
                <a:lnTo>
                  <a:pt x="96600" y="389261"/>
                </a:lnTo>
                <a:lnTo>
                  <a:pt x="119540" y="363491"/>
                </a:lnTo>
                <a:lnTo>
                  <a:pt x="147379" y="337011"/>
                </a:lnTo>
                <a:lnTo>
                  <a:pt x="175209" y="309185"/>
                </a:lnTo>
                <a:lnTo>
                  <a:pt x="205837" y="280664"/>
                </a:lnTo>
                <a:lnTo>
                  <a:pt x="239262" y="251450"/>
                </a:lnTo>
                <a:lnTo>
                  <a:pt x="274095" y="222899"/>
                </a:lnTo>
                <a:lnTo>
                  <a:pt x="311734" y="195002"/>
                </a:lnTo>
                <a:lnTo>
                  <a:pt x="350074" y="167100"/>
                </a:lnTo>
                <a:lnTo>
                  <a:pt x="391227" y="140525"/>
                </a:lnTo>
                <a:lnTo>
                  <a:pt x="433085" y="114619"/>
                </a:lnTo>
                <a:lnTo>
                  <a:pt x="476360" y="90725"/>
                </a:lnTo>
                <a:lnTo>
                  <a:pt x="522456" y="69505"/>
                </a:lnTo>
                <a:lnTo>
                  <a:pt x="569263" y="49629"/>
                </a:lnTo>
                <a:lnTo>
                  <a:pt x="616098" y="33795"/>
                </a:lnTo>
                <a:lnTo>
                  <a:pt x="666447" y="19283"/>
                </a:lnTo>
                <a:lnTo>
                  <a:pt x="716128" y="9493"/>
                </a:lnTo>
                <a:lnTo>
                  <a:pt x="767236" y="3062"/>
                </a:lnTo>
                <a:lnTo>
                  <a:pt x="818368" y="0"/>
                </a:lnTo>
                <a:lnTo>
                  <a:pt x="870939" y="2319"/>
                </a:lnTo>
                <a:lnTo>
                  <a:pt x="922134" y="8016"/>
                </a:lnTo>
                <a:lnTo>
                  <a:pt x="971951" y="17093"/>
                </a:lnTo>
                <a:lnTo>
                  <a:pt x="1021101" y="30891"/>
                </a:lnTo>
                <a:close/>
                <a:moveTo>
                  <a:pt x="1953336" y="19499"/>
                </a:moveTo>
                <a:lnTo>
                  <a:pt x="1953333" y="19507"/>
                </a:lnTo>
                <a:lnTo>
                  <a:pt x="1953333" y="19499"/>
                </a:lnTo>
                <a:close/>
              </a:path>
            </a:pathLst>
          </a:custGeom>
          <a:solidFill>
            <a:schemeClr val="bg2">
              <a:lumMod val="25000"/>
            </a:schemeClr>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08000" bIns="3600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70634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1+#ppt_w/2"/>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500" fill="hold"/>
                                        <p:tgtEl>
                                          <p:spTgt spid="48"/>
                                        </p:tgtEl>
                                        <p:attrNameLst>
                                          <p:attrName>ppt_w</p:attrName>
                                        </p:attrNameLst>
                                      </p:cBhvr>
                                      <p:tavLst>
                                        <p:tav tm="0">
                                          <p:val>
                                            <p:fltVal val="0"/>
                                          </p:val>
                                        </p:tav>
                                        <p:tav tm="100000">
                                          <p:val>
                                            <p:strVal val="#ppt_w"/>
                                          </p:val>
                                        </p:tav>
                                      </p:tavLst>
                                    </p:anim>
                                    <p:anim calcmode="lin" valueType="num">
                                      <p:cBhvr>
                                        <p:cTn id="21" dur="500" fill="hold"/>
                                        <p:tgtEl>
                                          <p:spTgt spid="48"/>
                                        </p:tgtEl>
                                        <p:attrNameLst>
                                          <p:attrName>ppt_h</p:attrName>
                                        </p:attrNameLst>
                                      </p:cBhvr>
                                      <p:tavLst>
                                        <p:tav tm="0">
                                          <p:val>
                                            <p:fltVal val="0"/>
                                          </p:val>
                                        </p:tav>
                                        <p:tav tm="100000">
                                          <p:val>
                                            <p:strVal val="#ppt_h"/>
                                          </p:val>
                                        </p:tav>
                                      </p:tavLst>
                                    </p:anim>
                                    <p:animEffect transition="in" filter="fade">
                                      <p:cBhvr>
                                        <p:cTn id="22" dur="500"/>
                                        <p:tgtEl>
                                          <p:spTgt spid="4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500" fill="hold"/>
                                        <p:tgtEl>
                                          <p:spTgt spid="49"/>
                                        </p:tgtEl>
                                        <p:attrNameLst>
                                          <p:attrName>ppt_w</p:attrName>
                                        </p:attrNameLst>
                                      </p:cBhvr>
                                      <p:tavLst>
                                        <p:tav tm="0">
                                          <p:val>
                                            <p:fltVal val="0"/>
                                          </p:val>
                                        </p:tav>
                                        <p:tav tm="100000">
                                          <p:val>
                                            <p:strVal val="#ppt_w"/>
                                          </p:val>
                                        </p:tav>
                                      </p:tavLst>
                                    </p:anim>
                                    <p:anim calcmode="lin" valueType="num">
                                      <p:cBhvr>
                                        <p:cTn id="26" dur="500" fill="hold"/>
                                        <p:tgtEl>
                                          <p:spTgt spid="49"/>
                                        </p:tgtEl>
                                        <p:attrNameLst>
                                          <p:attrName>ppt_h</p:attrName>
                                        </p:attrNameLst>
                                      </p:cBhvr>
                                      <p:tavLst>
                                        <p:tav tm="0">
                                          <p:val>
                                            <p:fltVal val="0"/>
                                          </p:val>
                                        </p:tav>
                                        <p:tav tm="100000">
                                          <p:val>
                                            <p:strVal val="#ppt_h"/>
                                          </p:val>
                                        </p:tav>
                                      </p:tavLst>
                                    </p:anim>
                                    <p:animEffect transition="in" filter="fade">
                                      <p:cBhvr>
                                        <p:cTn id="27" dur="500"/>
                                        <p:tgtEl>
                                          <p:spTgt spid="49"/>
                                        </p:tgtEl>
                                      </p:cBhvr>
                                    </p:animEffect>
                                  </p:childTnLst>
                                </p:cTn>
                              </p:par>
                            </p:childTnLst>
                          </p:cTn>
                        </p:par>
                        <p:par>
                          <p:cTn id="28" fill="hold">
                            <p:stCondLst>
                              <p:cond delay="1000"/>
                            </p:stCondLst>
                            <p:childTnLst>
                              <p:par>
                                <p:cTn id="29" presetID="37"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900" decel="100000" fill="hold"/>
                                        <p:tgtEl>
                                          <p:spTgt spid="1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nodePh="1">
                                  <p:stCondLst>
                                    <p:cond delay="0"/>
                                  </p:stCondLst>
                                  <p:endCondLst>
                                    <p:cond evt="begin" delay="0">
                                      <p:tn val="35"/>
                                    </p:cond>
                                  </p:end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anim calcmode="lin" valueType="num">
                                      <p:cBhvr>
                                        <p:cTn id="38" dur="1000" fill="hold"/>
                                        <p:tgtEl>
                                          <p:spTgt spid="43"/>
                                        </p:tgtEl>
                                        <p:attrNameLst>
                                          <p:attrName>ppt_x</p:attrName>
                                        </p:attrNameLst>
                                      </p:cBhvr>
                                      <p:tavLst>
                                        <p:tav tm="0">
                                          <p:val>
                                            <p:strVal val="#ppt_x"/>
                                          </p:val>
                                        </p:tav>
                                        <p:tav tm="100000">
                                          <p:val>
                                            <p:strVal val="#ppt_x"/>
                                          </p:val>
                                        </p:tav>
                                      </p:tavLst>
                                    </p:anim>
                                    <p:anim calcmode="lin" valueType="num">
                                      <p:cBhvr>
                                        <p:cTn id="39" dur="900" decel="100000" fill="hold"/>
                                        <p:tgtEl>
                                          <p:spTgt spid="43"/>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anim calcmode="lin" valueType="num">
                                      <p:cBhvr>
                                        <p:cTn id="44" dur="1000" fill="hold"/>
                                        <p:tgtEl>
                                          <p:spTgt spid="46"/>
                                        </p:tgtEl>
                                        <p:attrNameLst>
                                          <p:attrName>ppt_x</p:attrName>
                                        </p:attrNameLst>
                                      </p:cBhvr>
                                      <p:tavLst>
                                        <p:tav tm="0">
                                          <p:val>
                                            <p:strVal val="#ppt_x"/>
                                          </p:val>
                                        </p:tav>
                                        <p:tav tm="100000">
                                          <p:val>
                                            <p:strVal val="#ppt_x"/>
                                          </p:val>
                                        </p:tav>
                                      </p:tavLst>
                                    </p:anim>
                                    <p:anim calcmode="lin" valueType="num">
                                      <p:cBhvr>
                                        <p:cTn id="45" dur="900" decel="100000" fill="hold"/>
                                        <p:tgtEl>
                                          <p:spTgt spid="4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childTnLst>
                          </p:cTn>
                        </p:par>
                        <p:par>
                          <p:cTn id="47" fill="hold">
                            <p:stCondLst>
                              <p:cond delay="2000"/>
                            </p:stCondLst>
                            <p:childTnLst>
                              <p:par>
                                <p:cTn id="48" presetID="14" presetClass="entr" presetSubtype="10"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randombar(horizontal)">
                                      <p:cBhvr>
                                        <p:cTn id="50" dur="500"/>
                                        <p:tgtEl>
                                          <p:spTgt spid="45"/>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randombar(horizontal)">
                                      <p:cBhvr>
                                        <p:cTn id="5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3" grpId="0"/>
      <p:bldP spid="46" grpId="0"/>
      <p:bldP spid="48" grpId="0"/>
      <p:bldP spid="49" grpId="0"/>
      <p:bldP spid="45" grpId="0" animBg="1"/>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存在的问题</a:t>
            </a:r>
          </a:p>
        </p:txBody>
      </p:sp>
      <p:sp>
        <p:nvSpPr>
          <p:cNvPr id="5" name="矩形: 圆角 4">
            <a:extLst>
              <a:ext uri="{FF2B5EF4-FFF2-40B4-BE49-F238E27FC236}">
                <a16:creationId xmlns:a16="http://schemas.microsoft.com/office/drawing/2014/main" id="{186B6B2D-2CFB-447F-B41B-13E548046105}"/>
              </a:ext>
            </a:extLst>
          </p:cNvPr>
          <p:cNvSpPr/>
          <p:nvPr/>
        </p:nvSpPr>
        <p:spPr>
          <a:xfrm rot="16200000">
            <a:off x="3857345" y="3143965"/>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16" name="矩形 15">
            <a:extLst>
              <a:ext uri="{FF2B5EF4-FFF2-40B4-BE49-F238E27FC236}">
                <a16:creationId xmlns:a16="http://schemas.microsoft.com/office/drawing/2014/main" id="{E5CA7E27-6BA9-4A85-87D9-888F249287A6}"/>
              </a:ext>
            </a:extLst>
          </p:cNvPr>
          <p:cNvSpPr/>
          <p:nvPr/>
        </p:nvSpPr>
        <p:spPr>
          <a:xfrm>
            <a:off x="1237147" y="3227630"/>
            <a:ext cx="2804008" cy="2951898"/>
          </a:xfrm>
          <a:prstGeom prst="rect">
            <a:avLst/>
          </a:prstGeom>
        </p:spPr>
        <p:txBody>
          <a:bodyPr wrap="square">
            <a:spAutoFit/>
            <a:scene3d>
              <a:camera prst="orthographicFront"/>
              <a:lightRig rig="threePt" dir="t"/>
            </a:scene3d>
            <a:sp3d contourW="12700"/>
          </a:bodyPr>
          <a:lstStyle/>
          <a:p>
            <a:pPr algn="just">
              <a:lnSpc>
                <a:spcPct val="150000"/>
              </a:lnSpc>
            </a:pPr>
            <a:r>
              <a:rPr lang="zh-CN" altLang="en-US" dirty="0">
                <a:solidFill>
                  <a:schemeClr val="tx1">
                    <a:lumMod val="65000"/>
                    <a:lumOff val="35000"/>
                  </a:schemeClr>
                </a:solidFill>
                <a:cs typeface="+mn-ea"/>
                <a:sym typeface="+mn-lt"/>
              </a:rPr>
              <a:t>随着老年人数量增多，后勤服务人员短缺，工作人员相对较少（有时甚至需要志愿者的支持来维持服务水平），导致工作量较大，可能影响服务的持续稳定性。</a:t>
            </a:r>
          </a:p>
        </p:txBody>
      </p:sp>
      <p:grpSp>
        <p:nvGrpSpPr>
          <p:cNvPr id="18" name="组合 17">
            <a:extLst>
              <a:ext uri="{FF2B5EF4-FFF2-40B4-BE49-F238E27FC236}">
                <a16:creationId xmlns:a16="http://schemas.microsoft.com/office/drawing/2014/main" id="{5FA5C459-738C-4E01-AA72-C11E30364008}"/>
              </a:ext>
            </a:extLst>
          </p:cNvPr>
          <p:cNvGrpSpPr/>
          <p:nvPr/>
        </p:nvGrpSpPr>
        <p:grpSpPr>
          <a:xfrm>
            <a:off x="8865981" y="913653"/>
            <a:ext cx="1942023" cy="2078071"/>
            <a:chOff x="3661382" y="1785035"/>
            <a:chExt cx="2369000" cy="2534960"/>
          </a:xfrm>
        </p:grpSpPr>
        <p:grpSp>
          <p:nvGrpSpPr>
            <p:cNvPr id="19" name="组合 18">
              <a:extLst>
                <a:ext uri="{FF2B5EF4-FFF2-40B4-BE49-F238E27FC236}">
                  <a16:creationId xmlns:a16="http://schemas.microsoft.com/office/drawing/2014/main" id="{DCE1FFF3-F745-4260-852D-D8B831D4879D}"/>
                </a:ext>
              </a:extLst>
            </p:cNvPr>
            <p:cNvGrpSpPr/>
            <p:nvPr/>
          </p:nvGrpSpPr>
          <p:grpSpPr>
            <a:xfrm>
              <a:off x="3661382" y="1950996"/>
              <a:ext cx="2369000" cy="2368999"/>
              <a:chOff x="3495320" y="1875863"/>
              <a:chExt cx="2530586" cy="2530585"/>
            </a:xfrm>
          </p:grpSpPr>
          <p:sp>
            <p:nvSpPr>
              <p:cNvPr id="23" name="椭圆 22">
                <a:extLst>
                  <a:ext uri="{FF2B5EF4-FFF2-40B4-BE49-F238E27FC236}">
                    <a16:creationId xmlns:a16="http://schemas.microsoft.com/office/drawing/2014/main" id="{54E9B3C0-C12A-49FC-90FE-C21087C1B08D}"/>
                  </a:ext>
                </a:extLst>
              </p:cNvPr>
              <p:cNvSpPr/>
              <p:nvPr/>
            </p:nvSpPr>
            <p:spPr>
              <a:xfrm>
                <a:off x="3495320" y="1875863"/>
                <a:ext cx="2530586" cy="25305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椭圆 23">
                <a:extLst>
                  <a:ext uri="{FF2B5EF4-FFF2-40B4-BE49-F238E27FC236}">
                    <a16:creationId xmlns:a16="http://schemas.microsoft.com/office/drawing/2014/main" id="{9191DEB5-6462-4562-9D97-17D401627274}"/>
                  </a:ext>
                </a:extLst>
              </p:cNvPr>
              <p:cNvSpPr/>
              <p:nvPr/>
            </p:nvSpPr>
            <p:spPr>
              <a:xfrm>
                <a:off x="3625439" y="2005982"/>
                <a:ext cx="2270346" cy="2270346"/>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id="{E00D599D-2299-4A77-B1DF-540495F91BEA}"/>
                </a:ext>
              </a:extLst>
            </p:cNvPr>
            <p:cNvGrpSpPr/>
            <p:nvPr/>
          </p:nvGrpSpPr>
          <p:grpSpPr>
            <a:xfrm>
              <a:off x="3758936" y="1785035"/>
              <a:ext cx="973815" cy="973815"/>
              <a:chOff x="3599528" y="1698582"/>
              <a:chExt cx="1040237" cy="1040237"/>
            </a:xfrm>
          </p:grpSpPr>
          <p:sp>
            <p:nvSpPr>
              <p:cNvPr id="21" name="椭圆 20">
                <a:extLst>
                  <a:ext uri="{FF2B5EF4-FFF2-40B4-BE49-F238E27FC236}">
                    <a16:creationId xmlns:a16="http://schemas.microsoft.com/office/drawing/2014/main" id="{7A21E8DF-9D85-4317-A1C0-FE44DCDF811F}"/>
                  </a:ext>
                </a:extLst>
              </p:cNvPr>
              <p:cNvSpPr/>
              <p:nvPr/>
            </p:nvSpPr>
            <p:spPr>
              <a:xfrm>
                <a:off x="3599528" y="1698582"/>
                <a:ext cx="1040237" cy="1040237"/>
              </a:xfrm>
              <a:prstGeom prst="ellipse">
                <a:avLst/>
              </a:prstGeom>
              <a:solidFill>
                <a:schemeClr val="bg1"/>
              </a:solidFill>
              <a:ln>
                <a:noFill/>
              </a:ln>
              <a:effectLst>
                <a:outerShdw blurRad="1397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Freeform 26">
                <a:extLst>
                  <a:ext uri="{FF2B5EF4-FFF2-40B4-BE49-F238E27FC236}">
                    <a16:creationId xmlns:a16="http://schemas.microsoft.com/office/drawing/2014/main" id="{09C02C38-601D-4C22-9609-37549E08B94B}"/>
                  </a:ext>
                </a:extLst>
              </p:cNvPr>
              <p:cNvSpPr>
                <a:spLocks noEditPoints="1"/>
              </p:cNvSpPr>
              <p:nvPr/>
            </p:nvSpPr>
            <p:spPr bwMode="auto">
              <a:xfrm>
                <a:off x="3839967" y="2052638"/>
                <a:ext cx="559358" cy="314244"/>
              </a:xfrm>
              <a:custGeom>
                <a:avLst/>
                <a:gdLst>
                  <a:gd name="T0" fmla="*/ 783759669 w 82"/>
                  <a:gd name="T1" fmla="*/ 547860054 h 46"/>
                  <a:gd name="T2" fmla="*/ 593758996 w 82"/>
                  <a:gd name="T3" fmla="*/ 357301386 h 46"/>
                  <a:gd name="T4" fmla="*/ 653134206 w 82"/>
                  <a:gd name="T5" fmla="*/ 214381522 h 46"/>
                  <a:gd name="T6" fmla="*/ 629384122 w 82"/>
                  <a:gd name="T7" fmla="*/ 166739266 h 46"/>
                  <a:gd name="T8" fmla="*/ 475005129 w 82"/>
                  <a:gd name="T9" fmla="*/ 369211087 h 46"/>
                  <a:gd name="T10" fmla="*/ 463130087 w 82"/>
                  <a:gd name="T11" fmla="*/ 381120788 h 46"/>
                  <a:gd name="T12" fmla="*/ 380004792 w 82"/>
                  <a:gd name="T13" fmla="*/ 381120788 h 46"/>
                  <a:gd name="T14" fmla="*/ 190004119 w 82"/>
                  <a:gd name="T15" fmla="*/ 547860054 h 46"/>
                  <a:gd name="T16" fmla="*/ 0 w 82"/>
                  <a:gd name="T17" fmla="*/ 357301386 h 46"/>
                  <a:gd name="T18" fmla="*/ 190004119 w 82"/>
                  <a:gd name="T19" fmla="*/ 166739266 h 46"/>
                  <a:gd name="T20" fmla="*/ 273129414 w 82"/>
                  <a:gd name="T21" fmla="*/ 190558668 h 46"/>
                  <a:gd name="T22" fmla="*/ 332504624 w 82"/>
                  <a:gd name="T23" fmla="*/ 107190761 h 46"/>
                  <a:gd name="T24" fmla="*/ 237504288 w 82"/>
                  <a:gd name="T25" fmla="*/ 107190761 h 46"/>
                  <a:gd name="T26" fmla="*/ 213754203 w 82"/>
                  <a:gd name="T27" fmla="*/ 83371359 h 46"/>
                  <a:gd name="T28" fmla="*/ 237504288 w 82"/>
                  <a:gd name="T29" fmla="*/ 47638804 h 46"/>
                  <a:gd name="T30" fmla="*/ 403754877 w 82"/>
                  <a:gd name="T31" fmla="*/ 47638804 h 46"/>
                  <a:gd name="T32" fmla="*/ 403754877 w 82"/>
                  <a:gd name="T33" fmla="*/ 107190761 h 46"/>
                  <a:gd name="T34" fmla="*/ 593758996 w 82"/>
                  <a:gd name="T35" fmla="*/ 107190761 h 46"/>
                  <a:gd name="T36" fmla="*/ 558133870 w 82"/>
                  <a:gd name="T37" fmla="*/ 47638804 h 46"/>
                  <a:gd name="T38" fmla="*/ 463130087 w 82"/>
                  <a:gd name="T39" fmla="*/ 47638804 h 46"/>
                  <a:gd name="T40" fmla="*/ 427504961 w 82"/>
                  <a:gd name="T41" fmla="*/ 23819402 h 46"/>
                  <a:gd name="T42" fmla="*/ 463130087 w 82"/>
                  <a:gd name="T43" fmla="*/ 0 h 46"/>
                  <a:gd name="T44" fmla="*/ 570008912 w 82"/>
                  <a:gd name="T45" fmla="*/ 0 h 46"/>
                  <a:gd name="T46" fmla="*/ 593758996 w 82"/>
                  <a:gd name="T47" fmla="*/ 11909701 h 46"/>
                  <a:gd name="T48" fmla="*/ 700634374 w 82"/>
                  <a:gd name="T49" fmla="*/ 178648967 h 46"/>
                  <a:gd name="T50" fmla="*/ 783759669 w 82"/>
                  <a:gd name="T51" fmla="*/ 166739266 h 46"/>
                  <a:gd name="T52" fmla="*/ 973763788 w 82"/>
                  <a:gd name="T53" fmla="*/ 357301386 h 46"/>
                  <a:gd name="T54" fmla="*/ 783759669 w 82"/>
                  <a:gd name="T55" fmla="*/ 547860054 h 46"/>
                  <a:gd name="T56" fmla="*/ 190004119 w 82"/>
                  <a:gd name="T57" fmla="*/ 381120788 h 46"/>
                  <a:gd name="T58" fmla="*/ 166254035 w 82"/>
                  <a:gd name="T59" fmla="*/ 333478533 h 46"/>
                  <a:gd name="T60" fmla="*/ 249379330 w 82"/>
                  <a:gd name="T61" fmla="*/ 226291223 h 46"/>
                  <a:gd name="T62" fmla="*/ 190004119 w 82"/>
                  <a:gd name="T63" fmla="*/ 214381522 h 46"/>
                  <a:gd name="T64" fmla="*/ 47500168 w 82"/>
                  <a:gd name="T65" fmla="*/ 357301386 h 46"/>
                  <a:gd name="T66" fmla="*/ 190004119 w 82"/>
                  <a:gd name="T67" fmla="*/ 488311549 h 46"/>
                  <a:gd name="T68" fmla="*/ 320629582 w 82"/>
                  <a:gd name="T69" fmla="*/ 381120788 h 46"/>
                  <a:gd name="T70" fmla="*/ 190004119 w 82"/>
                  <a:gd name="T71" fmla="*/ 381120788 h 46"/>
                  <a:gd name="T72" fmla="*/ 320629582 w 82"/>
                  <a:gd name="T73" fmla="*/ 321568832 h 46"/>
                  <a:gd name="T74" fmla="*/ 285004456 w 82"/>
                  <a:gd name="T75" fmla="*/ 262020326 h 46"/>
                  <a:gd name="T76" fmla="*/ 237504288 w 82"/>
                  <a:gd name="T77" fmla="*/ 321568832 h 46"/>
                  <a:gd name="T78" fmla="*/ 320629582 w 82"/>
                  <a:gd name="T79" fmla="*/ 321568832 h 46"/>
                  <a:gd name="T80" fmla="*/ 570008912 w 82"/>
                  <a:gd name="T81" fmla="*/ 166739266 h 46"/>
                  <a:gd name="T82" fmla="*/ 368129750 w 82"/>
                  <a:gd name="T83" fmla="*/ 166739266 h 46"/>
                  <a:gd name="T84" fmla="*/ 320629582 w 82"/>
                  <a:gd name="T85" fmla="*/ 214381522 h 46"/>
                  <a:gd name="T86" fmla="*/ 380004792 w 82"/>
                  <a:gd name="T87" fmla="*/ 321568832 h 46"/>
                  <a:gd name="T88" fmla="*/ 439380003 w 82"/>
                  <a:gd name="T89" fmla="*/ 321568832 h 46"/>
                  <a:gd name="T90" fmla="*/ 570008912 w 82"/>
                  <a:gd name="T91" fmla="*/ 166739266 h 46"/>
                  <a:gd name="T92" fmla="*/ 783759669 w 82"/>
                  <a:gd name="T93" fmla="*/ 214381522 h 46"/>
                  <a:gd name="T94" fmla="*/ 736259501 w 82"/>
                  <a:gd name="T95" fmla="*/ 226291223 h 46"/>
                  <a:gd name="T96" fmla="*/ 807509753 w 82"/>
                  <a:gd name="T97" fmla="*/ 333478533 h 46"/>
                  <a:gd name="T98" fmla="*/ 795634711 w 82"/>
                  <a:gd name="T99" fmla="*/ 369211087 h 46"/>
                  <a:gd name="T100" fmla="*/ 783759669 w 82"/>
                  <a:gd name="T101" fmla="*/ 381120788 h 46"/>
                  <a:gd name="T102" fmla="*/ 760009585 w 82"/>
                  <a:gd name="T103" fmla="*/ 369211087 h 46"/>
                  <a:gd name="T104" fmla="*/ 688759332 w 82"/>
                  <a:gd name="T105" fmla="*/ 262020326 h 46"/>
                  <a:gd name="T106" fmla="*/ 653134206 w 82"/>
                  <a:gd name="T107" fmla="*/ 357301386 h 46"/>
                  <a:gd name="T108" fmla="*/ 783759669 w 82"/>
                  <a:gd name="T109" fmla="*/ 488311549 h 46"/>
                  <a:gd name="T110" fmla="*/ 914388578 w 82"/>
                  <a:gd name="T111" fmla="*/ 357301386 h 46"/>
                  <a:gd name="T112" fmla="*/ 783759669 w 82"/>
                  <a:gd name="T113" fmla="*/ 214381522 h 4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 h="46">
                    <a:moveTo>
                      <a:pt x="66" y="46"/>
                    </a:moveTo>
                    <a:cubicBezTo>
                      <a:pt x="57" y="46"/>
                      <a:pt x="50" y="38"/>
                      <a:pt x="50" y="30"/>
                    </a:cubicBezTo>
                    <a:cubicBezTo>
                      <a:pt x="50" y="25"/>
                      <a:pt x="52" y="21"/>
                      <a:pt x="55" y="18"/>
                    </a:cubicBezTo>
                    <a:cubicBezTo>
                      <a:pt x="53" y="14"/>
                      <a:pt x="53" y="14"/>
                      <a:pt x="53" y="14"/>
                    </a:cubicBezTo>
                    <a:cubicBezTo>
                      <a:pt x="40" y="31"/>
                      <a:pt x="40" y="31"/>
                      <a:pt x="40" y="31"/>
                    </a:cubicBezTo>
                    <a:cubicBezTo>
                      <a:pt x="40" y="32"/>
                      <a:pt x="39" y="32"/>
                      <a:pt x="39" y="32"/>
                    </a:cubicBezTo>
                    <a:cubicBezTo>
                      <a:pt x="32" y="32"/>
                      <a:pt x="32" y="32"/>
                      <a:pt x="32" y="32"/>
                    </a:cubicBezTo>
                    <a:cubicBezTo>
                      <a:pt x="30" y="40"/>
                      <a:pt x="24" y="46"/>
                      <a:pt x="16" y="46"/>
                    </a:cubicBezTo>
                    <a:cubicBezTo>
                      <a:pt x="7" y="46"/>
                      <a:pt x="0" y="38"/>
                      <a:pt x="0" y="30"/>
                    </a:cubicBezTo>
                    <a:cubicBezTo>
                      <a:pt x="0" y="21"/>
                      <a:pt x="7" y="14"/>
                      <a:pt x="16" y="14"/>
                    </a:cubicBezTo>
                    <a:cubicBezTo>
                      <a:pt x="19" y="14"/>
                      <a:pt x="21" y="14"/>
                      <a:pt x="23" y="16"/>
                    </a:cubicBezTo>
                    <a:cubicBezTo>
                      <a:pt x="28" y="9"/>
                      <a:pt x="28" y="9"/>
                      <a:pt x="28" y="9"/>
                    </a:cubicBezTo>
                    <a:cubicBezTo>
                      <a:pt x="20" y="9"/>
                      <a:pt x="20" y="9"/>
                      <a:pt x="20" y="9"/>
                    </a:cubicBezTo>
                    <a:cubicBezTo>
                      <a:pt x="19" y="9"/>
                      <a:pt x="18" y="8"/>
                      <a:pt x="18" y="7"/>
                    </a:cubicBezTo>
                    <a:cubicBezTo>
                      <a:pt x="18" y="6"/>
                      <a:pt x="19" y="4"/>
                      <a:pt x="20" y="4"/>
                    </a:cubicBezTo>
                    <a:cubicBezTo>
                      <a:pt x="34" y="4"/>
                      <a:pt x="34" y="4"/>
                      <a:pt x="34" y="4"/>
                    </a:cubicBezTo>
                    <a:cubicBezTo>
                      <a:pt x="34" y="9"/>
                      <a:pt x="34" y="9"/>
                      <a:pt x="34" y="9"/>
                    </a:cubicBezTo>
                    <a:cubicBezTo>
                      <a:pt x="50" y="9"/>
                      <a:pt x="50" y="9"/>
                      <a:pt x="50" y="9"/>
                    </a:cubicBezTo>
                    <a:cubicBezTo>
                      <a:pt x="47" y="4"/>
                      <a:pt x="47" y="4"/>
                      <a:pt x="47" y="4"/>
                    </a:cubicBezTo>
                    <a:cubicBezTo>
                      <a:pt x="39" y="4"/>
                      <a:pt x="39" y="4"/>
                      <a:pt x="39" y="4"/>
                    </a:cubicBezTo>
                    <a:cubicBezTo>
                      <a:pt x="37" y="4"/>
                      <a:pt x="36" y="3"/>
                      <a:pt x="36" y="2"/>
                    </a:cubicBezTo>
                    <a:cubicBezTo>
                      <a:pt x="36" y="1"/>
                      <a:pt x="37" y="0"/>
                      <a:pt x="39" y="0"/>
                    </a:cubicBezTo>
                    <a:cubicBezTo>
                      <a:pt x="48" y="0"/>
                      <a:pt x="48" y="0"/>
                      <a:pt x="48" y="0"/>
                    </a:cubicBezTo>
                    <a:cubicBezTo>
                      <a:pt x="48" y="0"/>
                      <a:pt x="49" y="0"/>
                      <a:pt x="50" y="1"/>
                    </a:cubicBezTo>
                    <a:cubicBezTo>
                      <a:pt x="59" y="15"/>
                      <a:pt x="59" y="15"/>
                      <a:pt x="59" y="15"/>
                    </a:cubicBezTo>
                    <a:cubicBezTo>
                      <a:pt x="61" y="14"/>
                      <a:pt x="64" y="14"/>
                      <a:pt x="66" y="14"/>
                    </a:cubicBezTo>
                    <a:cubicBezTo>
                      <a:pt x="75" y="14"/>
                      <a:pt x="82" y="21"/>
                      <a:pt x="82" y="30"/>
                    </a:cubicBezTo>
                    <a:cubicBezTo>
                      <a:pt x="82" y="38"/>
                      <a:pt x="75" y="46"/>
                      <a:pt x="66" y="46"/>
                    </a:cubicBezTo>
                    <a:close/>
                    <a:moveTo>
                      <a:pt x="16" y="32"/>
                    </a:moveTo>
                    <a:cubicBezTo>
                      <a:pt x="14" y="32"/>
                      <a:pt x="13" y="30"/>
                      <a:pt x="14" y="28"/>
                    </a:cubicBezTo>
                    <a:cubicBezTo>
                      <a:pt x="21" y="19"/>
                      <a:pt x="21" y="19"/>
                      <a:pt x="21" y="19"/>
                    </a:cubicBezTo>
                    <a:cubicBezTo>
                      <a:pt x="19" y="19"/>
                      <a:pt x="18" y="18"/>
                      <a:pt x="16" y="18"/>
                    </a:cubicBezTo>
                    <a:cubicBezTo>
                      <a:pt x="9" y="18"/>
                      <a:pt x="4" y="23"/>
                      <a:pt x="4" y="30"/>
                    </a:cubicBezTo>
                    <a:cubicBezTo>
                      <a:pt x="4" y="36"/>
                      <a:pt x="9" y="41"/>
                      <a:pt x="16" y="41"/>
                    </a:cubicBezTo>
                    <a:cubicBezTo>
                      <a:pt x="21" y="41"/>
                      <a:pt x="26" y="37"/>
                      <a:pt x="27" y="32"/>
                    </a:cubicBezTo>
                    <a:lnTo>
                      <a:pt x="16" y="32"/>
                    </a:lnTo>
                    <a:close/>
                    <a:moveTo>
                      <a:pt x="27" y="27"/>
                    </a:moveTo>
                    <a:cubicBezTo>
                      <a:pt x="27" y="25"/>
                      <a:pt x="26" y="23"/>
                      <a:pt x="24" y="22"/>
                    </a:cubicBezTo>
                    <a:cubicBezTo>
                      <a:pt x="20" y="27"/>
                      <a:pt x="20" y="27"/>
                      <a:pt x="20" y="27"/>
                    </a:cubicBezTo>
                    <a:lnTo>
                      <a:pt x="27" y="27"/>
                    </a:lnTo>
                    <a:close/>
                    <a:moveTo>
                      <a:pt x="48" y="14"/>
                    </a:moveTo>
                    <a:cubicBezTo>
                      <a:pt x="31" y="14"/>
                      <a:pt x="31" y="14"/>
                      <a:pt x="31" y="14"/>
                    </a:cubicBezTo>
                    <a:cubicBezTo>
                      <a:pt x="27" y="18"/>
                      <a:pt x="27" y="18"/>
                      <a:pt x="27" y="18"/>
                    </a:cubicBezTo>
                    <a:cubicBezTo>
                      <a:pt x="29" y="21"/>
                      <a:pt x="31" y="24"/>
                      <a:pt x="32" y="27"/>
                    </a:cubicBezTo>
                    <a:cubicBezTo>
                      <a:pt x="37" y="27"/>
                      <a:pt x="37" y="27"/>
                      <a:pt x="37" y="27"/>
                    </a:cubicBezTo>
                    <a:lnTo>
                      <a:pt x="48" y="14"/>
                    </a:lnTo>
                    <a:close/>
                    <a:moveTo>
                      <a:pt x="66" y="18"/>
                    </a:moveTo>
                    <a:cubicBezTo>
                      <a:pt x="64" y="18"/>
                      <a:pt x="63" y="19"/>
                      <a:pt x="62" y="19"/>
                    </a:cubicBezTo>
                    <a:cubicBezTo>
                      <a:pt x="68" y="28"/>
                      <a:pt x="68" y="28"/>
                      <a:pt x="68" y="28"/>
                    </a:cubicBezTo>
                    <a:cubicBezTo>
                      <a:pt x="69" y="29"/>
                      <a:pt x="68" y="31"/>
                      <a:pt x="67" y="31"/>
                    </a:cubicBezTo>
                    <a:cubicBezTo>
                      <a:pt x="67" y="32"/>
                      <a:pt x="66" y="32"/>
                      <a:pt x="66" y="32"/>
                    </a:cubicBezTo>
                    <a:cubicBezTo>
                      <a:pt x="65" y="32"/>
                      <a:pt x="65" y="32"/>
                      <a:pt x="64" y="31"/>
                    </a:cubicBezTo>
                    <a:cubicBezTo>
                      <a:pt x="58" y="22"/>
                      <a:pt x="58" y="22"/>
                      <a:pt x="58" y="22"/>
                    </a:cubicBezTo>
                    <a:cubicBezTo>
                      <a:pt x="56" y="24"/>
                      <a:pt x="55" y="26"/>
                      <a:pt x="55" y="30"/>
                    </a:cubicBezTo>
                    <a:cubicBezTo>
                      <a:pt x="55" y="36"/>
                      <a:pt x="60" y="41"/>
                      <a:pt x="66" y="41"/>
                    </a:cubicBezTo>
                    <a:cubicBezTo>
                      <a:pt x="72" y="41"/>
                      <a:pt x="77" y="36"/>
                      <a:pt x="77" y="30"/>
                    </a:cubicBezTo>
                    <a:cubicBezTo>
                      <a:pt x="77" y="23"/>
                      <a:pt x="72" y="18"/>
                      <a:pt x="66" y="18"/>
                    </a:cubicBezTo>
                    <a:close/>
                  </a:path>
                </a:pathLst>
              </a:custGeom>
              <a:solidFill>
                <a:schemeClr val="tx1">
                  <a:lumMod val="75000"/>
                  <a:lumOff val="25000"/>
                </a:schemeClr>
              </a:solidFill>
              <a:ln>
                <a:noFill/>
              </a:ln>
            </p:spPr>
            <p:txBody>
              <a:bodyPr/>
              <a:lstStyle/>
              <a:p>
                <a:endParaRPr lang="zh-CN" altLang="en-US">
                  <a:cs typeface="+mn-ea"/>
                  <a:sym typeface="+mn-lt"/>
                </a:endParaRPr>
              </a:p>
            </p:txBody>
          </p:sp>
        </p:grpSp>
      </p:grpSp>
      <p:grpSp>
        <p:nvGrpSpPr>
          <p:cNvPr id="25" name="组合 24">
            <a:extLst>
              <a:ext uri="{FF2B5EF4-FFF2-40B4-BE49-F238E27FC236}">
                <a16:creationId xmlns:a16="http://schemas.microsoft.com/office/drawing/2014/main" id="{045416D5-46F1-4C0E-9B6A-3FB7B7F7DA94}"/>
              </a:ext>
            </a:extLst>
          </p:cNvPr>
          <p:cNvGrpSpPr/>
          <p:nvPr/>
        </p:nvGrpSpPr>
        <p:grpSpPr>
          <a:xfrm>
            <a:off x="1699248" y="1013510"/>
            <a:ext cx="1942023" cy="2078071"/>
            <a:chOff x="6161620" y="1785035"/>
            <a:chExt cx="2369000" cy="2534960"/>
          </a:xfrm>
        </p:grpSpPr>
        <p:grpSp>
          <p:nvGrpSpPr>
            <p:cNvPr id="26" name="组合 25">
              <a:extLst>
                <a:ext uri="{FF2B5EF4-FFF2-40B4-BE49-F238E27FC236}">
                  <a16:creationId xmlns:a16="http://schemas.microsoft.com/office/drawing/2014/main" id="{DB47A1D2-989F-4619-9FCC-EEBF555A833A}"/>
                </a:ext>
              </a:extLst>
            </p:cNvPr>
            <p:cNvGrpSpPr/>
            <p:nvPr/>
          </p:nvGrpSpPr>
          <p:grpSpPr>
            <a:xfrm>
              <a:off x="6161620" y="1950996"/>
              <a:ext cx="2369000" cy="2368999"/>
              <a:chOff x="6166095" y="1875863"/>
              <a:chExt cx="2530586" cy="2530585"/>
            </a:xfrm>
          </p:grpSpPr>
          <p:sp>
            <p:nvSpPr>
              <p:cNvPr id="30" name="椭圆 29">
                <a:extLst>
                  <a:ext uri="{FF2B5EF4-FFF2-40B4-BE49-F238E27FC236}">
                    <a16:creationId xmlns:a16="http://schemas.microsoft.com/office/drawing/2014/main" id="{7F114ABF-B7EA-4E45-B91F-DEB66509DCC8}"/>
                  </a:ext>
                </a:extLst>
              </p:cNvPr>
              <p:cNvSpPr/>
              <p:nvPr/>
            </p:nvSpPr>
            <p:spPr>
              <a:xfrm>
                <a:off x="6166095" y="1875863"/>
                <a:ext cx="2530586" cy="2530585"/>
              </a:xfrm>
              <a:prstGeom prst="ellipse">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椭圆 30">
                <a:extLst>
                  <a:ext uri="{FF2B5EF4-FFF2-40B4-BE49-F238E27FC236}">
                    <a16:creationId xmlns:a16="http://schemas.microsoft.com/office/drawing/2014/main" id="{765DF08C-F7D4-4A82-A8AC-335F2F9EF5AA}"/>
                  </a:ext>
                </a:extLst>
              </p:cNvPr>
              <p:cNvSpPr/>
              <p:nvPr/>
            </p:nvSpPr>
            <p:spPr>
              <a:xfrm>
                <a:off x="6296214" y="2005982"/>
                <a:ext cx="2270346" cy="2270346"/>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椭圆 27">
              <a:extLst>
                <a:ext uri="{FF2B5EF4-FFF2-40B4-BE49-F238E27FC236}">
                  <a16:creationId xmlns:a16="http://schemas.microsoft.com/office/drawing/2014/main" id="{2CC8D353-D688-4138-929B-3DF7B02363BE}"/>
                </a:ext>
              </a:extLst>
            </p:cNvPr>
            <p:cNvSpPr/>
            <p:nvPr/>
          </p:nvSpPr>
          <p:spPr>
            <a:xfrm>
              <a:off x="6259174" y="1785035"/>
              <a:ext cx="973815" cy="973815"/>
            </a:xfrm>
            <a:prstGeom prst="ellipse">
              <a:avLst/>
            </a:prstGeom>
            <a:solidFill>
              <a:schemeClr val="bg1"/>
            </a:solidFill>
            <a:ln>
              <a:noFill/>
            </a:ln>
            <a:effectLst>
              <a:outerShdw blurRad="1397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6" name="矩形 45">
            <a:extLst>
              <a:ext uri="{FF2B5EF4-FFF2-40B4-BE49-F238E27FC236}">
                <a16:creationId xmlns:a16="http://schemas.microsoft.com/office/drawing/2014/main" id="{5EE00703-FCFD-4780-BCB6-DC06D1D56374}"/>
              </a:ext>
            </a:extLst>
          </p:cNvPr>
          <p:cNvSpPr/>
          <p:nvPr/>
        </p:nvSpPr>
        <p:spPr>
          <a:xfrm>
            <a:off x="8795213" y="3280062"/>
            <a:ext cx="2159640" cy="2120902"/>
          </a:xfrm>
          <a:prstGeom prst="rect">
            <a:avLst/>
          </a:prstGeom>
        </p:spPr>
        <p:txBody>
          <a:bodyPr wrap="square">
            <a:spAutoFit/>
            <a:scene3d>
              <a:camera prst="orthographicFront"/>
              <a:lightRig rig="threePt" dir="t"/>
            </a:scene3d>
            <a:sp3d contourW="12700"/>
          </a:bodyPr>
          <a:lstStyle/>
          <a:p>
            <a:pPr algn="just">
              <a:lnSpc>
                <a:spcPct val="150000"/>
              </a:lnSpc>
            </a:pPr>
            <a:r>
              <a:rPr lang="zh-CN" altLang="en-US" dirty="0">
                <a:solidFill>
                  <a:schemeClr val="tx1">
                    <a:lumMod val="65000"/>
                    <a:lumOff val="35000"/>
                  </a:schemeClr>
                </a:solidFill>
                <a:cs typeface="+mn-ea"/>
                <a:sym typeface="+mn-lt"/>
              </a:rPr>
              <a:t>大型文艺活动可能影响个体就餐体验，建议更好地分时段进行活动，以保障就餐者的舒适感。</a:t>
            </a:r>
            <a:endParaRPr lang="en-US" altLang="zh-CN" dirty="0">
              <a:solidFill>
                <a:schemeClr val="tx1">
                  <a:lumMod val="65000"/>
                  <a:lumOff val="35000"/>
                </a:schemeClr>
              </a:solidFill>
              <a:cs typeface="+mn-ea"/>
              <a:sym typeface="+mn-lt"/>
            </a:endParaRPr>
          </a:p>
        </p:txBody>
      </p:sp>
      <p:sp>
        <p:nvSpPr>
          <p:cNvPr id="49" name="文本框 48">
            <a:extLst>
              <a:ext uri="{FF2B5EF4-FFF2-40B4-BE49-F238E27FC236}">
                <a16:creationId xmlns:a16="http://schemas.microsoft.com/office/drawing/2014/main" id="{0C0C2DB0-009B-4696-93E6-E0D43BC76FBF}"/>
              </a:ext>
            </a:extLst>
          </p:cNvPr>
          <p:cNvSpPr txBox="1"/>
          <p:nvPr/>
        </p:nvSpPr>
        <p:spPr>
          <a:xfrm>
            <a:off x="1804064" y="1636209"/>
            <a:ext cx="1670174" cy="954107"/>
          </a:xfrm>
          <a:prstGeom prst="rect">
            <a:avLst/>
          </a:prstGeom>
          <a:noFill/>
        </p:spPr>
        <p:txBody>
          <a:bodyPr wrap="square" rtlCol="0">
            <a:spAutoFit/>
            <a:scene3d>
              <a:camera prst="orthographicFront"/>
              <a:lightRig rig="threePt" dir="t"/>
            </a:scene3d>
            <a:sp3d contourW="12700"/>
          </a:bodyPr>
          <a:lstStyle/>
          <a:p>
            <a:pPr lvl="0" algn="ctr">
              <a:defRPr/>
            </a:pPr>
            <a:r>
              <a:rPr kumimoji="0" lang="en-US" altLang="zh-CN" sz="2800" b="1" i="1" u="none" strike="noStrike" kern="1200" cap="none" spc="0" normalizeH="0" baseline="0" noProof="0" dirty="0">
                <a:ln>
                  <a:noFill/>
                </a:ln>
                <a:solidFill>
                  <a:schemeClr val="bg1"/>
                </a:solidFill>
                <a:effectLst/>
                <a:uLnTx/>
                <a:uFillTx/>
                <a:cs typeface="+mn-ea"/>
                <a:sym typeface="+mn-lt"/>
              </a:rPr>
              <a:t>03</a:t>
            </a:r>
          </a:p>
          <a:p>
            <a:pPr lvl="0" algn="ctr">
              <a:defRPr/>
            </a:pPr>
            <a:r>
              <a:rPr lang="zh-CN" altLang="en-US" sz="2800" b="1" i="1" dirty="0">
                <a:solidFill>
                  <a:schemeClr val="bg1"/>
                </a:solidFill>
                <a:cs typeface="+mn-ea"/>
                <a:sym typeface="+mn-lt"/>
              </a:rPr>
              <a:t>运营压力</a:t>
            </a:r>
            <a:endParaRPr kumimoji="0" lang="zh-CN" altLang="en-US" sz="2800" b="1" i="1" u="none" strike="noStrike" kern="1200" cap="none" spc="0" normalizeH="0" baseline="0" noProof="0" dirty="0">
              <a:ln>
                <a:noFill/>
              </a:ln>
              <a:solidFill>
                <a:schemeClr val="bg1"/>
              </a:solidFill>
              <a:effectLst/>
              <a:uLnTx/>
              <a:uFillTx/>
              <a:cs typeface="+mn-ea"/>
              <a:sym typeface="+mn-lt"/>
            </a:endParaRPr>
          </a:p>
        </p:txBody>
      </p:sp>
      <p:sp>
        <p:nvSpPr>
          <p:cNvPr id="51" name="文本框 50">
            <a:extLst>
              <a:ext uri="{FF2B5EF4-FFF2-40B4-BE49-F238E27FC236}">
                <a16:creationId xmlns:a16="http://schemas.microsoft.com/office/drawing/2014/main" id="{803E454F-C71F-4EE5-85A8-961EA6A619CC}"/>
              </a:ext>
            </a:extLst>
          </p:cNvPr>
          <p:cNvSpPr txBox="1"/>
          <p:nvPr/>
        </p:nvSpPr>
        <p:spPr>
          <a:xfrm>
            <a:off x="9037973" y="1312802"/>
            <a:ext cx="1670174" cy="138499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1" u="none" strike="noStrike" kern="1200" cap="none" spc="0" normalizeH="0" baseline="0" noProof="0" dirty="0">
                <a:ln>
                  <a:noFill/>
                </a:ln>
                <a:solidFill>
                  <a:schemeClr val="bg1"/>
                </a:solidFill>
                <a:effectLst/>
                <a:uLnTx/>
                <a:uFillTx/>
                <a:cs typeface="+mn-ea"/>
                <a:sym typeface="+mn-lt"/>
              </a:rPr>
              <a:t>04</a:t>
            </a:r>
          </a:p>
          <a:p>
            <a:pPr lvl="0" algn="ctr">
              <a:defRPr/>
            </a:pPr>
            <a:r>
              <a:rPr lang="zh-CN" altLang="en-US" sz="2800" b="1" i="1" dirty="0">
                <a:solidFill>
                  <a:schemeClr val="bg1"/>
                </a:solidFill>
                <a:cs typeface="+mn-ea"/>
                <a:sym typeface="+mn-lt"/>
              </a:rPr>
              <a:t>文娱活动影响</a:t>
            </a:r>
            <a:endParaRPr kumimoji="0" lang="zh-CN" altLang="en-US" sz="2800" b="1" i="1" u="none" strike="noStrike" kern="1200" cap="none" spc="0" normalizeH="0" baseline="0" noProof="0" dirty="0">
              <a:ln>
                <a:noFill/>
              </a:ln>
              <a:solidFill>
                <a:schemeClr val="bg1"/>
              </a:solidFill>
              <a:effectLst/>
              <a:uLnTx/>
              <a:uFillTx/>
              <a:cs typeface="+mn-ea"/>
              <a:sym typeface="+mn-lt"/>
            </a:endParaRPr>
          </a:p>
        </p:txBody>
      </p:sp>
      <p:sp>
        <p:nvSpPr>
          <p:cNvPr id="3" name="Freeform 75">
            <a:extLst>
              <a:ext uri="{FF2B5EF4-FFF2-40B4-BE49-F238E27FC236}">
                <a16:creationId xmlns:a16="http://schemas.microsoft.com/office/drawing/2014/main" id="{1EF35EA7-B9F3-6C71-F442-371F8B4BBC4D}"/>
              </a:ext>
            </a:extLst>
          </p:cNvPr>
          <p:cNvSpPr>
            <a:spLocks noEditPoints="1"/>
          </p:cNvSpPr>
          <p:nvPr/>
        </p:nvSpPr>
        <p:spPr bwMode="auto">
          <a:xfrm>
            <a:off x="2033243" y="1317260"/>
            <a:ext cx="300170" cy="233225"/>
          </a:xfrm>
          <a:custGeom>
            <a:avLst/>
            <a:gdLst>
              <a:gd name="T0" fmla="*/ 760814993 w 64"/>
              <a:gd name="T1" fmla="*/ 529111845 h 50"/>
              <a:gd name="T2" fmla="*/ 689489126 w 64"/>
              <a:gd name="T3" fmla="*/ 587902050 h 50"/>
              <a:gd name="T4" fmla="*/ 59437648 w 64"/>
              <a:gd name="T5" fmla="*/ 587902050 h 50"/>
              <a:gd name="T6" fmla="*/ 0 w 64"/>
              <a:gd name="T7" fmla="*/ 529111845 h 50"/>
              <a:gd name="T8" fmla="*/ 0 w 64"/>
              <a:gd name="T9" fmla="*/ 70548246 h 50"/>
              <a:gd name="T10" fmla="*/ 59437648 w 64"/>
              <a:gd name="T11" fmla="*/ 0 h 50"/>
              <a:gd name="T12" fmla="*/ 689489126 w 64"/>
              <a:gd name="T13" fmla="*/ 0 h 50"/>
              <a:gd name="T14" fmla="*/ 760814993 w 64"/>
              <a:gd name="T15" fmla="*/ 70548246 h 50"/>
              <a:gd name="T16" fmla="*/ 760814993 w 64"/>
              <a:gd name="T17" fmla="*/ 529111845 h 50"/>
              <a:gd name="T18" fmla="*/ 689489126 w 64"/>
              <a:gd name="T19" fmla="*/ 58790205 h 50"/>
              <a:gd name="T20" fmla="*/ 59437648 w 64"/>
              <a:gd name="T21" fmla="*/ 58790205 h 50"/>
              <a:gd name="T22" fmla="*/ 47549429 w 64"/>
              <a:gd name="T23" fmla="*/ 70548246 h 50"/>
              <a:gd name="T24" fmla="*/ 118878743 w 64"/>
              <a:gd name="T25" fmla="*/ 188128656 h 50"/>
              <a:gd name="T26" fmla="*/ 285306915 w 64"/>
              <a:gd name="T27" fmla="*/ 317467107 h 50"/>
              <a:gd name="T28" fmla="*/ 380409221 w 64"/>
              <a:gd name="T29" fmla="*/ 376257312 h 50"/>
              <a:gd name="T30" fmla="*/ 380409221 w 64"/>
              <a:gd name="T31" fmla="*/ 376257312 h 50"/>
              <a:gd name="T32" fmla="*/ 380409221 w 64"/>
              <a:gd name="T33" fmla="*/ 376257312 h 50"/>
              <a:gd name="T34" fmla="*/ 475508078 w 64"/>
              <a:gd name="T35" fmla="*/ 317467107 h 50"/>
              <a:gd name="T36" fmla="*/ 641936250 w 64"/>
              <a:gd name="T37" fmla="*/ 188128656 h 50"/>
              <a:gd name="T38" fmla="*/ 701377346 w 64"/>
              <a:gd name="T39" fmla="*/ 82306287 h 50"/>
              <a:gd name="T40" fmla="*/ 689489126 w 64"/>
              <a:gd name="T41" fmla="*/ 58790205 h 50"/>
              <a:gd name="T42" fmla="*/ 701377346 w 64"/>
              <a:gd name="T43" fmla="*/ 199886697 h 50"/>
              <a:gd name="T44" fmla="*/ 677600907 w 64"/>
              <a:gd name="T45" fmla="*/ 235160820 h 50"/>
              <a:gd name="T46" fmla="*/ 487396297 w 64"/>
              <a:gd name="T47" fmla="*/ 376257312 h 50"/>
              <a:gd name="T48" fmla="*/ 380409221 w 64"/>
              <a:gd name="T49" fmla="*/ 435047517 h 50"/>
              <a:gd name="T50" fmla="*/ 380409221 w 64"/>
              <a:gd name="T51" fmla="*/ 435047517 h 50"/>
              <a:gd name="T52" fmla="*/ 380409221 w 64"/>
              <a:gd name="T53" fmla="*/ 435047517 h 50"/>
              <a:gd name="T54" fmla="*/ 261530477 w 64"/>
              <a:gd name="T55" fmla="*/ 376257312 h 50"/>
              <a:gd name="T56" fmla="*/ 83214086 w 64"/>
              <a:gd name="T57" fmla="*/ 235160820 h 50"/>
              <a:gd name="T58" fmla="*/ 47549429 w 64"/>
              <a:gd name="T59" fmla="*/ 199886697 h 50"/>
              <a:gd name="T60" fmla="*/ 47549429 w 64"/>
              <a:gd name="T61" fmla="*/ 529111845 h 50"/>
              <a:gd name="T62" fmla="*/ 59437648 w 64"/>
              <a:gd name="T63" fmla="*/ 540869886 h 50"/>
              <a:gd name="T64" fmla="*/ 689489126 w 64"/>
              <a:gd name="T65" fmla="*/ 540869886 h 50"/>
              <a:gd name="T66" fmla="*/ 701377346 w 64"/>
              <a:gd name="T67" fmla="*/ 529111845 h 50"/>
              <a:gd name="T68" fmla="*/ 701377346 w 64"/>
              <a:gd name="T69" fmla="*/ 199886697 h 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4" h="50">
                <a:moveTo>
                  <a:pt x="64" y="45"/>
                </a:moveTo>
                <a:cubicBezTo>
                  <a:pt x="64" y="48"/>
                  <a:pt x="61" y="50"/>
                  <a:pt x="58" y="50"/>
                </a:cubicBezTo>
                <a:cubicBezTo>
                  <a:pt x="5" y="50"/>
                  <a:pt x="5" y="50"/>
                  <a:pt x="5" y="50"/>
                </a:cubicBezTo>
                <a:cubicBezTo>
                  <a:pt x="2" y="50"/>
                  <a:pt x="0" y="48"/>
                  <a:pt x="0" y="45"/>
                </a:cubicBezTo>
                <a:cubicBezTo>
                  <a:pt x="0" y="6"/>
                  <a:pt x="0" y="6"/>
                  <a:pt x="0" y="6"/>
                </a:cubicBezTo>
                <a:cubicBezTo>
                  <a:pt x="0" y="3"/>
                  <a:pt x="2" y="0"/>
                  <a:pt x="5" y="0"/>
                </a:cubicBezTo>
                <a:cubicBezTo>
                  <a:pt x="58" y="0"/>
                  <a:pt x="58" y="0"/>
                  <a:pt x="58" y="0"/>
                </a:cubicBezTo>
                <a:cubicBezTo>
                  <a:pt x="61" y="0"/>
                  <a:pt x="64" y="3"/>
                  <a:pt x="64" y="6"/>
                </a:cubicBezTo>
                <a:lnTo>
                  <a:pt x="64" y="45"/>
                </a:lnTo>
                <a:close/>
                <a:moveTo>
                  <a:pt x="58" y="5"/>
                </a:moveTo>
                <a:cubicBezTo>
                  <a:pt x="5" y="5"/>
                  <a:pt x="5" y="5"/>
                  <a:pt x="5" y="5"/>
                </a:cubicBezTo>
                <a:cubicBezTo>
                  <a:pt x="5" y="5"/>
                  <a:pt x="4" y="5"/>
                  <a:pt x="4" y="6"/>
                </a:cubicBezTo>
                <a:cubicBezTo>
                  <a:pt x="4" y="10"/>
                  <a:pt x="6" y="13"/>
                  <a:pt x="10" y="16"/>
                </a:cubicBezTo>
                <a:cubicBezTo>
                  <a:pt x="14" y="20"/>
                  <a:pt x="19" y="23"/>
                  <a:pt x="24" y="27"/>
                </a:cubicBezTo>
                <a:cubicBezTo>
                  <a:pt x="26" y="29"/>
                  <a:pt x="29" y="32"/>
                  <a:pt x="32" y="32"/>
                </a:cubicBezTo>
                <a:cubicBezTo>
                  <a:pt x="32" y="32"/>
                  <a:pt x="32" y="32"/>
                  <a:pt x="32" y="32"/>
                </a:cubicBezTo>
                <a:cubicBezTo>
                  <a:pt x="32" y="32"/>
                  <a:pt x="32" y="32"/>
                  <a:pt x="32" y="32"/>
                </a:cubicBezTo>
                <a:cubicBezTo>
                  <a:pt x="34" y="32"/>
                  <a:pt x="38" y="29"/>
                  <a:pt x="40" y="27"/>
                </a:cubicBezTo>
                <a:cubicBezTo>
                  <a:pt x="44" y="23"/>
                  <a:pt x="49" y="20"/>
                  <a:pt x="54" y="16"/>
                </a:cubicBezTo>
                <a:cubicBezTo>
                  <a:pt x="56" y="14"/>
                  <a:pt x="59" y="10"/>
                  <a:pt x="59" y="7"/>
                </a:cubicBezTo>
                <a:cubicBezTo>
                  <a:pt x="59" y="6"/>
                  <a:pt x="59" y="5"/>
                  <a:pt x="58" y="5"/>
                </a:cubicBezTo>
                <a:close/>
                <a:moveTo>
                  <a:pt x="59" y="17"/>
                </a:moveTo>
                <a:cubicBezTo>
                  <a:pt x="58" y="18"/>
                  <a:pt x="58" y="19"/>
                  <a:pt x="57" y="20"/>
                </a:cubicBezTo>
                <a:cubicBezTo>
                  <a:pt x="52" y="24"/>
                  <a:pt x="46" y="28"/>
                  <a:pt x="41" y="32"/>
                </a:cubicBezTo>
                <a:cubicBezTo>
                  <a:pt x="39" y="34"/>
                  <a:pt x="36" y="37"/>
                  <a:pt x="32" y="37"/>
                </a:cubicBezTo>
                <a:cubicBezTo>
                  <a:pt x="32" y="37"/>
                  <a:pt x="32" y="37"/>
                  <a:pt x="32" y="37"/>
                </a:cubicBezTo>
                <a:cubicBezTo>
                  <a:pt x="32" y="37"/>
                  <a:pt x="32" y="37"/>
                  <a:pt x="32" y="37"/>
                </a:cubicBezTo>
                <a:cubicBezTo>
                  <a:pt x="28" y="37"/>
                  <a:pt x="25" y="34"/>
                  <a:pt x="22" y="32"/>
                </a:cubicBezTo>
                <a:cubicBezTo>
                  <a:pt x="17" y="28"/>
                  <a:pt x="12" y="24"/>
                  <a:pt x="7" y="20"/>
                </a:cubicBezTo>
                <a:cubicBezTo>
                  <a:pt x="6" y="19"/>
                  <a:pt x="5" y="18"/>
                  <a:pt x="4" y="17"/>
                </a:cubicBezTo>
                <a:cubicBezTo>
                  <a:pt x="4" y="45"/>
                  <a:pt x="4" y="45"/>
                  <a:pt x="4" y="45"/>
                </a:cubicBezTo>
                <a:cubicBezTo>
                  <a:pt x="4" y="45"/>
                  <a:pt x="5" y="46"/>
                  <a:pt x="5" y="46"/>
                </a:cubicBezTo>
                <a:cubicBezTo>
                  <a:pt x="58" y="46"/>
                  <a:pt x="58" y="46"/>
                  <a:pt x="58" y="46"/>
                </a:cubicBezTo>
                <a:cubicBezTo>
                  <a:pt x="59" y="46"/>
                  <a:pt x="59" y="45"/>
                  <a:pt x="59" y="45"/>
                </a:cubicBezTo>
                <a:lnTo>
                  <a:pt x="59" y="17"/>
                </a:lnTo>
                <a:close/>
              </a:path>
            </a:pathLst>
          </a:custGeom>
          <a:solidFill>
            <a:srgbClr val="9F242B"/>
          </a:solidFill>
          <a:ln>
            <a:noFill/>
          </a:ln>
        </p:spPr>
        <p:txBody>
          <a:bodyPr/>
          <a:lstStyle/>
          <a:p>
            <a:endParaRPr lang="zh-CN" altLang="en-US" dirty="0">
              <a:cs typeface="+mn-ea"/>
              <a:sym typeface="+mn-lt"/>
            </a:endParaRPr>
          </a:p>
        </p:txBody>
      </p:sp>
      <p:sp>
        <p:nvSpPr>
          <p:cNvPr id="15" name="MH_SubTitle_1">
            <a:extLst>
              <a:ext uri="{FF2B5EF4-FFF2-40B4-BE49-F238E27FC236}">
                <a16:creationId xmlns:a16="http://schemas.microsoft.com/office/drawing/2014/main" id="{7C071FFF-7C4E-C5F6-632A-810E34C2A84E}"/>
              </a:ext>
            </a:extLst>
          </p:cNvPr>
          <p:cNvSpPr/>
          <p:nvPr>
            <p:custDataLst>
              <p:tags r:id="rId1"/>
            </p:custDataLst>
          </p:nvPr>
        </p:nvSpPr>
        <p:spPr bwMode="gray">
          <a:xfrm rot="3272397">
            <a:off x="6639764" y="428198"/>
            <a:ext cx="1166316" cy="1936383"/>
          </a:xfrm>
          <a:custGeom>
            <a:avLst/>
            <a:gdLst>
              <a:gd name="T0" fmla="*/ 1467 w 1470"/>
              <a:gd name="T1" fmla="*/ 1246 h 2346"/>
              <a:gd name="T2" fmla="*/ 1444 w 1470"/>
              <a:gd name="T3" fmla="*/ 1390 h 2346"/>
              <a:gd name="T4" fmla="*/ 1400 w 1470"/>
              <a:gd name="T5" fmla="*/ 1529 h 2346"/>
              <a:gd name="T6" fmla="*/ 1339 w 1470"/>
              <a:gd name="T7" fmla="*/ 1662 h 2346"/>
              <a:gd name="T8" fmla="*/ 1267 w 1470"/>
              <a:gd name="T9" fmla="*/ 1784 h 2346"/>
              <a:gd name="T10" fmla="*/ 1187 w 1470"/>
              <a:gd name="T11" fmla="*/ 1898 h 2346"/>
              <a:gd name="T12" fmla="*/ 1102 w 1470"/>
              <a:gd name="T13" fmla="*/ 2002 h 2346"/>
              <a:gd name="T14" fmla="*/ 1019 w 1470"/>
              <a:gd name="T15" fmla="*/ 2094 h 2346"/>
              <a:gd name="T16" fmla="*/ 939 w 1470"/>
              <a:gd name="T17" fmla="*/ 2174 h 2346"/>
              <a:gd name="T18" fmla="*/ 866 w 1470"/>
              <a:gd name="T19" fmla="*/ 2239 h 2346"/>
              <a:gd name="T20" fmla="*/ 806 w 1470"/>
              <a:gd name="T21" fmla="*/ 2290 h 2346"/>
              <a:gd name="T22" fmla="*/ 763 w 1470"/>
              <a:gd name="T23" fmla="*/ 2325 h 2346"/>
              <a:gd name="T24" fmla="*/ 739 w 1470"/>
              <a:gd name="T25" fmla="*/ 2343 h 2346"/>
              <a:gd name="T26" fmla="*/ 732 w 1470"/>
              <a:gd name="T27" fmla="*/ 2343 h 2346"/>
              <a:gd name="T28" fmla="*/ 709 w 1470"/>
              <a:gd name="T29" fmla="*/ 2325 h 2346"/>
              <a:gd name="T30" fmla="*/ 665 w 1470"/>
              <a:gd name="T31" fmla="*/ 2290 h 2346"/>
              <a:gd name="T32" fmla="*/ 604 w 1470"/>
              <a:gd name="T33" fmla="*/ 2239 h 2346"/>
              <a:gd name="T34" fmla="*/ 532 w 1470"/>
              <a:gd name="T35" fmla="*/ 2174 h 2346"/>
              <a:gd name="T36" fmla="*/ 452 w 1470"/>
              <a:gd name="T37" fmla="*/ 2094 h 2346"/>
              <a:gd name="T38" fmla="*/ 367 w 1470"/>
              <a:gd name="T39" fmla="*/ 2002 h 2346"/>
              <a:gd name="T40" fmla="*/ 284 w 1470"/>
              <a:gd name="T41" fmla="*/ 1898 h 2346"/>
              <a:gd name="T42" fmla="*/ 204 w 1470"/>
              <a:gd name="T43" fmla="*/ 1784 h 2346"/>
              <a:gd name="T44" fmla="*/ 131 w 1470"/>
              <a:gd name="T45" fmla="*/ 1662 h 2346"/>
              <a:gd name="T46" fmla="*/ 71 w 1470"/>
              <a:gd name="T47" fmla="*/ 1529 h 2346"/>
              <a:gd name="T48" fmla="*/ 27 w 1470"/>
              <a:gd name="T49" fmla="*/ 1390 h 2346"/>
              <a:gd name="T50" fmla="*/ 4 w 1470"/>
              <a:gd name="T51" fmla="*/ 1246 h 2346"/>
              <a:gd name="T52" fmla="*/ 4 w 1470"/>
              <a:gd name="T53" fmla="*/ 1098 h 2346"/>
              <a:gd name="T54" fmla="*/ 27 w 1470"/>
              <a:gd name="T55" fmla="*/ 954 h 2346"/>
              <a:gd name="T56" fmla="*/ 71 w 1470"/>
              <a:gd name="T57" fmla="*/ 815 h 2346"/>
              <a:gd name="T58" fmla="*/ 131 w 1470"/>
              <a:gd name="T59" fmla="*/ 684 h 2346"/>
              <a:gd name="T60" fmla="*/ 204 w 1470"/>
              <a:gd name="T61" fmla="*/ 560 h 2346"/>
              <a:gd name="T62" fmla="*/ 284 w 1470"/>
              <a:gd name="T63" fmla="*/ 446 h 2346"/>
              <a:gd name="T64" fmla="*/ 367 w 1470"/>
              <a:gd name="T65" fmla="*/ 343 h 2346"/>
              <a:gd name="T66" fmla="*/ 452 w 1470"/>
              <a:gd name="T67" fmla="*/ 251 h 2346"/>
              <a:gd name="T68" fmla="*/ 532 w 1470"/>
              <a:gd name="T69" fmla="*/ 170 h 2346"/>
              <a:gd name="T70" fmla="*/ 604 w 1470"/>
              <a:gd name="T71" fmla="*/ 105 h 2346"/>
              <a:gd name="T72" fmla="*/ 665 w 1470"/>
              <a:gd name="T73" fmla="*/ 55 h 2346"/>
              <a:gd name="T74" fmla="*/ 709 w 1470"/>
              <a:gd name="T75" fmla="*/ 19 h 2346"/>
              <a:gd name="T76" fmla="*/ 732 w 1470"/>
              <a:gd name="T77" fmla="*/ 1 h 2346"/>
              <a:gd name="T78" fmla="*/ 739 w 1470"/>
              <a:gd name="T79" fmla="*/ 1 h 2346"/>
              <a:gd name="T80" fmla="*/ 763 w 1470"/>
              <a:gd name="T81" fmla="*/ 19 h 2346"/>
              <a:gd name="T82" fmla="*/ 806 w 1470"/>
              <a:gd name="T83" fmla="*/ 55 h 2346"/>
              <a:gd name="T84" fmla="*/ 866 w 1470"/>
              <a:gd name="T85" fmla="*/ 105 h 2346"/>
              <a:gd name="T86" fmla="*/ 939 w 1470"/>
              <a:gd name="T87" fmla="*/ 170 h 2346"/>
              <a:gd name="T88" fmla="*/ 1019 w 1470"/>
              <a:gd name="T89" fmla="*/ 251 h 2346"/>
              <a:gd name="T90" fmla="*/ 1102 w 1470"/>
              <a:gd name="T91" fmla="*/ 343 h 2346"/>
              <a:gd name="T92" fmla="*/ 1187 w 1470"/>
              <a:gd name="T93" fmla="*/ 446 h 2346"/>
              <a:gd name="T94" fmla="*/ 1267 w 1470"/>
              <a:gd name="T95" fmla="*/ 560 h 2346"/>
              <a:gd name="T96" fmla="*/ 1339 w 1470"/>
              <a:gd name="T97" fmla="*/ 684 h 2346"/>
              <a:gd name="T98" fmla="*/ 1400 w 1470"/>
              <a:gd name="T99" fmla="*/ 815 h 2346"/>
              <a:gd name="T100" fmla="*/ 1444 w 1470"/>
              <a:gd name="T101" fmla="*/ 954 h 2346"/>
              <a:gd name="T102" fmla="*/ 1467 w 1470"/>
              <a:gd name="T103" fmla="*/ 1098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solidFill>
            <a:schemeClr val="tx1">
              <a:lumMod val="65000"/>
              <a:lumOff val="35000"/>
            </a:schemeClr>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17" name="MH_SubTitle_5">
            <a:extLst>
              <a:ext uri="{FF2B5EF4-FFF2-40B4-BE49-F238E27FC236}">
                <a16:creationId xmlns:a16="http://schemas.microsoft.com/office/drawing/2014/main" id="{EC1653DC-12D6-028E-781C-EA5BF95FC603}"/>
              </a:ext>
            </a:extLst>
          </p:cNvPr>
          <p:cNvSpPr/>
          <p:nvPr>
            <p:custDataLst>
              <p:tags r:id="rId2"/>
            </p:custDataLst>
          </p:nvPr>
        </p:nvSpPr>
        <p:spPr>
          <a:xfrm rot="603049">
            <a:off x="4209062" y="3014114"/>
            <a:ext cx="1915822" cy="1168186"/>
          </a:xfrm>
          <a:custGeom>
            <a:avLst/>
            <a:gdLst>
              <a:gd name="connsiteX0" fmla="*/ 627564 w 1628083"/>
              <a:gd name="connsiteY0" fmla="*/ 18356 h 992800"/>
              <a:gd name="connsiteX1" fmla="*/ 677592 w 1628083"/>
              <a:gd name="connsiteY1" fmla="*/ 9694 h 992800"/>
              <a:gd name="connsiteX2" fmla="*/ 728128 w 1628083"/>
              <a:gd name="connsiteY2" fmla="*/ 2463 h 992800"/>
              <a:gd name="connsiteX3" fmla="*/ 778705 w 1628083"/>
              <a:gd name="connsiteY3" fmla="*/ 0 h 992800"/>
              <a:gd name="connsiteX4" fmla="*/ 830205 w 1628083"/>
              <a:gd name="connsiteY4" fmla="*/ 1068 h 992800"/>
              <a:gd name="connsiteX5" fmla="*/ 882533 w 1628083"/>
              <a:gd name="connsiteY5" fmla="*/ 6334 h 992800"/>
              <a:gd name="connsiteX6" fmla="*/ 932914 w 1628083"/>
              <a:gd name="connsiteY6" fmla="*/ 15410 h 992800"/>
              <a:gd name="connsiteX7" fmla="*/ 982736 w 1628083"/>
              <a:gd name="connsiteY7" fmla="*/ 28491 h 992800"/>
              <a:gd name="connsiteX8" fmla="*/ 1030704 w 1628083"/>
              <a:gd name="connsiteY8" fmla="*/ 44714 h 992800"/>
              <a:gd name="connsiteX9" fmla="*/ 1078714 w 1628083"/>
              <a:gd name="connsiteY9" fmla="*/ 65705 h 992800"/>
              <a:gd name="connsiteX10" fmla="*/ 1123068 w 1628083"/>
              <a:gd name="connsiteY10" fmla="*/ 87547 h 992800"/>
              <a:gd name="connsiteX11" fmla="*/ 1166862 w 1628083"/>
              <a:gd name="connsiteY11" fmla="*/ 113392 h 992800"/>
              <a:gd name="connsiteX12" fmla="*/ 1209683 w 1628083"/>
              <a:gd name="connsiteY12" fmla="*/ 141143 h 992800"/>
              <a:gd name="connsiteX13" fmla="*/ 1249541 w 1628083"/>
              <a:gd name="connsiteY13" fmla="*/ 169841 h 992800"/>
              <a:gd name="connsiteX14" fmla="*/ 1287639 w 1628083"/>
              <a:gd name="connsiteY14" fmla="*/ 201014 h 992800"/>
              <a:gd name="connsiteX15" fmla="*/ 1324950 w 1628083"/>
              <a:gd name="connsiteY15" fmla="*/ 232758 h 992800"/>
              <a:gd name="connsiteX16" fmla="*/ 1359299 w 1628083"/>
              <a:gd name="connsiteY16" fmla="*/ 265448 h 992800"/>
              <a:gd name="connsiteX17" fmla="*/ 1392860 w 1628083"/>
              <a:gd name="connsiteY17" fmla="*/ 298710 h 992800"/>
              <a:gd name="connsiteX18" fmla="*/ 1423552 w 1628083"/>
              <a:gd name="connsiteY18" fmla="*/ 332251 h 992800"/>
              <a:gd name="connsiteX19" fmla="*/ 1452949 w 1628083"/>
              <a:gd name="connsiteY19" fmla="*/ 364931 h 992800"/>
              <a:gd name="connsiteX20" fmla="*/ 1479664 w 1628083"/>
              <a:gd name="connsiteY20" fmla="*/ 396555 h 992800"/>
              <a:gd name="connsiteX21" fmla="*/ 1503602 w 1628083"/>
              <a:gd name="connsiteY21" fmla="*/ 427793 h 992800"/>
              <a:gd name="connsiteX22" fmla="*/ 1527728 w 1628083"/>
              <a:gd name="connsiteY22" fmla="*/ 457695 h 992800"/>
              <a:gd name="connsiteX23" fmla="*/ 1547088 w 1628083"/>
              <a:gd name="connsiteY23" fmla="*/ 486252 h 992800"/>
              <a:gd name="connsiteX24" fmla="*/ 1566034 w 1628083"/>
              <a:gd name="connsiteY24" fmla="*/ 512710 h 992800"/>
              <a:gd name="connsiteX25" fmla="*/ 1581883 w 1628083"/>
              <a:gd name="connsiteY25" fmla="*/ 536014 h 992800"/>
              <a:gd name="connsiteX26" fmla="*/ 1595836 w 1628083"/>
              <a:gd name="connsiteY26" fmla="*/ 557693 h 992800"/>
              <a:gd name="connsiteX27" fmla="*/ 1606878 w 1628083"/>
              <a:gd name="connsiteY27" fmla="*/ 574883 h 992800"/>
              <a:gd name="connsiteX28" fmla="*/ 1616118 w 1628083"/>
              <a:gd name="connsiteY28" fmla="*/ 589780 h 992800"/>
              <a:gd name="connsiteX29" fmla="*/ 1622354 w 1628083"/>
              <a:gd name="connsiteY29" fmla="*/ 600856 h 992800"/>
              <a:gd name="connsiteX30" fmla="*/ 1626373 w 1628083"/>
              <a:gd name="connsiteY30" fmla="*/ 607541 h 992800"/>
              <a:gd name="connsiteX31" fmla="*/ 1628083 w 1628083"/>
              <a:gd name="connsiteY31" fmla="*/ 610501 h 992800"/>
              <a:gd name="connsiteX32" fmla="*/ 1625721 w 1628083"/>
              <a:gd name="connsiteY32" fmla="*/ 612212 h 992800"/>
              <a:gd name="connsiteX33" fmla="*/ 1620025 w 1628083"/>
              <a:gd name="connsiteY33" fmla="*/ 617540 h 992800"/>
              <a:gd name="connsiteX34" fmla="*/ 1611086 w 1628083"/>
              <a:gd name="connsiteY34" fmla="*/ 625817 h 992800"/>
              <a:gd name="connsiteX35" fmla="*/ 1598026 w 1628083"/>
              <a:gd name="connsiteY35" fmla="*/ 638280 h 992800"/>
              <a:gd name="connsiteX36" fmla="*/ 1582697 w 1628083"/>
              <a:gd name="connsiteY36" fmla="*/ 651788 h 992800"/>
              <a:gd name="connsiteX37" fmla="*/ 1563339 w 1628083"/>
              <a:gd name="connsiteY37" fmla="*/ 668815 h 992800"/>
              <a:gd name="connsiteX38" fmla="*/ 1541619 w 1628083"/>
              <a:gd name="connsiteY38" fmla="*/ 687554 h 992800"/>
              <a:gd name="connsiteX39" fmla="*/ 1516243 w 1628083"/>
              <a:gd name="connsiteY39" fmla="*/ 707142 h 992800"/>
              <a:gd name="connsiteX40" fmla="*/ 1489801 w 1628083"/>
              <a:gd name="connsiteY40" fmla="*/ 729304 h 992800"/>
              <a:gd name="connsiteX41" fmla="*/ 1458408 w 1628083"/>
              <a:gd name="connsiteY41" fmla="*/ 751454 h 992800"/>
              <a:gd name="connsiteX42" fmla="*/ 1426828 w 1628083"/>
              <a:gd name="connsiteY42" fmla="*/ 774939 h 992800"/>
              <a:gd name="connsiteX43" fmla="*/ 1392379 w 1628083"/>
              <a:gd name="connsiteY43" fmla="*/ 798703 h 992800"/>
              <a:gd name="connsiteX44" fmla="*/ 1355061 w 1628083"/>
              <a:gd name="connsiteY44" fmla="*/ 822747 h 992800"/>
              <a:gd name="connsiteX45" fmla="*/ 1316448 w 1628083"/>
              <a:gd name="connsiteY45" fmla="*/ 845931 h 992800"/>
              <a:gd name="connsiteX46" fmla="*/ 1275152 w 1628083"/>
              <a:gd name="connsiteY46" fmla="*/ 868059 h 992800"/>
              <a:gd name="connsiteX47" fmla="*/ 1233162 w 1628083"/>
              <a:gd name="connsiteY47" fmla="*/ 890090 h 992800"/>
              <a:gd name="connsiteX48" fmla="*/ 1188583 w 1628083"/>
              <a:gd name="connsiteY48" fmla="*/ 910399 h 992800"/>
              <a:gd name="connsiteX49" fmla="*/ 1143403 w 1628083"/>
              <a:gd name="connsiteY49" fmla="*/ 929944 h 992800"/>
              <a:gd name="connsiteX50" fmla="*/ 1097115 w 1628083"/>
              <a:gd name="connsiteY50" fmla="*/ 947293 h 992800"/>
              <a:gd name="connsiteX51" fmla="*/ 1048423 w 1628083"/>
              <a:gd name="connsiteY51" fmla="*/ 961584 h 992800"/>
              <a:gd name="connsiteX52" fmla="*/ 999224 w 1628083"/>
              <a:gd name="connsiteY52" fmla="*/ 974444 h 992800"/>
              <a:gd name="connsiteX53" fmla="*/ 950584 w 1628083"/>
              <a:gd name="connsiteY53" fmla="*/ 983301 h 992800"/>
              <a:gd name="connsiteX54" fmla="*/ 898661 w 1628083"/>
              <a:gd name="connsiteY54" fmla="*/ 990338 h 992800"/>
              <a:gd name="connsiteX55" fmla="*/ 848083 w 1628083"/>
              <a:gd name="connsiteY55" fmla="*/ 992800 h 992800"/>
              <a:gd name="connsiteX56" fmla="*/ 796584 w 1628083"/>
              <a:gd name="connsiteY56" fmla="*/ 991732 h 992800"/>
              <a:gd name="connsiteX57" fmla="*/ 745550 w 1628083"/>
              <a:gd name="connsiteY57" fmla="*/ 987328 h 992800"/>
              <a:gd name="connsiteX58" fmla="*/ 693874 w 1628083"/>
              <a:gd name="connsiteY58" fmla="*/ 977390 h 992800"/>
              <a:gd name="connsiteX59" fmla="*/ 644052 w 1628083"/>
              <a:gd name="connsiteY59" fmla="*/ 964310 h 992800"/>
              <a:gd name="connsiteX60" fmla="*/ 596084 w 1628083"/>
              <a:gd name="connsiteY60" fmla="*/ 948087 h 992800"/>
              <a:gd name="connsiteX61" fmla="*/ 549462 w 1628083"/>
              <a:gd name="connsiteY61" fmla="*/ 927289 h 992800"/>
              <a:gd name="connsiteX62" fmla="*/ 503721 w 1628083"/>
              <a:gd name="connsiteY62" fmla="*/ 905254 h 992800"/>
              <a:gd name="connsiteX63" fmla="*/ 459926 w 1628083"/>
              <a:gd name="connsiteY63" fmla="*/ 879409 h 992800"/>
              <a:gd name="connsiteX64" fmla="*/ 418400 w 1628083"/>
              <a:gd name="connsiteY64" fmla="*/ 852519 h 992800"/>
              <a:gd name="connsiteX65" fmla="*/ 377941 w 1628083"/>
              <a:gd name="connsiteY65" fmla="*/ 823057 h 992800"/>
              <a:gd name="connsiteX66" fmla="*/ 339149 w 1628083"/>
              <a:gd name="connsiteY66" fmla="*/ 791787 h 992800"/>
              <a:gd name="connsiteX67" fmla="*/ 302532 w 1628083"/>
              <a:gd name="connsiteY67" fmla="*/ 760140 h 992800"/>
              <a:gd name="connsiteX68" fmla="*/ 267490 w 1628083"/>
              <a:gd name="connsiteY68" fmla="*/ 727352 h 992800"/>
              <a:gd name="connsiteX69" fmla="*/ 235224 w 1628083"/>
              <a:gd name="connsiteY69" fmla="*/ 694952 h 992800"/>
              <a:gd name="connsiteX70" fmla="*/ 203744 w 1628083"/>
              <a:gd name="connsiteY70" fmla="*/ 661982 h 992800"/>
              <a:gd name="connsiteX71" fmla="*/ 173746 w 1628083"/>
              <a:gd name="connsiteY71" fmla="*/ 628538 h 992800"/>
              <a:gd name="connsiteX72" fmla="*/ 147819 w 1628083"/>
              <a:gd name="connsiteY72" fmla="*/ 596342 h 992800"/>
              <a:gd name="connsiteX73" fmla="*/ 123186 w 1628083"/>
              <a:gd name="connsiteY73" fmla="*/ 565008 h 992800"/>
              <a:gd name="connsiteX74" fmla="*/ 99061 w 1628083"/>
              <a:gd name="connsiteY74" fmla="*/ 535105 h 992800"/>
              <a:gd name="connsiteX75" fmla="*/ 79700 w 1628083"/>
              <a:gd name="connsiteY75" fmla="*/ 506549 h 992800"/>
              <a:gd name="connsiteX76" fmla="*/ 60661 w 1628083"/>
              <a:gd name="connsiteY76" fmla="*/ 480758 h 992800"/>
              <a:gd name="connsiteX77" fmla="*/ 45600 w 1628083"/>
              <a:gd name="connsiteY77" fmla="*/ 456884 h 992800"/>
              <a:gd name="connsiteX78" fmla="*/ 31647 w 1628083"/>
              <a:gd name="connsiteY78" fmla="*/ 435205 h 992800"/>
              <a:gd name="connsiteX79" fmla="*/ 19910 w 1628083"/>
              <a:gd name="connsiteY79" fmla="*/ 417918 h 992800"/>
              <a:gd name="connsiteX80" fmla="*/ 10763 w 1628083"/>
              <a:gd name="connsiteY80" fmla="*/ 402353 h 992800"/>
              <a:gd name="connsiteX81" fmla="*/ 5128 w 1628083"/>
              <a:gd name="connsiteY81" fmla="*/ 392041 h 992800"/>
              <a:gd name="connsiteX82" fmla="*/ 415 w 1628083"/>
              <a:gd name="connsiteY82" fmla="*/ 385260 h 992800"/>
              <a:gd name="connsiteX83" fmla="*/ 0 w 1628083"/>
              <a:gd name="connsiteY83" fmla="*/ 383161 h 992800"/>
              <a:gd name="connsiteX84" fmla="*/ 1067 w 1628083"/>
              <a:gd name="connsiteY84" fmla="*/ 380589 h 992800"/>
              <a:gd name="connsiteX85" fmla="*/ 7458 w 1628083"/>
              <a:gd name="connsiteY85" fmla="*/ 375358 h 992800"/>
              <a:gd name="connsiteX86" fmla="*/ 15795 w 1628083"/>
              <a:gd name="connsiteY86" fmla="*/ 366317 h 992800"/>
              <a:gd name="connsiteX87" fmla="*/ 28763 w 1628083"/>
              <a:gd name="connsiteY87" fmla="*/ 354520 h 992800"/>
              <a:gd name="connsiteX88" fmla="*/ 44786 w 1628083"/>
              <a:gd name="connsiteY88" fmla="*/ 341110 h 992800"/>
              <a:gd name="connsiteX89" fmla="*/ 64144 w 1628083"/>
              <a:gd name="connsiteY89" fmla="*/ 324082 h 992800"/>
              <a:gd name="connsiteX90" fmla="*/ 85076 w 1628083"/>
              <a:gd name="connsiteY90" fmla="*/ 305914 h 992800"/>
              <a:gd name="connsiteX91" fmla="*/ 110545 w 1628083"/>
              <a:gd name="connsiteY91" fmla="*/ 285658 h 992800"/>
              <a:gd name="connsiteX92" fmla="*/ 136987 w 1628083"/>
              <a:gd name="connsiteY92" fmla="*/ 263497 h 992800"/>
              <a:gd name="connsiteX93" fmla="*/ 168381 w 1628083"/>
              <a:gd name="connsiteY93" fmla="*/ 241347 h 992800"/>
              <a:gd name="connsiteX94" fmla="*/ 200655 w 1628083"/>
              <a:gd name="connsiteY94" fmla="*/ 217959 h 992800"/>
              <a:gd name="connsiteX95" fmla="*/ 234316 w 1628083"/>
              <a:gd name="connsiteY95" fmla="*/ 194765 h 992800"/>
              <a:gd name="connsiteX96" fmla="*/ 272235 w 1628083"/>
              <a:gd name="connsiteY96" fmla="*/ 171485 h 992800"/>
              <a:gd name="connsiteX97" fmla="*/ 311635 w 1628083"/>
              <a:gd name="connsiteY97" fmla="*/ 147731 h 992800"/>
              <a:gd name="connsiteX98" fmla="*/ 351636 w 1628083"/>
              <a:gd name="connsiteY98" fmla="*/ 124742 h 992800"/>
              <a:gd name="connsiteX99" fmla="*/ 394320 w 1628083"/>
              <a:gd name="connsiteY99" fmla="*/ 102808 h 992800"/>
              <a:gd name="connsiteX100" fmla="*/ 438205 w 1628083"/>
              <a:gd name="connsiteY100" fmla="*/ 82402 h 992800"/>
              <a:gd name="connsiteX101" fmla="*/ 484079 w 1628083"/>
              <a:gd name="connsiteY101" fmla="*/ 62954 h 992800"/>
              <a:gd name="connsiteX102" fmla="*/ 530968 w 1628083"/>
              <a:gd name="connsiteY102" fmla="*/ 46369 h 992800"/>
              <a:gd name="connsiteX103" fmla="*/ 578365 w 1628083"/>
              <a:gd name="connsiteY103" fmla="*/ 31216 h 99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628083" h="992800">
                <a:moveTo>
                  <a:pt x="627564" y="18356"/>
                </a:moveTo>
                <a:lnTo>
                  <a:pt x="677592" y="9694"/>
                </a:lnTo>
                <a:lnTo>
                  <a:pt x="728128" y="2463"/>
                </a:lnTo>
                <a:lnTo>
                  <a:pt x="778705" y="0"/>
                </a:lnTo>
                <a:lnTo>
                  <a:pt x="830205" y="1068"/>
                </a:lnTo>
                <a:lnTo>
                  <a:pt x="882533" y="6334"/>
                </a:lnTo>
                <a:lnTo>
                  <a:pt x="932914" y="15410"/>
                </a:lnTo>
                <a:lnTo>
                  <a:pt x="982736" y="28491"/>
                </a:lnTo>
                <a:lnTo>
                  <a:pt x="1030704" y="44714"/>
                </a:lnTo>
                <a:lnTo>
                  <a:pt x="1078714" y="65705"/>
                </a:lnTo>
                <a:lnTo>
                  <a:pt x="1123068" y="87547"/>
                </a:lnTo>
                <a:lnTo>
                  <a:pt x="1166862" y="113392"/>
                </a:lnTo>
                <a:lnTo>
                  <a:pt x="1209683" y="141143"/>
                </a:lnTo>
                <a:lnTo>
                  <a:pt x="1249541" y="169841"/>
                </a:lnTo>
                <a:lnTo>
                  <a:pt x="1287639" y="201014"/>
                </a:lnTo>
                <a:lnTo>
                  <a:pt x="1324950" y="232758"/>
                </a:lnTo>
                <a:lnTo>
                  <a:pt x="1359299" y="265448"/>
                </a:lnTo>
                <a:lnTo>
                  <a:pt x="1392860" y="298710"/>
                </a:lnTo>
                <a:lnTo>
                  <a:pt x="1423552" y="332251"/>
                </a:lnTo>
                <a:lnTo>
                  <a:pt x="1452949" y="364931"/>
                </a:lnTo>
                <a:lnTo>
                  <a:pt x="1479664" y="396555"/>
                </a:lnTo>
                <a:lnTo>
                  <a:pt x="1503602" y="427793"/>
                </a:lnTo>
                <a:lnTo>
                  <a:pt x="1527728" y="457695"/>
                </a:lnTo>
                <a:lnTo>
                  <a:pt x="1547088" y="486252"/>
                </a:lnTo>
                <a:lnTo>
                  <a:pt x="1566034" y="512710"/>
                </a:lnTo>
                <a:lnTo>
                  <a:pt x="1581883" y="536014"/>
                </a:lnTo>
                <a:lnTo>
                  <a:pt x="1595836" y="557693"/>
                </a:lnTo>
                <a:lnTo>
                  <a:pt x="1606878" y="574883"/>
                </a:lnTo>
                <a:lnTo>
                  <a:pt x="1616118" y="589780"/>
                </a:lnTo>
                <a:lnTo>
                  <a:pt x="1622354" y="600856"/>
                </a:lnTo>
                <a:lnTo>
                  <a:pt x="1626373" y="607541"/>
                </a:lnTo>
                <a:lnTo>
                  <a:pt x="1628083" y="610501"/>
                </a:lnTo>
                <a:lnTo>
                  <a:pt x="1625721" y="612212"/>
                </a:lnTo>
                <a:lnTo>
                  <a:pt x="1620025" y="617540"/>
                </a:lnTo>
                <a:lnTo>
                  <a:pt x="1611086" y="625817"/>
                </a:lnTo>
                <a:lnTo>
                  <a:pt x="1598026" y="638280"/>
                </a:lnTo>
                <a:lnTo>
                  <a:pt x="1582697" y="651788"/>
                </a:lnTo>
                <a:lnTo>
                  <a:pt x="1563339" y="668815"/>
                </a:lnTo>
                <a:lnTo>
                  <a:pt x="1541619" y="687554"/>
                </a:lnTo>
                <a:lnTo>
                  <a:pt x="1516243" y="707142"/>
                </a:lnTo>
                <a:lnTo>
                  <a:pt x="1489801" y="729304"/>
                </a:lnTo>
                <a:lnTo>
                  <a:pt x="1458408" y="751454"/>
                </a:lnTo>
                <a:lnTo>
                  <a:pt x="1426828" y="774939"/>
                </a:lnTo>
                <a:lnTo>
                  <a:pt x="1392379" y="798703"/>
                </a:lnTo>
                <a:lnTo>
                  <a:pt x="1355061" y="822747"/>
                </a:lnTo>
                <a:lnTo>
                  <a:pt x="1316448" y="845931"/>
                </a:lnTo>
                <a:lnTo>
                  <a:pt x="1275152" y="868059"/>
                </a:lnTo>
                <a:lnTo>
                  <a:pt x="1233162" y="890090"/>
                </a:lnTo>
                <a:lnTo>
                  <a:pt x="1188583" y="910399"/>
                </a:lnTo>
                <a:lnTo>
                  <a:pt x="1143403" y="929944"/>
                </a:lnTo>
                <a:lnTo>
                  <a:pt x="1097115" y="947293"/>
                </a:lnTo>
                <a:lnTo>
                  <a:pt x="1048423" y="961584"/>
                </a:lnTo>
                <a:lnTo>
                  <a:pt x="999224" y="974444"/>
                </a:lnTo>
                <a:lnTo>
                  <a:pt x="950584" y="983301"/>
                </a:lnTo>
                <a:lnTo>
                  <a:pt x="898661" y="990338"/>
                </a:lnTo>
                <a:lnTo>
                  <a:pt x="848083" y="992800"/>
                </a:lnTo>
                <a:lnTo>
                  <a:pt x="796584" y="991732"/>
                </a:lnTo>
                <a:lnTo>
                  <a:pt x="745550" y="987328"/>
                </a:lnTo>
                <a:lnTo>
                  <a:pt x="693874" y="977390"/>
                </a:lnTo>
                <a:lnTo>
                  <a:pt x="644052" y="964310"/>
                </a:lnTo>
                <a:lnTo>
                  <a:pt x="596084" y="948087"/>
                </a:lnTo>
                <a:lnTo>
                  <a:pt x="549462" y="927289"/>
                </a:lnTo>
                <a:lnTo>
                  <a:pt x="503721" y="905254"/>
                </a:lnTo>
                <a:lnTo>
                  <a:pt x="459926" y="879409"/>
                </a:lnTo>
                <a:lnTo>
                  <a:pt x="418400" y="852519"/>
                </a:lnTo>
                <a:lnTo>
                  <a:pt x="377941" y="823057"/>
                </a:lnTo>
                <a:lnTo>
                  <a:pt x="339149" y="791787"/>
                </a:lnTo>
                <a:lnTo>
                  <a:pt x="302532" y="760140"/>
                </a:lnTo>
                <a:lnTo>
                  <a:pt x="267490" y="727352"/>
                </a:lnTo>
                <a:lnTo>
                  <a:pt x="235224" y="694952"/>
                </a:lnTo>
                <a:lnTo>
                  <a:pt x="203744" y="661982"/>
                </a:lnTo>
                <a:lnTo>
                  <a:pt x="173746" y="628538"/>
                </a:lnTo>
                <a:lnTo>
                  <a:pt x="147819" y="596342"/>
                </a:lnTo>
                <a:lnTo>
                  <a:pt x="123186" y="565008"/>
                </a:lnTo>
                <a:lnTo>
                  <a:pt x="99061" y="535105"/>
                </a:lnTo>
                <a:lnTo>
                  <a:pt x="79700" y="506549"/>
                </a:lnTo>
                <a:lnTo>
                  <a:pt x="60661" y="480758"/>
                </a:lnTo>
                <a:lnTo>
                  <a:pt x="45600" y="456884"/>
                </a:lnTo>
                <a:lnTo>
                  <a:pt x="31647" y="435205"/>
                </a:lnTo>
                <a:lnTo>
                  <a:pt x="19910" y="417918"/>
                </a:lnTo>
                <a:lnTo>
                  <a:pt x="10763" y="402353"/>
                </a:lnTo>
                <a:lnTo>
                  <a:pt x="5128" y="392041"/>
                </a:lnTo>
                <a:lnTo>
                  <a:pt x="415" y="385260"/>
                </a:lnTo>
                <a:lnTo>
                  <a:pt x="0" y="383161"/>
                </a:lnTo>
                <a:lnTo>
                  <a:pt x="1067" y="380589"/>
                </a:lnTo>
                <a:lnTo>
                  <a:pt x="7458" y="375358"/>
                </a:lnTo>
                <a:lnTo>
                  <a:pt x="15795" y="366317"/>
                </a:lnTo>
                <a:lnTo>
                  <a:pt x="28763" y="354520"/>
                </a:lnTo>
                <a:lnTo>
                  <a:pt x="44786" y="341110"/>
                </a:lnTo>
                <a:lnTo>
                  <a:pt x="64144" y="324082"/>
                </a:lnTo>
                <a:lnTo>
                  <a:pt x="85076" y="305914"/>
                </a:lnTo>
                <a:lnTo>
                  <a:pt x="110545" y="285658"/>
                </a:lnTo>
                <a:lnTo>
                  <a:pt x="136987" y="263497"/>
                </a:lnTo>
                <a:lnTo>
                  <a:pt x="168381" y="241347"/>
                </a:lnTo>
                <a:lnTo>
                  <a:pt x="200655" y="217959"/>
                </a:lnTo>
                <a:lnTo>
                  <a:pt x="234316" y="194765"/>
                </a:lnTo>
                <a:lnTo>
                  <a:pt x="272235" y="171485"/>
                </a:lnTo>
                <a:lnTo>
                  <a:pt x="311635" y="147731"/>
                </a:lnTo>
                <a:lnTo>
                  <a:pt x="351636" y="124742"/>
                </a:lnTo>
                <a:lnTo>
                  <a:pt x="394320" y="102808"/>
                </a:lnTo>
                <a:lnTo>
                  <a:pt x="438205" y="82402"/>
                </a:lnTo>
                <a:lnTo>
                  <a:pt x="484079" y="62954"/>
                </a:lnTo>
                <a:lnTo>
                  <a:pt x="530968" y="46369"/>
                </a:lnTo>
                <a:lnTo>
                  <a:pt x="578365" y="31216"/>
                </a:lnTo>
                <a:close/>
              </a:path>
            </a:pathLst>
          </a:custGeom>
          <a:solidFill>
            <a:srgbClr val="9F242B"/>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72000" bIns="3600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39" name="ïṩľidé">
            <a:extLst>
              <a:ext uri="{FF2B5EF4-FFF2-40B4-BE49-F238E27FC236}">
                <a16:creationId xmlns:a16="http://schemas.microsoft.com/office/drawing/2014/main" id="{9EB2C97D-6103-FB22-89C7-FE15940A6CC4}"/>
              </a:ext>
            </a:extLst>
          </p:cNvPr>
          <p:cNvSpPr/>
          <p:nvPr/>
        </p:nvSpPr>
        <p:spPr>
          <a:xfrm rot="11367449" flipH="1" flipV="1">
            <a:off x="7029364" y="2877163"/>
            <a:ext cx="1543049" cy="1624082"/>
          </a:xfrm>
          <a:prstGeom prst="teardrop">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1" name="PA-任意多边形 5">
            <a:extLst>
              <a:ext uri="{FF2B5EF4-FFF2-40B4-BE49-F238E27FC236}">
                <a16:creationId xmlns:a16="http://schemas.microsoft.com/office/drawing/2014/main" id="{D119DB92-E42C-45D8-CADE-646399636536}"/>
              </a:ext>
            </a:extLst>
          </p:cNvPr>
          <p:cNvSpPr>
            <a:spLocks/>
          </p:cNvSpPr>
          <p:nvPr>
            <p:custDataLst>
              <p:tags r:id="rId3"/>
            </p:custDataLst>
          </p:nvPr>
        </p:nvSpPr>
        <p:spPr bwMode="auto">
          <a:xfrm rot="10800000">
            <a:off x="7147613" y="3059158"/>
            <a:ext cx="1287060" cy="1260091"/>
          </a:xfrm>
          <a:prstGeom prst="ellipse">
            <a:avLst/>
          </a:prstGeom>
          <a:gradFill flip="none" rotWithShape="1">
            <a:gsLst>
              <a:gs pos="0">
                <a:srgbClr val="FFFFFF"/>
              </a:gs>
              <a:gs pos="100000">
                <a:srgbClr val="D9D9D9"/>
              </a:gs>
            </a:gsLst>
            <a:lin ang="2700000" scaled="1"/>
            <a:tileRect/>
          </a:gradFill>
          <a:ln w="25400">
            <a:gradFill flip="none" rotWithShape="1">
              <a:gsLst>
                <a:gs pos="29000">
                  <a:srgbClr val="E0E0E0"/>
                </a:gs>
                <a:gs pos="0">
                  <a:srgbClr val="999999"/>
                </a:gs>
                <a:gs pos="83000">
                  <a:srgbClr val="FFFFFF"/>
                </a:gs>
              </a:gsLst>
              <a:lin ang="2700000" scaled="1"/>
              <a:tileRect/>
            </a:gradFill>
          </a:ln>
          <a:effectLst>
            <a:outerShdw blurRad="355600" dist="88900" dir="2700000" algn="tl" rotWithShape="0">
              <a:prstClr val="black">
                <a:alpha val="28000"/>
              </a:prstClr>
            </a:outerShdw>
          </a:effectLst>
        </p:spPr>
        <p:txBody>
          <a:bodyPr lIns="91419" tIns="45709" rIns="91419" bIns="45709"/>
          <a:lstStyle/>
          <a:p>
            <a:pPr defTabSz="914217">
              <a:defRPr/>
            </a:pPr>
            <a:endParaRPr lang="zh-CN" altLang="en-US" sz="2133" kern="0">
              <a:solidFill>
                <a:prstClr val="black"/>
              </a:solidFill>
              <a:cs typeface="+mn-ea"/>
              <a:sym typeface="+mn-lt"/>
            </a:endParaRPr>
          </a:p>
        </p:txBody>
      </p:sp>
      <p:sp>
        <p:nvSpPr>
          <p:cNvPr id="42" name="Freeform: Shape 50">
            <a:extLst>
              <a:ext uri="{FF2B5EF4-FFF2-40B4-BE49-F238E27FC236}">
                <a16:creationId xmlns:a16="http://schemas.microsoft.com/office/drawing/2014/main" id="{C246E90B-6851-78CA-E7B6-C005629E0ED9}"/>
              </a:ext>
            </a:extLst>
          </p:cNvPr>
          <p:cNvSpPr>
            <a:spLocks/>
          </p:cNvSpPr>
          <p:nvPr/>
        </p:nvSpPr>
        <p:spPr bwMode="auto">
          <a:xfrm>
            <a:off x="7498231" y="3396291"/>
            <a:ext cx="585823" cy="585823"/>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rgbClr val="003D27"/>
          </a:solidFill>
          <a:ln w="19050">
            <a:solidFill>
              <a:schemeClr val="bg1"/>
            </a:solidFill>
          </a:ln>
        </p:spPr>
        <p:txBody>
          <a:bodyPr anchor="ctr"/>
          <a:lstStyle/>
          <a:p>
            <a:pPr algn="ctr"/>
            <a:endParaRPr>
              <a:solidFill>
                <a:schemeClr val="tx1">
                  <a:lumMod val="75000"/>
                  <a:lumOff val="25000"/>
                </a:schemeClr>
              </a:solidFill>
              <a:cs typeface="+mn-ea"/>
              <a:sym typeface="+mn-lt"/>
            </a:endParaRPr>
          </a:p>
        </p:txBody>
      </p:sp>
    </p:spTree>
    <p:extLst>
      <p:ext uri="{BB962C8B-B14F-4D97-AF65-F5344CB8AC3E}">
        <p14:creationId xmlns:p14="http://schemas.microsoft.com/office/powerpoint/2010/main" val="304431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par>
                                <p:cTn id="14" presetID="2" presetClass="entr" presetSubtype="6"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1+#ppt_w/2"/>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1+#ppt_w/2"/>
                                          </p:val>
                                        </p:tav>
                                        <p:tav tm="100000">
                                          <p:val>
                                            <p:strVal val="#ppt_x"/>
                                          </p:val>
                                        </p:tav>
                                      </p:tavLst>
                                    </p:anim>
                                    <p:anim calcmode="lin" valueType="num">
                                      <p:cBhvr additive="base">
                                        <p:cTn id="21" dur="500" fill="hold"/>
                                        <p:tgtEl>
                                          <p:spTgt spid="25"/>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p:cTn id="24" dur="500" fill="hold"/>
                                        <p:tgtEl>
                                          <p:spTgt spid="49"/>
                                        </p:tgtEl>
                                        <p:attrNameLst>
                                          <p:attrName>ppt_w</p:attrName>
                                        </p:attrNameLst>
                                      </p:cBhvr>
                                      <p:tavLst>
                                        <p:tav tm="0">
                                          <p:val>
                                            <p:fltVal val="0"/>
                                          </p:val>
                                        </p:tav>
                                        <p:tav tm="100000">
                                          <p:val>
                                            <p:strVal val="#ppt_w"/>
                                          </p:val>
                                        </p:tav>
                                      </p:tavLst>
                                    </p:anim>
                                    <p:anim calcmode="lin" valueType="num">
                                      <p:cBhvr>
                                        <p:cTn id="25" dur="500" fill="hold"/>
                                        <p:tgtEl>
                                          <p:spTgt spid="49"/>
                                        </p:tgtEl>
                                        <p:attrNameLst>
                                          <p:attrName>ppt_h</p:attrName>
                                        </p:attrNameLst>
                                      </p:cBhvr>
                                      <p:tavLst>
                                        <p:tav tm="0">
                                          <p:val>
                                            <p:fltVal val="0"/>
                                          </p:val>
                                        </p:tav>
                                        <p:tav tm="100000">
                                          <p:val>
                                            <p:strVal val="#ppt_h"/>
                                          </p:val>
                                        </p:tav>
                                      </p:tavLst>
                                    </p:anim>
                                    <p:animEffect transition="in" filter="fade">
                                      <p:cBhvr>
                                        <p:cTn id="26" dur="500"/>
                                        <p:tgtEl>
                                          <p:spTgt spid="4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p:cTn id="29" dur="500" fill="hold"/>
                                        <p:tgtEl>
                                          <p:spTgt spid="51"/>
                                        </p:tgtEl>
                                        <p:attrNameLst>
                                          <p:attrName>ppt_w</p:attrName>
                                        </p:attrNameLst>
                                      </p:cBhvr>
                                      <p:tavLst>
                                        <p:tav tm="0">
                                          <p:val>
                                            <p:fltVal val="0"/>
                                          </p:val>
                                        </p:tav>
                                        <p:tav tm="100000">
                                          <p:val>
                                            <p:strVal val="#ppt_w"/>
                                          </p:val>
                                        </p:tav>
                                      </p:tavLst>
                                    </p:anim>
                                    <p:anim calcmode="lin" valueType="num">
                                      <p:cBhvr>
                                        <p:cTn id="30" dur="500" fill="hold"/>
                                        <p:tgtEl>
                                          <p:spTgt spid="51"/>
                                        </p:tgtEl>
                                        <p:attrNameLst>
                                          <p:attrName>ppt_h</p:attrName>
                                        </p:attrNameLst>
                                      </p:cBhvr>
                                      <p:tavLst>
                                        <p:tav tm="0">
                                          <p:val>
                                            <p:fltVal val="0"/>
                                          </p:val>
                                        </p:tav>
                                        <p:tav tm="100000">
                                          <p:val>
                                            <p:strVal val="#ppt_h"/>
                                          </p:val>
                                        </p:tav>
                                      </p:tavLst>
                                    </p:anim>
                                    <p:animEffect transition="in" filter="fade">
                                      <p:cBhvr>
                                        <p:cTn id="31" dur="500"/>
                                        <p:tgtEl>
                                          <p:spTgt spid="51"/>
                                        </p:tgtEl>
                                      </p:cBhvr>
                                    </p:animEffect>
                                  </p:childTnLst>
                                </p:cTn>
                              </p:par>
                            </p:childTnLst>
                          </p:cTn>
                        </p:par>
                        <p:par>
                          <p:cTn id="32" fill="hold">
                            <p:stCondLst>
                              <p:cond delay="500"/>
                            </p:stCondLst>
                            <p:childTnLst>
                              <p:par>
                                <p:cTn id="33" presetID="37"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900" decel="100000" fill="hold"/>
                                        <p:tgtEl>
                                          <p:spTgt spid="1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1000"/>
                                        <p:tgtEl>
                                          <p:spTgt spid="46"/>
                                        </p:tgtEl>
                                      </p:cBhvr>
                                    </p:animEffect>
                                    <p:anim calcmode="lin" valueType="num">
                                      <p:cBhvr>
                                        <p:cTn id="42" dur="1000" fill="hold"/>
                                        <p:tgtEl>
                                          <p:spTgt spid="46"/>
                                        </p:tgtEl>
                                        <p:attrNameLst>
                                          <p:attrName>ppt_x</p:attrName>
                                        </p:attrNameLst>
                                      </p:cBhvr>
                                      <p:tavLst>
                                        <p:tav tm="0">
                                          <p:val>
                                            <p:strVal val="#ppt_x"/>
                                          </p:val>
                                        </p:tav>
                                        <p:tav tm="100000">
                                          <p:val>
                                            <p:strVal val="#ppt_x"/>
                                          </p:val>
                                        </p:tav>
                                      </p:tavLst>
                                    </p:anim>
                                    <p:anim calcmode="lin" valueType="num">
                                      <p:cBhvr>
                                        <p:cTn id="43" dur="900" decel="100000" fill="hold"/>
                                        <p:tgtEl>
                                          <p:spTgt spid="4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par>
                          <p:cTn id="49" fill="hold">
                            <p:stCondLst>
                              <p:cond delay="1500"/>
                            </p:stCondLst>
                            <p:childTnLst>
                              <p:par>
                                <p:cTn id="50" presetID="53" presetClass="entr" presetSubtype="16"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p:cTn id="52" dur="500" fill="hold"/>
                                        <p:tgtEl>
                                          <p:spTgt spid="41"/>
                                        </p:tgtEl>
                                        <p:attrNameLst>
                                          <p:attrName>ppt_w</p:attrName>
                                        </p:attrNameLst>
                                      </p:cBhvr>
                                      <p:tavLst>
                                        <p:tav tm="0">
                                          <p:val>
                                            <p:fltVal val="0"/>
                                          </p:val>
                                        </p:tav>
                                        <p:tav tm="100000">
                                          <p:val>
                                            <p:strVal val="#ppt_w"/>
                                          </p:val>
                                        </p:tav>
                                      </p:tavLst>
                                    </p:anim>
                                    <p:anim calcmode="lin" valueType="num">
                                      <p:cBhvr>
                                        <p:cTn id="53" dur="500" fill="hold"/>
                                        <p:tgtEl>
                                          <p:spTgt spid="41"/>
                                        </p:tgtEl>
                                        <p:attrNameLst>
                                          <p:attrName>ppt_h</p:attrName>
                                        </p:attrNameLst>
                                      </p:cBhvr>
                                      <p:tavLst>
                                        <p:tav tm="0">
                                          <p:val>
                                            <p:fltVal val="0"/>
                                          </p:val>
                                        </p:tav>
                                        <p:tav tm="100000">
                                          <p:val>
                                            <p:strVal val="#ppt_h"/>
                                          </p:val>
                                        </p:tav>
                                      </p:tavLst>
                                    </p:anim>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46" grpId="0"/>
      <p:bldP spid="49" grpId="0"/>
      <p:bldP spid="51" grpId="0"/>
      <p:bldP spid="15" grpId="0" animBg="1"/>
      <p:bldP spid="17" grpId="0" animBg="1"/>
      <p:bldP spid="39" grpId="0" animBg="1"/>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8301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存在的问题</a:t>
            </a:r>
          </a:p>
        </p:txBody>
      </p:sp>
      <p:grpSp>
        <p:nvGrpSpPr>
          <p:cNvPr id="9" name="组合 8">
            <a:extLst>
              <a:ext uri="{FF2B5EF4-FFF2-40B4-BE49-F238E27FC236}">
                <a16:creationId xmlns:a16="http://schemas.microsoft.com/office/drawing/2014/main" id="{B10E935E-702F-4E36-9317-7C6FA0254745}"/>
              </a:ext>
            </a:extLst>
          </p:cNvPr>
          <p:cNvGrpSpPr/>
          <p:nvPr/>
        </p:nvGrpSpPr>
        <p:grpSpPr>
          <a:xfrm rot="20249164">
            <a:off x="3384220" y="1784651"/>
            <a:ext cx="7574628" cy="4195771"/>
            <a:chOff x="3380023" y="2277692"/>
            <a:chExt cx="5458045" cy="3023344"/>
          </a:xfrm>
        </p:grpSpPr>
        <p:grpSp>
          <p:nvGrpSpPr>
            <p:cNvPr id="10" name="Group 2">
              <a:extLst>
                <a:ext uri="{FF2B5EF4-FFF2-40B4-BE49-F238E27FC236}">
                  <a16:creationId xmlns:a16="http://schemas.microsoft.com/office/drawing/2014/main" id="{49358760-EE1A-4E38-A15E-00F336C25554}"/>
                </a:ext>
              </a:extLst>
            </p:cNvPr>
            <p:cNvGrpSpPr>
              <a:grpSpLocks noChangeAspect="1"/>
            </p:cNvGrpSpPr>
            <p:nvPr/>
          </p:nvGrpSpPr>
          <p:grpSpPr bwMode="auto">
            <a:xfrm rot="5400000">
              <a:off x="4597374" y="1060341"/>
              <a:ext cx="3023344" cy="5458045"/>
              <a:chOff x="2689" y="825"/>
              <a:chExt cx="2311" cy="3338"/>
            </a:xfrm>
          </p:grpSpPr>
          <p:sp>
            <p:nvSpPr>
              <p:cNvPr id="16" name="Freeform: Shape 8">
                <a:extLst>
                  <a:ext uri="{FF2B5EF4-FFF2-40B4-BE49-F238E27FC236}">
                    <a16:creationId xmlns:a16="http://schemas.microsoft.com/office/drawing/2014/main" id="{3DFDA61B-96CC-4C2A-9538-AA695E6E5357}"/>
                  </a:ext>
                </a:extLst>
              </p:cNvPr>
              <p:cNvSpPr/>
              <p:nvPr/>
            </p:nvSpPr>
            <p:spPr bwMode="auto">
              <a:xfrm>
                <a:off x="4311" y="1179"/>
                <a:ext cx="462" cy="2068"/>
              </a:xfrm>
              <a:custGeom>
                <a:avLst/>
                <a:gdLst>
                  <a:gd name="T0" fmla="*/ 0 w 462"/>
                  <a:gd name="T1" fmla="*/ 0 h 2068"/>
                  <a:gd name="T2" fmla="*/ 0 w 462"/>
                  <a:gd name="T3" fmla="*/ 2068 h 2068"/>
                  <a:gd name="T4" fmla="*/ 462 w 462"/>
                  <a:gd name="T5" fmla="*/ 1702 h 2068"/>
                  <a:gd name="T6" fmla="*/ 462 w 462"/>
                  <a:gd name="T7" fmla="*/ 0 h 2068"/>
                  <a:gd name="T8" fmla="*/ 0 w 462"/>
                  <a:gd name="T9" fmla="*/ 0 h 2068"/>
                </a:gdLst>
                <a:ahLst/>
                <a:cxnLst>
                  <a:cxn ang="0">
                    <a:pos x="T0" y="T1"/>
                  </a:cxn>
                  <a:cxn ang="0">
                    <a:pos x="T2" y="T3"/>
                  </a:cxn>
                  <a:cxn ang="0">
                    <a:pos x="T4" y="T5"/>
                  </a:cxn>
                  <a:cxn ang="0">
                    <a:pos x="T6" y="T7"/>
                  </a:cxn>
                  <a:cxn ang="0">
                    <a:pos x="T8" y="T9"/>
                  </a:cxn>
                </a:cxnLst>
                <a:rect l="0" t="0" r="r" b="b"/>
                <a:pathLst>
                  <a:path w="462" h="2068">
                    <a:moveTo>
                      <a:pt x="0" y="0"/>
                    </a:moveTo>
                    <a:lnTo>
                      <a:pt x="0" y="2068"/>
                    </a:lnTo>
                    <a:lnTo>
                      <a:pt x="462" y="1702"/>
                    </a:lnTo>
                    <a:lnTo>
                      <a:pt x="4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 name="Freeform: Shape 10">
                <a:extLst>
                  <a:ext uri="{FF2B5EF4-FFF2-40B4-BE49-F238E27FC236}">
                    <a16:creationId xmlns:a16="http://schemas.microsoft.com/office/drawing/2014/main" id="{FCB52C24-734F-4BC1-8640-E0EC72D2A437}"/>
                  </a:ext>
                </a:extLst>
              </p:cNvPr>
              <p:cNvSpPr/>
              <p:nvPr/>
            </p:nvSpPr>
            <p:spPr bwMode="auto">
              <a:xfrm>
                <a:off x="4084" y="825"/>
                <a:ext cx="916" cy="395"/>
              </a:xfrm>
              <a:custGeom>
                <a:avLst/>
                <a:gdLst>
                  <a:gd name="T0" fmla="*/ 458 w 916"/>
                  <a:gd name="T1" fmla="*/ 0 h 395"/>
                  <a:gd name="T2" fmla="*/ 916 w 916"/>
                  <a:gd name="T3" fmla="*/ 395 h 395"/>
                  <a:gd name="T4" fmla="*/ 458 w 916"/>
                  <a:gd name="T5" fmla="*/ 395 h 395"/>
                  <a:gd name="T6" fmla="*/ 0 w 916"/>
                  <a:gd name="T7" fmla="*/ 395 h 395"/>
                  <a:gd name="T8" fmla="*/ 458 w 916"/>
                  <a:gd name="T9" fmla="*/ 0 h 395"/>
                </a:gdLst>
                <a:ahLst/>
                <a:cxnLst>
                  <a:cxn ang="0">
                    <a:pos x="T0" y="T1"/>
                  </a:cxn>
                  <a:cxn ang="0">
                    <a:pos x="T2" y="T3"/>
                  </a:cxn>
                  <a:cxn ang="0">
                    <a:pos x="T4" y="T5"/>
                  </a:cxn>
                  <a:cxn ang="0">
                    <a:pos x="T6" y="T7"/>
                  </a:cxn>
                  <a:cxn ang="0">
                    <a:pos x="T8" y="T9"/>
                  </a:cxn>
                </a:cxnLst>
                <a:rect l="0" t="0" r="r" b="b"/>
                <a:pathLst>
                  <a:path w="916" h="395">
                    <a:moveTo>
                      <a:pt x="458" y="0"/>
                    </a:moveTo>
                    <a:lnTo>
                      <a:pt x="916" y="395"/>
                    </a:lnTo>
                    <a:lnTo>
                      <a:pt x="458" y="395"/>
                    </a:lnTo>
                    <a:lnTo>
                      <a:pt x="0" y="395"/>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 name="Freeform: Shape 11">
                <a:extLst>
                  <a:ext uri="{FF2B5EF4-FFF2-40B4-BE49-F238E27FC236}">
                    <a16:creationId xmlns:a16="http://schemas.microsoft.com/office/drawing/2014/main" id="{C0C5AA9E-4DF7-4E10-AEF2-AE123916122B}"/>
                  </a:ext>
                </a:extLst>
              </p:cNvPr>
              <p:cNvSpPr/>
              <p:nvPr/>
            </p:nvSpPr>
            <p:spPr bwMode="auto">
              <a:xfrm>
                <a:off x="4084" y="825"/>
                <a:ext cx="458" cy="395"/>
              </a:xfrm>
              <a:custGeom>
                <a:avLst/>
                <a:gdLst>
                  <a:gd name="T0" fmla="*/ 458 w 458"/>
                  <a:gd name="T1" fmla="*/ 0 h 395"/>
                  <a:gd name="T2" fmla="*/ 0 w 458"/>
                  <a:gd name="T3" fmla="*/ 395 h 395"/>
                  <a:gd name="T4" fmla="*/ 227 w 458"/>
                  <a:gd name="T5" fmla="*/ 395 h 395"/>
                  <a:gd name="T6" fmla="*/ 0 w 458"/>
                  <a:gd name="T7" fmla="*/ 395 h 395"/>
                  <a:gd name="T8" fmla="*/ 210 w 458"/>
                  <a:gd name="T9" fmla="*/ 214 h 395"/>
                  <a:gd name="T10" fmla="*/ 458 w 458"/>
                  <a:gd name="T11" fmla="*/ 0 h 395"/>
                </a:gdLst>
                <a:ahLst/>
                <a:cxnLst>
                  <a:cxn ang="0">
                    <a:pos x="T0" y="T1"/>
                  </a:cxn>
                  <a:cxn ang="0">
                    <a:pos x="T2" y="T3"/>
                  </a:cxn>
                  <a:cxn ang="0">
                    <a:pos x="T4" y="T5"/>
                  </a:cxn>
                  <a:cxn ang="0">
                    <a:pos x="T6" y="T7"/>
                  </a:cxn>
                  <a:cxn ang="0">
                    <a:pos x="T8" y="T9"/>
                  </a:cxn>
                  <a:cxn ang="0">
                    <a:pos x="T10" y="T11"/>
                  </a:cxn>
                </a:cxnLst>
                <a:rect l="0" t="0" r="r" b="b"/>
                <a:pathLst>
                  <a:path w="458" h="395">
                    <a:moveTo>
                      <a:pt x="458" y="0"/>
                    </a:moveTo>
                    <a:lnTo>
                      <a:pt x="0" y="395"/>
                    </a:lnTo>
                    <a:lnTo>
                      <a:pt x="227" y="395"/>
                    </a:lnTo>
                    <a:lnTo>
                      <a:pt x="0" y="395"/>
                    </a:lnTo>
                    <a:lnTo>
                      <a:pt x="210" y="214"/>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 name="Freeform: Shape 12">
                <a:extLst>
                  <a:ext uri="{FF2B5EF4-FFF2-40B4-BE49-F238E27FC236}">
                    <a16:creationId xmlns:a16="http://schemas.microsoft.com/office/drawing/2014/main" id="{E6945C8D-6968-4228-83F6-73FF163280F6}"/>
                  </a:ext>
                </a:extLst>
              </p:cNvPr>
              <p:cNvSpPr/>
              <p:nvPr/>
            </p:nvSpPr>
            <p:spPr bwMode="auto">
              <a:xfrm>
                <a:off x="4084" y="825"/>
                <a:ext cx="458" cy="395"/>
              </a:xfrm>
              <a:custGeom>
                <a:avLst/>
                <a:gdLst>
                  <a:gd name="T0" fmla="*/ 458 w 458"/>
                  <a:gd name="T1" fmla="*/ 0 h 395"/>
                  <a:gd name="T2" fmla="*/ 0 w 458"/>
                  <a:gd name="T3" fmla="*/ 395 h 395"/>
                  <a:gd name="T4" fmla="*/ 227 w 458"/>
                  <a:gd name="T5" fmla="*/ 395 h 395"/>
                  <a:gd name="T6" fmla="*/ 0 w 458"/>
                  <a:gd name="T7" fmla="*/ 395 h 395"/>
                  <a:gd name="T8" fmla="*/ 210 w 458"/>
                  <a:gd name="T9" fmla="*/ 214 h 395"/>
                  <a:gd name="T10" fmla="*/ 458 w 458"/>
                  <a:gd name="T11" fmla="*/ 0 h 395"/>
                </a:gdLst>
                <a:ahLst/>
                <a:cxnLst>
                  <a:cxn ang="0">
                    <a:pos x="T0" y="T1"/>
                  </a:cxn>
                  <a:cxn ang="0">
                    <a:pos x="T2" y="T3"/>
                  </a:cxn>
                  <a:cxn ang="0">
                    <a:pos x="T4" y="T5"/>
                  </a:cxn>
                  <a:cxn ang="0">
                    <a:pos x="T6" y="T7"/>
                  </a:cxn>
                  <a:cxn ang="0">
                    <a:pos x="T8" y="T9"/>
                  </a:cxn>
                  <a:cxn ang="0">
                    <a:pos x="T10" y="T11"/>
                  </a:cxn>
                </a:cxnLst>
                <a:rect l="0" t="0" r="r" b="b"/>
                <a:pathLst>
                  <a:path w="458" h="395">
                    <a:moveTo>
                      <a:pt x="458" y="0"/>
                    </a:moveTo>
                    <a:lnTo>
                      <a:pt x="0" y="395"/>
                    </a:lnTo>
                    <a:lnTo>
                      <a:pt x="227" y="395"/>
                    </a:lnTo>
                    <a:lnTo>
                      <a:pt x="0" y="395"/>
                    </a:lnTo>
                    <a:lnTo>
                      <a:pt x="210" y="214"/>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 name="Freeform: Shape 13">
                <a:extLst>
                  <a:ext uri="{FF2B5EF4-FFF2-40B4-BE49-F238E27FC236}">
                    <a16:creationId xmlns:a16="http://schemas.microsoft.com/office/drawing/2014/main" id="{680FCAC5-3646-4DFD-AAB6-B84A68890471}"/>
                  </a:ext>
                </a:extLst>
              </p:cNvPr>
              <p:cNvSpPr/>
              <p:nvPr/>
            </p:nvSpPr>
            <p:spPr bwMode="auto">
              <a:xfrm>
                <a:off x="4542" y="825"/>
                <a:ext cx="458" cy="395"/>
              </a:xfrm>
              <a:custGeom>
                <a:avLst/>
                <a:gdLst>
                  <a:gd name="T0" fmla="*/ 0 w 458"/>
                  <a:gd name="T1" fmla="*/ 0 h 395"/>
                  <a:gd name="T2" fmla="*/ 0 w 458"/>
                  <a:gd name="T3" fmla="*/ 0 h 395"/>
                  <a:gd name="T4" fmla="*/ 458 w 458"/>
                  <a:gd name="T5" fmla="*/ 395 h 395"/>
                  <a:gd name="T6" fmla="*/ 458 w 458"/>
                  <a:gd name="T7" fmla="*/ 395 h 395"/>
                  <a:gd name="T8" fmla="*/ 0 w 458"/>
                  <a:gd name="T9" fmla="*/ 0 h 395"/>
                </a:gdLst>
                <a:ahLst/>
                <a:cxnLst>
                  <a:cxn ang="0">
                    <a:pos x="T0" y="T1"/>
                  </a:cxn>
                  <a:cxn ang="0">
                    <a:pos x="T2" y="T3"/>
                  </a:cxn>
                  <a:cxn ang="0">
                    <a:pos x="T4" y="T5"/>
                  </a:cxn>
                  <a:cxn ang="0">
                    <a:pos x="T6" y="T7"/>
                  </a:cxn>
                  <a:cxn ang="0">
                    <a:pos x="T8" y="T9"/>
                  </a:cxn>
                </a:cxnLst>
                <a:rect l="0" t="0" r="r" b="b"/>
                <a:pathLst>
                  <a:path w="458" h="395">
                    <a:moveTo>
                      <a:pt x="0" y="0"/>
                    </a:moveTo>
                    <a:lnTo>
                      <a:pt x="0" y="0"/>
                    </a:lnTo>
                    <a:lnTo>
                      <a:pt x="458" y="395"/>
                    </a:lnTo>
                    <a:lnTo>
                      <a:pt x="458" y="395"/>
                    </a:lnTo>
                    <a:lnTo>
                      <a:pt x="0" y="0"/>
                    </a:lnTo>
                    <a:close/>
                  </a:path>
                </a:pathLst>
              </a:custGeom>
              <a:solidFill>
                <a:srgbClr val="AEAD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Freeform: Shape 14">
                <a:extLst>
                  <a:ext uri="{FF2B5EF4-FFF2-40B4-BE49-F238E27FC236}">
                    <a16:creationId xmlns:a16="http://schemas.microsoft.com/office/drawing/2014/main" id="{C3FADB9E-8841-4735-9165-26C9024482B5}"/>
                  </a:ext>
                </a:extLst>
              </p:cNvPr>
              <p:cNvSpPr/>
              <p:nvPr/>
            </p:nvSpPr>
            <p:spPr bwMode="auto">
              <a:xfrm>
                <a:off x="4542" y="825"/>
                <a:ext cx="458" cy="395"/>
              </a:xfrm>
              <a:custGeom>
                <a:avLst/>
                <a:gdLst>
                  <a:gd name="T0" fmla="*/ 0 w 458"/>
                  <a:gd name="T1" fmla="*/ 0 h 395"/>
                  <a:gd name="T2" fmla="*/ 0 w 458"/>
                  <a:gd name="T3" fmla="*/ 0 h 395"/>
                  <a:gd name="T4" fmla="*/ 458 w 458"/>
                  <a:gd name="T5" fmla="*/ 395 h 395"/>
                  <a:gd name="T6" fmla="*/ 458 w 458"/>
                  <a:gd name="T7" fmla="*/ 395 h 395"/>
                  <a:gd name="T8" fmla="*/ 0 w 458"/>
                  <a:gd name="T9" fmla="*/ 0 h 395"/>
                </a:gdLst>
                <a:ahLst/>
                <a:cxnLst>
                  <a:cxn ang="0">
                    <a:pos x="T0" y="T1"/>
                  </a:cxn>
                  <a:cxn ang="0">
                    <a:pos x="T2" y="T3"/>
                  </a:cxn>
                  <a:cxn ang="0">
                    <a:pos x="T4" y="T5"/>
                  </a:cxn>
                  <a:cxn ang="0">
                    <a:pos x="T6" y="T7"/>
                  </a:cxn>
                  <a:cxn ang="0">
                    <a:pos x="T8" y="T9"/>
                  </a:cxn>
                </a:cxnLst>
                <a:rect l="0" t="0" r="r" b="b"/>
                <a:pathLst>
                  <a:path w="458" h="395">
                    <a:moveTo>
                      <a:pt x="0" y="0"/>
                    </a:moveTo>
                    <a:lnTo>
                      <a:pt x="0" y="0"/>
                    </a:lnTo>
                    <a:lnTo>
                      <a:pt x="458" y="395"/>
                    </a:lnTo>
                    <a:lnTo>
                      <a:pt x="458" y="3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Freeform: Shape 16">
                <a:extLst>
                  <a:ext uri="{FF2B5EF4-FFF2-40B4-BE49-F238E27FC236}">
                    <a16:creationId xmlns:a16="http://schemas.microsoft.com/office/drawing/2014/main" id="{1F0D9073-8218-4091-8EB2-4BB4C74E5CB7}"/>
                  </a:ext>
                </a:extLst>
              </p:cNvPr>
              <p:cNvSpPr/>
              <p:nvPr/>
            </p:nvSpPr>
            <p:spPr bwMode="auto">
              <a:xfrm>
                <a:off x="4311" y="1220"/>
                <a:ext cx="462" cy="2027"/>
              </a:xfrm>
              <a:custGeom>
                <a:avLst/>
                <a:gdLst>
                  <a:gd name="T0" fmla="*/ 462 w 462"/>
                  <a:gd name="T1" fmla="*/ 0 h 2027"/>
                  <a:gd name="T2" fmla="*/ 231 w 462"/>
                  <a:gd name="T3" fmla="*/ 0 h 2027"/>
                  <a:gd name="T4" fmla="*/ 0 w 462"/>
                  <a:gd name="T5" fmla="*/ 0 h 2027"/>
                  <a:gd name="T6" fmla="*/ 0 w 462"/>
                  <a:gd name="T7" fmla="*/ 2027 h 2027"/>
                  <a:gd name="T8" fmla="*/ 462 w 462"/>
                  <a:gd name="T9" fmla="*/ 1661 h 2027"/>
                  <a:gd name="T10" fmla="*/ 462 w 462"/>
                  <a:gd name="T11" fmla="*/ 0 h 2027"/>
                </a:gdLst>
                <a:ahLst/>
                <a:cxnLst>
                  <a:cxn ang="0">
                    <a:pos x="T0" y="T1"/>
                  </a:cxn>
                  <a:cxn ang="0">
                    <a:pos x="T2" y="T3"/>
                  </a:cxn>
                  <a:cxn ang="0">
                    <a:pos x="T4" y="T5"/>
                  </a:cxn>
                  <a:cxn ang="0">
                    <a:pos x="T6" y="T7"/>
                  </a:cxn>
                  <a:cxn ang="0">
                    <a:pos x="T8" y="T9"/>
                  </a:cxn>
                  <a:cxn ang="0">
                    <a:pos x="T10" y="T11"/>
                  </a:cxn>
                </a:cxnLst>
                <a:rect l="0" t="0" r="r" b="b"/>
                <a:pathLst>
                  <a:path w="462" h="2027">
                    <a:moveTo>
                      <a:pt x="462" y="0"/>
                    </a:moveTo>
                    <a:lnTo>
                      <a:pt x="231" y="0"/>
                    </a:lnTo>
                    <a:lnTo>
                      <a:pt x="0" y="0"/>
                    </a:lnTo>
                    <a:lnTo>
                      <a:pt x="0" y="2027"/>
                    </a:lnTo>
                    <a:lnTo>
                      <a:pt x="462" y="1661"/>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 name="Freeform: Shape 18">
                <a:extLst>
                  <a:ext uri="{FF2B5EF4-FFF2-40B4-BE49-F238E27FC236}">
                    <a16:creationId xmlns:a16="http://schemas.microsoft.com/office/drawing/2014/main" id="{064F17DB-5CE3-41ED-80D3-C414A90D5824}"/>
                  </a:ext>
                </a:extLst>
              </p:cNvPr>
              <p:cNvSpPr/>
              <p:nvPr/>
            </p:nvSpPr>
            <p:spPr bwMode="auto">
              <a:xfrm>
                <a:off x="4084" y="825"/>
                <a:ext cx="916" cy="395"/>
              </a:xfrm>
              <a:custGeom>
                <a:avLst/>
                <a:gdLst>
                  <a:gd name="T0" fmla="*/ 458 w 916"/>
                  <a:gd name="T1" fmla="*/ 0 h 395"/>
                  <a:gd name="T2" fmla="*/ 458 w 916"/>
                  <a:gd name="T3" fmla="*/ 0 h 395"/>
                  <a:gd name="T4" fmla="*/ 210 w 916"/>
                  <a:gd name="T5" fmla="*/ 214 h 395"/>
                  <a:gd name="T6" fmla="*/ 0 w 916"/>
                  <a:gd name="T7" fmla="*/ 395 h 395"/>
                  <a:gd name="T8" fmla="*/ 227 w 916"/>
                  <a:gd name="T9" fmla="*/ 395 h 395"/>
                  <a:gd name="T10" fmla="*/ 458 w 916"/>
                  <a:gd name="T11" fmla="*/ 395 h 395"/>
                  <a:gd name="T12" fmla="*/ 689 w 916"/>
                  <a:gd name="T13" fmla="*/ 395 h 395"/>
                  <a:gd name="T14" fmla="*/ 916 w 916"/>
                  <a:gd name="T15" fmla="*/ 395 h 395"/>
                  <a:gd name="T16" fmla="*/ 458 w 916"/>
                  <a:gd name="T1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 h="395">
                    <a:moveTo>
                      <a:pt x="458" y="0"/>
                    </a:moveTo>
                    <a:lnTo>
                      <a:pt x="458" y="0"/>
                    </a:lnTo>
                    <a:lnTo>
                      <a:pt x="210" y="214"/>
                    </a:lnTo>
                    <a:lnTo>
                      <a:pt x="0" y="395"/>
                    </a:lnTo>
                    <a:lnTo>
                      <a:pt x="227" y="395"/>
                    </a:lnTo>
                    <a:lnTo>
                      <a:pt x="458" y="395"/>
                    </a:lnTo>
                    <a:lnTo>
                      <a:pt x="689" y="395"/>
                    </a:lnTo>
                    <a:lnTo>
                      <a:pt x="916" y="395"/>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 name="Freeform: Shape 20">
                <a:extLst>
                  <a:ext uri="{FF2B5EF4-FFF2-40B4-BE49-F238E27FC236}">
                    <a16:creationId xmlns:a16="http://schemas.microsoft.com/office/drawing/2014/main" id="{41D97CC2-B1A6-4D5E-B591-C867DA3B2171}"/>
                  </a:ext>
                </a:extLst>
              </p:cNvPr>
              <p:cNvSpPr/>
              <p:nvPr/>
            </p:nvSpPr>
            <p:spPr bwMode="auto">
              <a:xfrm>
                <a:off x="3844" y="1950"/>
                <a:ext cx="467" cy="1532"/>
              </a:xfrm>
              <a:custGeom>
                <a:avLst/>
                <a:gdLst>
                  <a:gd name="T0" fmla="*/ 0 w 467"/>
                  <a:gd name="T1" fmla="*/ 1532 h 1532"/>
                  <a:gd name="T2" fmla="*/ 0 w 467"/>
                  <a:gd name="T3" fmla="*/ 0 h 1532"/>
                  <a:gd name="T4" fmla="*/ 467 w 467"/>
                  <a:gd name="T5" fmla="*/ 366 h 1532"/>
                  <a:gd name="T6" fmla="*/ 467 w 467"/>
                  <a:gd name="T7" fmla="*/ 1532 h 1532"/>
                  <a:gd name="T8" fmla="*/ 0 w 467"/>
                  <a:gd name="T9" fmla="*/ 1532 h 1532"/>
                </a:gdLst>
                <a:ahLst/>
                <a:cxnLst>
                  <a:cxn ang="0">
                    <a:pos x="T0" y="T1"/>
                  </a:cxn>
                  <a:cxn ang="0">
                    <a:pos x="T2" y="T3"/>
                  </a:cxn>
                  <a:cxn ang="0">
                    <a:pos x="T4" y="T5"/>
                  </a:cxn>
                  <a:cxn ang="0">
                    <a:pos x="T6" y="T7"/>
                  </a:cxn>
                  <a:cxn ang="0">
                    <a:pos x="T8" y="T9"/>
                  </a:cxn>
                </a:cxnLst>
                <a:rect l="0" t="0" r="r" b="b"/>
                <a:pathLst>
                  <a:path w="467" h="1532">
                    <a:moveTo>
                      <a:pt x="0" y="1532"/>
                    </a:moveTo>
                    <a:lnTo>
                      <a:pt x="0" y="0"/>
                    </a:lnTo>
                    <a:lnTo>
                      <a:pt x="467" y="366"/>
                    </a:lnTo>
                    <a:lnTo>
                      <a:pt x="467" y="1532"/>
                    </a:lnTo>
                    <a:lnTo>
                      <a:pt x="0" y="15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 name="Freeform: Shape 22">
                <a:extLst>
                  <a:ext uri="{FF2B5EF4-FFF2-40B4-BE49-F238E27FC236}">
                    <a16:creationId xmlns:a16="http://schemas.microsoft.com/office/drawing/2014/main" id="{4F210D0A-80BC-478B-9AD3-6C9BD2DB30D2}"/>
                  </a:ext>
                </a:extLst>
              </p:cNvPr>
              <p:cNvSpPr/>
              <p:nvPr/>
            </p:nvSpPr>
            <p:spPr bwMode="auto">
              <a:xfrm>
                <a:off x="3617" y="3441"/>
                <a:ext cx="917" cy="396"/>
              </a:xfrm>
              <a:custGeom>
                <a:avLst/>
                <a:gdLst>
                  <a:gd name="T0" fmla="*/ 458 w 917"/>
                  <a:gd name="T1" fmla="*/ 396 h 396"/>
                  <a:gd name="T2" fmla="*/ 917 w 917"/>
                  <a:gd name="T3" fmla="*/ 0 h 396"/>
                  <a:gd name="T4" fmla="*/ 458 w 917"/>
                  <a:gd name="T5" fmla="*/ 0 h 396"/>
                  <a:gd name="T6" fmla="*/ 0 w 917"/>
                  <a:gd name="T7" fmla="*/ 0 h 396"/>
                  <a:gd name="T8" fmla="*/ 458 w 917"/>
                  <a:gd name="T9" fmla="*/ 396 h 396"/>
                </a:gdLst>
                <a:ahLst/>
                <a:cxnLst>
                  <a:cxn ang="0">
                    <a:pos x="T0" y="T1"/>
                  </a:cxn>
                  <a:cxn ang="0">
                    <a:pos x="T2" y="T3"/>
                  </a:cxn>
                  <a:cxn ang="0">
                    <a:pos x="T4" y="T5"/>
                  </a:cxn>
                  <a:cxn ang="0">
                    <a:pos x="T6" y="T7"/>
                  </a:cxn>
                  <a:cxn ang="0">
                    <a:pos x="T8" y="T9"/>
                  </a:cxn>
                </a:cxnLst>
                <a:rect l="0" t="0" r="r" b="b"/>
                <a:pathLst>
                  <a:path w="917" h="396">
                    <a:moveTo>
                      <a:pt x="458" y="396"/>
                    </a:moveTo>
                    <a:lnTo>
                      <a:pt x="917" y="0"/>
                    </a:lnTo>
                    <a:lnTo>
                      <a:pt x="458" y="0"/>
                    </a:lnTo>
                    <a:lnTo>
                      <a:pt x="0" y="0"/>
                    </a:lnTo>
                    <a:lnTo>
                      <a:pt x="458"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 name="Freeform: Shape 23">
                <a:extLst>
                  <a:ext uri="{FF2B5EF4-FFF2-40B4-BE49-F238E27FC236}">
                    <a16:creationId xmlns:a16="http://schemas.microsoft.com/office/drawing/2014/main" id="{D5F9B671-B7D5-4ACE-9BF0-6754D308E5AD}"/>
                  </a:ext>
                </a:extLst>
              </p:cNvPr>
              <p:cNvSpPr/>
              <p:nvPr/>
            </p:nvSpPr>
            <p:spPr bwMode="auto">
              <a:xfrm>
                <a:off x="3617" y="3441"/>
                <a:ext cx="917" cy="396"/>
              </a:xfrm>
              <a:custGeom>
                <a:avLst/>
                <a:gdLst>
                  <a:gd name="T0" fmla="*/ 917 w 917"/>
                  <a:gd name="T1" fmla="*/ 0 h 396"/>
                  <a:gd name="T2" fmla="*/ 917 w 917"/>
                  <a:gd name="T3" fmla="*/ 0 h 396"/>
                  <a:gd name="T4" fmla="*/ 458 w 917"/>
                  <a:gd name="T5" fmla="*/ 396 h 396"/>
                  <a:gd name="T6" fmla="*/ 0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917" y="0"/>
                    </a:lnTo>
                    <a:lnTo>
                      <a:pt x="458" y="396"/>
                    </a:lnTo>
                    <a:lnTo>
                      <a:pt x="0" y="0"/>
                    </a:lnTo>
                    <a:lnTo>
                      <a:pt x="0" y="0"/>
                    </a:lnTo>
                    <a:lnTo>
                      <a:pt x="458" y="396"/>
                    </a:lnTo>
                    <a:lnTo>
                      <a:pt x="917"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Freeform: Shape 24">
                <a:extLst>
                  <a:ext uri="{FF2B5EF4-FFF2-40B4-BE49-F238E27FC236}">
                    <a16:creationId xmlns:a16="http://schemas.microsoft.com/office/drawing/2014/main" id="{9A2E00B6-4FEA-46F6-AD1A-B379D5DB762E}"/>
                  </a:ext>
                </a:extLst>
              </p:cNvPr>
              <p:cNvSpPr/>
              <p:nvPr/>
            </p:nvSpPr>
            <p:spPr bwMode="auto">
              <a:xfrm>
                <a:off x="3617" y="3441"/>
                <a:ext cx="917" cy="396"/>
              </a:xfrm>
              <a:custGeom>
                <a:avLst/>
                <a:gdLst>
                  <a:gd name="T0" fmla="*/ 917 w 917"/>
                  <a:gd name="T1" fmla="*/ 0 h 396"/>
                  <a:gd name="T2" fmla="*/ 917 w 917"/>
                  <a:gd name="T3" fmla="*/ 0 h 396"/>
                  <a:gd name="T4" fmla="*/ 458 w 917"/>
                  <a:gd name="T5" fmla="*/ 396 h 396"/>
                  <a:gd name="T6" fmla="*/ 0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917" y="0"/>
                    </a:lnTo>
                    <a:lnTo>
                      <a:pt x="458" y="396"/>
                    </a:lnTo>
                    <a:lnTo>
                      <a:pt x="0" y="0"/>
                    </a:lnTo>
                    <a:lnTo>
                      <a:pt x="0" y="0"/>
                    </a:lnTo>
                    <a:lnTo>
                      <a:pt x="458" y="396"/>
                    </a:lnTo>
                    <a:lnTo>
                      <a:pt x="9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Freeform: Shape 25">
                <a:extLst>
                  <a:ext uri="{FF2B5EF4-FFF2-40B4-BE49-F238E27FC236}">
                    <a16:creationId xmlns:a16="http://schemas.microsoft.com/office/drawing/2014/main" id="{0378607C-26C3-451B-831E-8DA2115C7D88}"/>
                  </a:ext>
                </a:extLst>
              </p:cNvPr>
              <p:cNvSpPr/>
              <p:nvPr/>
            </p:nvSpPr>
            <p:spPr bwMode="auto">
              <a:xfrm>
                <a:off x="3617" y="1950"/>
                <a:ext cx="917" cy="1491"/>
              </a:xfrm>
              <a:custGeom>
                <a:avLst/>
                <a:gdLst>
                  <a:gd name="T0" fmla="*/ 227 w 917"/>
                  <a:gd name="T1" fmla="*/ 1491 h 1491"/>
                  <a:gd name="T2" fmla="*/ 0 w 917"/>
                  <a:gd name="T3" fmla="*/ 1491 h 1491"/>
                  <a:gd name="T4" fmla="*/ 227 w 917"/>
                  <a:gd name="T5" fmla="*/ 1491 h 1491"/>
                  <a:gd name="T6" fmla="*/ 227 w 917"/>
                  <a:gd name="T7" fmla="*/ 1491 h 1491"/>
                  <a:gd name="T8" fmla="*/ 227 w 917"/>
                  <a:gd name="T9" fmla="*/ 0 h 1491"/>
                  <a:gd name="T10" fmla="*/ 227 w 917"/>
                  <a:gd name="T11" fmla="*/ 0 h 1491"/>
                  <a:gd name="T12" fmla="*/ 694 w 917"/>
                  <a:gd name="T13" fmla="*/ 366 h 1491"/>
                  <a:gd name="T14" fmla="*/ 694 w 917"/>
                  <a:gd name="T15" fmla="*/ 1491 h 1491"/>
                  <a:gd name="T16" fmla="*/ 917 w 917"/>
                  <a:gd name="T17" fmla="*/ 1491 h 1491"/>
                  <a:gd name="T18" fmla="*/ 917 w 917"/>
                  <a:gd name="T19" fmla="*/ 1491 h 1491"/>
                  <a:gd name="T20" fmla="*/ 694 w 917"/>
                  <a:gd name="T21" fmla="*/ 1491 h 1491"/>
                  <a:gd name="T22" fmla="*/ 694 w 917"/>
                  <a:gd name="T23" fmla="*/ 366 h 1491"/>
                  <a:gd name="T24" fmla="*/ 227 w 917"/>
                  <a:gd name="T25"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7" h="1491">
                    <a:moveTo>
                      <a:pt x="227" y="1491"/>
                    </a:moveTo>
                    <a:lnTo>
                      <a:pt x="0" y="1491"/>
                    </a:lnTo>
                    <a:lnTo>
                      <a:pt x="227" y="1491"/>
                    </a:lnTo>
                    <a:lnTo>
                      <a:pt x="227" y="1491"/>
                    </a:lnTo>
                    <a:close/>
                    <a:moveTo>
                      <a:pt x="227" y="0"/>
                    </a:moveTo>
                    <a:lnTo>
                      <a:pt x="227" y="0"/>
                    </a:lnTo>
                    <a:lnTo>
                      <a:pt x="694" y="366"/>
                    </a:lnTo>
                    <a:lnTo>
                      <a:pt x="694" y="1491"/>
                    </a:lnTo>
                    <a:lnTo>
                      <a:pt x="917" y="1491"/>
                    </a:lnTo>
                    <a:lnTo>
                      <a:pt x="917" y="1491"/>
                    </a:lnTo>
                    <a:lnTo>
                      <a:pt x="694" y="1491"/>
                    </a:lnTo>
                    <a:lnTo>
                      <a:pt x="694" y="366"/>
                    </a:lnTo>
                    <a:lnTo>
                      <a:pt x="227"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Freeform: Shape 26">
                <a:extLst>
                  <a:ext uri="{FF2B5EF4-FFF2-40B4-BE49-F238E27FC236}">
                    <a16:creationId xmlns:a16="http://schemas.microsoft.com/office/drawing/2014/main" id="{AE3676C1-3427-4DD7-BB3F-DA3AE00C9301}"/>
                  </a:ext>
                </a:extLst>
              </p:cNvPr>
              <p:cNvSpPr/>
              <p:nvPr/>
            </p:nvSpPr>
            <p:spPr bwMode="auto">
              <a:xfrm>
                <a:off x="3617" y="1950"/>
                <a:ext cx="917" cy="1491"/>
              </a:xfrm>
              <a:custGeom>
                <a:avLst/>
                <a:gdLst>
                  <a:gd name="T0" fmla="*/ 227 w 917"/>
                  <a:gd name="T1" fmla="*/ 1491 h 1491"/>
                  <a:gd name="T2" fmla="*/ 0 w 917"/>
                  <a:gd name="T3" fmla="*/ 1491 h 1491"/>
                  <a:gd name="T4" fmla="*/ 227 w 917"/>
                  <a:gd name="T5" fmla="*/ 1491 h 1491"/>
                  <a:gd name="T6" fmla="*/ 227 w 917"/>
                  <a:gd name="T7" fmla="*/ 1491 h 1491"/>
                  <a:gd name="T8" fmla="*/ 227 w 917"/>
                  <a:gd name="T9" fmla="*/ 0 h 1491"/>
                  <a:gd name="T10" fmla="*/ 227 w 917"/>
                  <a:gd name="T11" fmla="*/ 0 h 1491"/>
                  <a:gd name="T12" fmla="*/ 694 w 917"/>
                  <a:gd name="T13" fmla="*/ 366 h 1491"/>
                  <a:gd name="T14" fmla="*/ 694 w 917"/>
                  <a:gd name="T15" fmla="*/ 1491 h 1491"/>
                  <a:gd name="T16" fmla="*/ 917 w 917"/>
                  <a:gd name="T17" fmla="*/ 1491 h 1491"/>
                  <a:gd name="T18" fmla="*/ 917 w 917"/>
                  <a:gd name="T19" fmla="*/ 1491 h 1491"/>
                  <a:gd name="T20" fmla="*/ 694 w 917"/>
                  <a:gd name="T21" fmla="*/ 1491 h 1491"/>
                  <a:gd name="T22" fmla="*/ 694 w 917"/>
                  <a:gd name="T23" fmla="*/ 366 h 1491"/>
                  <a:gd name="T24" fmla="*/ 227 w 917"/>
                  <a:gd name="T25"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7" h="1491">
                    <a:moveTo>
                      <a:pt x="227" y="1491"/>
                    </a:moveTo>
                    <a:lnTo>
                      <a:pt x="0" y="1491"/>
                    </a:lnTo>
                    <a:lnTo>
                      <a:pt x="227" y="1491"/>
                    </a:lnTo>
                    <a:lnTo>
                      <a:pt x="227" y="1491"/>
                    </a:lnTo>
                    <a:moveTo>
                      <a:pt x="227" y="0"/>
                    </a:moveTo>
                    <a:lnTo>
                      <a:pt x="227" y="0"/>
                    </a:lnTo>
                    <a:lnTo>
                      <a:pt x="694" y="366"/>
                    </a:lnTo>
                    <a:lnTo>
                      <a:pt x="694" y="1491"/>
                    </a:lnTo>
                    <a:lnTo>
                      <a:pt x="917" y="1491"/>
                    </a:lnTo>
                    <a:lnTo>
                      <a:pt x="917" y="1491"/>
                    </a:lnTo>
                    <a:lnTo>
                      <a:pt x="694" y="1491"/>
                    </a:lnTo>
                    <a:lnTo>
                      <a:pt x="694" y="366"/>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Freeform: Shape 30">
                <a:extLst>
                  <a:ext uri="{FF2B5EF4-FFF2-40B4-BE49-F238E27FC236}">
                    <a16:creationId xmlns:a16="http://schemas.microsoft.com/office/drawing/2014/main" id="{7913E63D-9601-4BC6-95F1-29622D132FE6}"/>
                  </a:ext>
                </a:extLst>
              </p:cNvPr>
              <p:cNvSpPr/>
              <p:nvPr/>
            </p:nvSpPr>
            <p:spPr bwMode="auto">
              <a:xfrm>
                <a:off x="3378" y="1426"/>
                <a:ext cx="466" cy="1591"/>
              </a:xfrm>
              <a:custGeom>
                <a:avLst/>
                <a:gdLst>
                  <a:gd name="T0" fmla="*/ 466 w 466"/>
                  <a:gd name="T1" fmla="*/ 0 h 1591"/>
                  <a:gd name="T2" fmla="*/ 466 w 466"/>
                  <a:gd name="T3" fmla="*/ 1591 h 1591"/>
                  <a:gd name="T4" fmla="*/ 0 w 466"/>
                  <a:gd name="T5" fmla="*/ 1224 h 1591"/>
                  <a:gd name="T6" fmla="*/ 0 w 466"/>
                  <a:gd name="T7" fmla="*/ 0 h 1591"/>
                  <a:gd name="T8" fmla="*/ 466 w 466"/>
                  <a:gd name="T9" fmla="*/ 0 h 1591"/>
                </a:gdLst>
                <a:ahLst/>
                <a:cxnLst>
                  <a:cxn ang="0">
                    <a:pos x="T0" y="T1"/>
                  </a:cxn>
                  <a:cxn ang="0">
                    <a:pos x="T2" y="T3"/>
                  </a:cxn>
                  <a:cxn ang="0">
                    <a:pos x="T4" y="T5"/>
                  </a:cxn>
                  <a:cxn ang="0">
                    <a:pos x="T6" y="T7"/>
                  </a:cxn>
                  <a:cxn ang="0">
                    <a:pos x="T8" y="T9"/>
                  </a:cxn>
                </a:cxnLst>
                <a:rect l="0" t="0" r="r" b="b"/>
                <a:pathLst>
                  <a:path w="466" h="1591">
                    <a:moveTo>
                      <a:pt x="466" y="0"/>
                    </a:moveTo>
                    <a:lnTo>
                      <a:pt x="466" y="1591"/>
                    </a:lnTo>
                    <a:lnTo>
                      <a:pt x="0" y="1224"/>
                    </a:lnTo>
                    <a:lnTo>
                      <a:pt x="0" y="0"/>
                    </a:lnTo>
                    <a:lnTo>
                      <a:pt x="466"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Freeform: Shape 31">
                <a:extLst>
                  <a:ext uri="{FF2B5EF4-FFF2-40B4-BE49-F238E27FC236}">
                    <a16:creationId xmlns:a16="http://schemas.microsoft.com/office/drawing/2014/main" id="{0A196A43-AD0F-4501-8DB7-E3200F7C715D}"/>
                  </a:ext>
                </a:extLst>
              </p:cNvPr>
              <p:cNvSpPr/>
              <p:nvPr/>
            </p:nvSpPr>
            <p:spPr bwMode="auto">
              <a:xfrm>
                <a:off x="3378" y="1426"/>
                <a:ext cx="466" cy="1591"/>
              </a:xfrm>
              <a:custGeom>
                <a:avLst/>
                <a:gdLst>
                  <a:gd name="T0" fmla="*/ 466 w 466"/>
                  <a:gd name="T1" fmla="*/ 0 h 1591"/>
                  <a:gd name="T2" fmla="*/ 466 w 466"/>
                  <a:gd name="T3" fmla="*/ 1591 h 1591"/>
                  <a:gd name="T4" fmla="*/ 0 w 466"/>
                  <a:gd name="T5" fmla="*/ 1224 h 1591"/>
                  <a:gd name="T6" fmla="*/ 0 w 466"/>
                  <a:gd name="T7" fmla="*/ 0 h 1591"/>
                  <a:gd name="T8" fmla="*/ 466 w 466"/>
                  <a:gd name="T9" fmla="*/ 0 h 1591"/>
                </a:gdLst>
                <a:ahLst/>
                <a:cxnLst>
                  <a:cxn ang="0">
                    <a:pos x="T0" y="T1"/>
                  </a:cxn>
                  <a:cxn ang="0">
                    <a:pos x="T2" y="T3"/>
                  </a:cxn>
                  <a:cxn ang="0">
                    <a:pos x="T4" y="T5"/>
                  </a:cxn>
                  <a:cxn ang="0">
                    <a:pos x="T6" y="T7"/>
                  </a:cxn>
                  <a:cxn ang="0">
                    <a:pos x="T8" y="T9"/>
                  </a:cxn>
                </a:cxnLst>
                <a:rect l="0" t="0" r="r" b="b"/>
                <a:pathLst>
                  <a:path w="466" h="1591">
                    <a:moveTo>
                      <a:pt x="466" y="0"/>
                    </a:moveTo>
                    <a:lnTo>
                      <a:pt x="466" y="1591"/>
                    </a:lnTo>
                    <a:lnTo>
                      <a:pt x="0" y="1224"/>
                    </a:lnTo>
                    <a:lnTo>
                      <a:pt x="0" y="0"/>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Freeform: Shape 32">
                <a:extLst>
                  <a:ext uri="{FF2B5EF4-FFF2-40B4-BE49-F238E27FC236}">
                    <a16:creationId xmlns:a16="http://schemas.microsoft.com/office/drawing/2014/main" id="{3946D29E-A659-42B1-A5A0-D8C88C502469}"/>
                  </a:ext>
                </a:extLst>
              </p:cNvPr>
              <p:cNvSpPr/>
              <p:nvPr/>
            </p:nvSpPr>
            <p:spPr bwMode="auto">
              <a:xfrm>
                <a:off x="3195" y="1034"/>
                <a:ext cx="920" cy="396"/>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 name="Freeform: Shape 33">
                <a:extLst>
                  <a:ext uri="{FF2B5EF4-FFF2-40B4-BE49-F238E27FC236}">
                    <a16:creationId xmlns:a16="http://schemas.microsoft.com/office/drawing/2014/main" id="{619712E6-5373-4B99-9F0D-B1A1DBED07CE}"/>
                  </a:ext>
                </a:extLst>
              </p:cNvPr>
              <p:cNvSpPr/>
              <p:nvPr/>
            </p:nvSpPr>
            <p:spPr bwMode="auto">
              <a:xfrm>
                <a:off x="3151" y="1072"/>
                <a:ext cx="920" cy="396"/>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Freeform: Shape 34">
                <a:extLst>
                  <a:ext uri="{FF2B5EF4-FFF2-40B4-BE49-F238E27FC236}">
                    <a16:creationId xmlns:a16="http://schemas.microsoft.com/office/drawing/2014/main" id="{840F3597-AAFA-4493-82EF-A35126F10ADE}"/>
                  </a:ext>
                </a:extLst>
              </p:cNvPr>
              <p:cNvSpPr/>
              <p:nvPr/>
            </p:nvSpPr>
            <p:spPr bwMode="auto">
              <a:xfrm>
                <a:off x="3415" y="1411"/>
                <a:ext cx="466" cy="1549"/>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 name="Freeform: Shape 35">
                <a:extLst>
                  <a:ext uri="{FF2B5EF4-FFF2-40B4-BE49-F238E27FC236}">
                    <a16:creationId xmlns:a16="http://schemas.microsoft.com/office/drawing/2014/main" id="{A53DB248-50F0-4C1F-93F9-6AD43F6225BC}"/>
                  </a:ext>
                </a:extLst>
              </p:cNvPr>
              <p:cNvSpPr/>
              <p:nvPr/>
            </p:nvSpPr>
            <p:spPr bwMode="auto">
              <a:xfrm>
                <a:off x="3378" y="1468"/>
                <a:ext cx="466" cy="1549"/>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 name="Freeform: Shape 36">
                <a:extLst>
                  <a:ext uri="{FF2B5EF4-FFF2-40B4-BE49-F238E27FC236}">
                    <a16:creationId xmlns:a16="http://schemas.microsoft.com/office/drawing/2014/main" id="{BBBC2B5E-6153-4BD1-8B99-AD8CE458714F}"/>
                  </a:ext>
                </a:extLst>
              </p:cNvPr>
              <p:cNvSpPr/>
              <p:nvPr/>
            </p:nvSpPr>
            <p:spPr bwMode="auto">
              <a:xfrm>
                <a:off x="3151" y="1072"/>
                <a:ext cx="920" cy="396"/>
              </a:xfrm>
              <a:custGeom>
                <a:avLst/>
                <a:gdLst>
                  <a:gd name="T0" fmla="*/ 462 w 920"/>
                  <a:gd name="T1" fmla="*/ 0 h 396"/>
                  <a:gd name="T2" fmla="*/ 0 w 920"/>
                  <a:gd name="T3" fmla="*/ 396 h 396"/>
                  <a:gd name="T4" fmla="*/ 227 w 920"/>
                  <a:gd name="T5" fmla="*/ 396 h 396"/>
                  <a:gd name="T6" fmla="*/ 462 w 920"/>
                  <a:gd name="T7" fmla="*/ 396 h 396"/>
                  <a:gd name="T8" fmla="*/ 693 w 920"/>
                  <a:gd name="T9" fmla="*/ 396 h 396"/>
                  <a:gd name="T10" fmla="*/ 920 w 920"/>
                  <a:gd name="T11" fmla="*/ 396 h 396"/>
                  <a:gd name="T12" fmla="*/ 462 w 92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20" h="396">
                    <a:moveTo>
                      <a:pt x="462" y="0"/>
                    </a:moveTo>
                    <a:lnTo>
                      <a:pt x="0" y="396"/>
                    </a:lnTo>
                    <a:lnTo>
                      <a:pt x="227" y="396"/>
                    </a:lnTo>
                    <a:lnTo>
                      <a:pt x="462" y="396"/>
                    </a:lnTo>
                    <a:lnTo>
                      <a:pt x="693" y="396"/>
                    </a:lnTo>
                    <a:lnTo>
                      <a:pt x="920" y="396"/>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5" name="Freeform: Shape 37">
                <a:extLst>
                  <a:ext uri="{FF2B5EF4-FFF2-40B4-BE49-F238E27FC236}">
                    <a16:creationId xmlns:a16="http://schemas.microsoft.com/office/drawing/2014/main" id="{24699576-223E-4094-A851-826C60DAB68A}"/>
                  </a:ext>
                </a:extLst>
              </p:cNvPr>
              <p:cNvSpPr/>
              <p:nvPr/>
            </p:nvSpPr>
            <p:spPr bwMode="auto">
              <a:xfrm>
                <a:off x="2916" y="2007"/>
                <a:ext cx="462" cy="1768"/>
              </a:xfrm>
              <a:custGeom>
                <a:avLst/>
                <a:gdLst>
                  <a:gd name="T0" fmla="*/ 462 w 462"/>
                  <a:gd name="T1" fmla="*/ 1768 h 1768"/>
                  <a:gd name="T2" fmla="*/ 462 w 462"/>
                  <a:gd name="T3" fmla="*/ 0 h 1768"/>
                  <a:gd name="T4" fmla="*/ 0 w 462"/>
                  <a:gd name="T5" fmla="*/ 367 h 1768"/>
                  <a:gd name="T6" fmla="*/ 0 w 462"/>
                  <a:gd name="T7" fmla="*/ 1768 h 1768"/>
                  <a:gd name="T8" fmla="*/ 462 w 462"/>
                  <a:gd name="T9" fmla="*/ 1768 h 1768"/>
                </a:gdLst>
                <a:ahLst/>
                <a:cxnLst>
                  <a:cxn ang="0">
                    <a:pos x="T0" y="T1"/>
                  </a:cxn>
                  <a:cxn ang="0">
                    <a:pos x="T2" y="T3"/>
                  </a:cxn>
                  <a:cxn ang="0">
                    <a:pos x="T4" y="T5"/>
                  </a:cxn>
                  <a:cxn ang="0">
                    <a:pos x="T6" y="T7"/>
                  </a:cxn>
                  <a:cxn ang="0">
                    <a:pos x="T8" y="T9"/>
                  </a:cxn>
                </a:cxnLst>
                <a:rect l="0" t="0" r="r" b="b"/>
                <a:pathLst>
                  <a:path w="462" h="1768">
                    <a:moveTo>
                      <a:pt x="462" y="1768"/>
                    </a:moveTo>
                    <a:lnTo>
                      <a:pt x="462" y="0"/>
                    </a:lnTo>
                    <a:lnTo>
                      <a:pt x="0" y="367"/>
                    </a:lnTo>
                    <a:lnTo>
                      <a:pt x="0" y="1768"/>
                    </a:lnTo>
                    <a:lnTo>
                      <a:pt x="462" y="1768"/>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6" name="Freeform: Shape 38">
                <a:extLst>
                  <a:ext uri="{FF2B5EF4-FFF2-40B4-BE49-F238E27FC236}">
                    <a16:creationId xmlns:a16="http://schemas.microsoft.com/office/drawing/2014/main" id="{6E57F8C0-C17F-4F14-A909-0D1CAA44BF58}"/>
                  </a:ext>
                </a:extLst>
              </p:cNvPr>
              <p:cNvSpPr/>
              <p:nvPr/>
            </p:nvSpPr>
            <p:spPr bwMode="auto">
              <a:xfrm>
                <a:off x="2916" y="2007"/>
                <a:ext cx="462" cy="1768"/>
              </a:xfrm>
              <a:custGeom>
                <a:avLst/>
                <a:gdLst>
                  <a:gd name="T0" fmla="*/ 462 w 462"/>
                  <a:gd name="T1" fmla="*/ 1768 h 1768"/>
                  <a:gd name="T2" fmla="*/ 462 w 462"/>
                  <a:gd name="T3" fmla="*/ 0 h 1768"/>
                  <a:gd name="T4" fmla="*/ 0 w 462"/>
                  <a:gd name="T5" fmla="*/ 367 h 1768"/>
                  <a:gd name="T6" fmla="*/ 0 w 462"/>
                  <a:gd name="T7" fmla="*/ 1768 h 1768"/>
                  <a:gd name="T8" fmla="*/ 462 w 462"/>
                  <a:gd name="T9" fmla="*/ 1768 h 1768"/>
                </a:gdLst>
                <a:ahLst/>
                <a:cxnLst>
                  <a:cxn ang="0">
                    <a:pos x="T0" y="T1"/>
                  </a:cxn>
                  <a:cxn ang="0">
                    <a:pos x="T2" y="T3"/>
                  </a:cxn>
                  <a:cxn ang="0">
                    <a:pos x="T4" y="T5"/>
                  </a:cxn>
                  <a:cxn ang="0">
                    <a:pos x="T6" y="T7"/>
                  </a:cxn>
                  <a:cxn ang="0">
                    <a:pos x="T8" y="T9"/>
                  </a:cxn>
                </a:cxnLst>
                <a:rect l="0" t="0" r="r" b="b"/>
                <a:pathLst>
                  <a:path w="462" h="1768">
                    <a:moveTo>
                      <a:pt x="462" y="1768"/>
                    </a:moveTo>
                    <a:lnTo>
                      <a:pt x="462" y="0"/>
                    </a:lnTo>
                    <a:lnTo>
                      <a:pt x="0" y="367"/>
                    </a:lnTo>
                    <a:lnTo>
                      <a:pt x="0" y="1768"/>
                    </a:lnTo>
                    <a:lnTo>
                      <a:pt x="462" y="17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 name="Freeform: Shape 39">
                <a:extLst>
                  <a:ext uri="{FF2B5EF4-FFF2-40B4-BE49-F238E27FC236}">
                    <a16:creationId xmlns:a16="http://schemas.microsoft.com/office/drawing/2014/main" id="{FFC4FDD1-670E-4384-839F-C59B9E2B0184}"/>
                  </a:ext>
                </a:extLst>
              </p:cNvPr>
              <p:cNvSpPr/>
              <p:nvPr/>
            </p:nvSpPr>
            <p:spPr bwMode="auto">
              <a:xfrm>
                <a:off x="2689" y="3729"/>
                <a:ext cx="916" cy="396"/>
              </a:xfrm>
              <a:custGeom>
                <a:avLst/>
                <a:gdLst>
                  <a:gd name="T0" fmla="*/ 458 w 916"/>
                  <a:gd name="T1" fmla="*/ 396 h 396"/>
                  <a:gd name="T2" fmla="*/ 0 w 916"/>
                  <a:gd name="T3" fmla="*/ 0 h 396"/>
                  <a:gd name="T4" fmla="*/ 458 w 916"/>
                  <a:gd name="T5" fmla="*/ 0 h 396"/>
                  <a:gd name="T6" fmla="*/ 916 w 916"/>
                  <a:gd name="T7" fmla="*/ 0 h 396"/>
                  <a:gd name="T8" fmla="*/ 458 w 916"/>
                  <a:gd name="T9" fmla="*/ 396 h 396"/>
                </a:gdLst>
                <a:ahLst/>
                <a:cxnLst>
                  <a:cxn ang="0">
                    <a:pos x="T0" y="T1"/>
                  </a:cxn>
                  <a:cxn ang="0">
                    <a:pos x="T2" y="T3"/>
                  </a:cxn>
                  <a:cxn ang="0">
                    <a:pos x="T4" y="T5"/>
                  </a:cxn>
                  <a:cxn ang="0">
                    <a:pos x="T6" y="T7"/>
                  </a:cxn>
                  <a:cxn ang="0">
                    <a:pos x="T8" y="T9"/>
                  </a:cxn>
                </a:cxnLst>
                <a:rect l="0" t="0" r="r" b="b"/>
                <a:pathLst>
                  <a:path w="916" h="396">
                    <a:moveTo>
                      <a:pt x="458" y="396"/>
                    </a:moveTo>
                    <a:lnTo>
                      <a:pt x="0" y="0"/>
                    </a:lnTo>
                    <a:lnTo>
                      <a:pt x="458" y="0"/>
                    </a:lnTo>
                    <a:lnTo>
                      <a:pt x="916" y="0"/>
                    </a:lnTo>
                    <a:lnTo>
                      <a:pt x="458" y="396"/>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 name="Freeform: Shape 40">
                <a:extLst>
                  <a:ext uri="{FF2B5EF4-FFF2-40B4-BE49-F238E27FC236}">
                    <a16:creationId xmlns:a16="http://schemas.microsoft.com/office/drawing/2014/main" id="{2CE9D7AA-6D73-4AFD-A2A8-94381503AC7B}"/>
                  </a:ext>
                </a:extLst>
              </p:cNvPr>
              <p:cNvSpPr/>
              <p:nvPr/>
            </p:nvSpPr>
            <p:spPr bwMode="auto">
              <a:xfrm>
                <a:off x="2689" y="3729"/>
                <a:ext cx="916" cy="396"/>
              </a:xfrm>
              <a:custGeom>
                <a:avLst/>
                <a:gdLst>
                  <a:gd name="T0" fmla="*/ 458 w 916"/>
                  <a:gd name="T1" fmla="*/ 396 h 396"/>
                  <a:gd name="T2" fmla="*/ 0 w 916"/>
                  <a:gd name="T3" fmla="*/ 0 h 396"/>
                  <a:gd name="T4" fmla="*/ 458 w 916"/>
                  <a:gd name="T5" fmla="*/ 0 h 396"/>
                  <a:gd name="T6" fmla="*/ 916 w 916"/>
                  <a:gd name="T7" fmla="*/ 0 h 396"/>
                  <a:gd name="T8" fmla="*/ 458 w 916"/>
                  <a:gd name="T9" fmla="*/ 396 h 396"/>
                </a:gdLst>
                <a:ahLst/>
                <a:cxnLst>
                  <a:cxn ang="0">
                    <a:pos x="T0" y="T1"/>
                  </a:cxn>
                  <a:cxn ang="0">
                    <a:pos x="T2" y="T3"/>
                  </a:cxn>
                  <a:cxn ang="0">
                    <a:pos x="T4" y="T5"/>
                  </a:cxn>
                  <a:cxn ang="0">
                    <a:pos x="T6" y="T7"/>
                  </a:cxn>
                  <a:cxn ang="0">
                    <a:pos x="T8" y="T9"/>
                  </a:cxn>
                </a:cxnLst>
                <a:rect l="0" t="0" r="r" b="b"/>
                <a:pathLst>
                  <a:path w="916" h="396">
                    <a:moveTo>
                      <a:pt x="458" y="396"/>
                    </a:moveTo>
                    <a:lnTo>
                      <a:pt x="0" y="0"/>
                    </a:lnTo>
                    <a:lnTo>
                      <a:pt x="458" y="0"/>
                    </a:lnTo>
                    <a:lnTo>
                      <a:pt x="916" y="0"/>
                    </a:lnTo>
                    <a:lnTo>
                      <a:pt x="458"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 name="Freeform: Shape 41">
                <a:extLst>
                  <a:ext uri="{FF2B5EF4-FFF2-40B4-BE49-F238E27FC236}">
                    <a16:creationId xmlns:a16="http://schemas.microsoft.com/office/drawing/2014/main" id="{D9FEA8EA-0BA5-4265-9C7C-050BCA75B72A}"/>
                  </a:ext>
                </a:extLst>
              </p:cNvPr>
              <p:cNvSpPr/>
              <p:nvPr/>
            </p:nvSpPr>
            <p:spPr bwMode="auto">
              <a:xfrm>
                <a:off x="3147" y="3729"/>
                <a:ext cx="458" cy="396"/>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0" name="Freeform: Shape 42">
                <a:extLst>
                  <a:ext uri="{FF2B5EF4-FFF2-40B4-BE49-F238E27FC236}">
                    <a16:creationId xmlns:a16="http://schemas.microsoft.com/office/drawing/2014/main" id="{BD7646C4-4C07-4622-A22A-9B2A28F028CD}"/>
                  </a:ext>
                </a:extLst>
              </p:cNvPr>
              <p:cNvSpPr/>
              <p:nvPr/>
            </p:nvSpPr>
            <p:spPr bwMode="auto">
              <a:xfrm>
                <a:off x="3147" y="3729"/>
                <a:ext cx="458" cy="396"/>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 name="Freeform: Shape 43">
                <a:extLst>
                  <a:ext uri="{FF2B5EF4-FFF2-40B4-BE49-F238E27FC236}">
                    <a16:creationId xmlns:a16="http://schemas.microsoft.com/office/drawing/2014/main" id="{6FA44A0B-45F0-4317-80E3-B7219AD30AB9}"/>
                  </a:ext>
                </a:extLst>
              </p:cNvPr>
              <p:cNvSpPr/>
              <p:nvPr/>
            </p:nvSpPr>
            <p:spPr bwMode="auto">
              <a:xfrm>
                <a:off x="2916" y="2007"/>
                <a:ext cx="462" cy="1722"/>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 name="Freeform: Shape 44">
                <a:extLst>
                  <a:ext uri="{FF2B5EF4-FFF2-40B4-BE49-F238E27FC236}">
                    <a16:creationId xmlns:a16="http://schemas.microsoft.com/office/drawing/2014/main" id="{94799D36-93E0-4A32-AA73-5E707C249196}"/>
                  </a:ext>
                </a:extLst>
              </p:cNvPr>
              <p:cNvSpPr/>
              <p:nvPr/>
            </p:nvSpPr>
            <p:spPr bwMode="auto">
              <a:xfrm>
                <a:off x="2960" y="2053"/>
                <a:ext cx="462" cy="1722"/>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path>
                </a:pathLst>
              </a:custGeom>
              <a:solidFill>
                <a:srgbClr val="9F24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3" name="Freeform: Shape 45">
                <a:extLst>
                  <a:ext uri="{FF2B5EF4-FFF2-40B4-BE49-F238E27FC236}">
                    <a16:creationId xmlns:a16="http://schemas.microsoft.com/office/drawing/2014/main" id="{FB7BB112-1746-440A-BE17-F4999F8F909D}"/>
                  </a:ext>
                </a:extLst>
              </p:cNvPr>
              <p:cNvSpPr/>
              <p:nvPr/>
            </p:nvSpPr>
            <p:spPr bwMode="auto">
              <a:xfrm>
                <a:off x="2732" y="3767"/>
                <a:ext cx="916" cy="396"/>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close/>
                  </a:path>
                </a:pathLst>
              </a:custGeom>
              <a:solidFill>
                <a:srgbClr val="9F24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 name="Freeform: Shape 46">
                <a:extLst>
                  <a:ext uri="{FF2B5EF4-FFF2-40B4-BE49-F238E27FC236}">
                    <a16:creationId xmlns:a16="http://schemas.microsoft.com/office/drawing/2014/main" id="{27206104-976C-458B-BE89-6757CCFA8273}"/>
                  </a:ext>
                </a:extLst>
              </p:cNvPr>
              <p:cNvSpPr/>
              <p:nvPr/>
            </p:nvSpPr>
            <p:spPr bwMode="auto">
              <a:xfrm>
                <a:off x="2689" y="3729"/>
                <a:ext cx="916" cy="396"/>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1" name="矩形 10">
              <a:extLst>
                <a:ext uri="{FF2B5EF4-FFF2-40B4-BE49-F238E27FC236}">
                  <a16:creationId xmlns:a16="http://schemas.microsoft.com/office/drawing/2014/main" id="{CA201A09-E2F9-4A3B-9D3C-ED9D7547EF6C}"/>
                </a:ext>
              </a:extLst>
            </p:cNvPr>
            <p:cNvSpPr/>
            <p:nvPr/>
          </p:nvSpPr>
          <p:spPr>
            <a:xfrm>
              <a:off x="3900652" y="2747265"/>
              <a:ext cx="2241974" cy="40755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dirty="0">
                  <a:solidFill>
                    <a:schemeClr val="bg1"/>
                  </a:solidFill>
                  <a:cs typeface="+mn-ea"/>
                  <a:sym typeface="+mn-lt"/>
                </a:rPr>
                <a:t>05</a:t>
              </a:r>
              <a:r>
                <a:rPr lang="zh-CN" altLang="en-US" sz="2800" b="1" dirty="0">
                  <a:solidFill>
                    <a:schemeClr val="bg1"/>
                  </a:solidFill>
                  <a:cs typeface="+mn-ea"/>
                  <a:sym typeface="+mn-lt"/>
                </a:rPr>
                <a:t>数字化适配性</a:t>
              </a:r>
            </a:p>
          </p:txBody>
        </p:sp>
        <p:sp>
          <p:nvSpPr>
            <p:cNvPr id="13" name="矩形 12">
              <a:extLst>
                <a:ext uri="{FF2B5EF4-FFF2-40B4-BE49-F238E27FC236}">
                  <a16:creationId xmlns:a16="http://schemas.microsoft.com/office/drawing/2014/main" id="{A119B31E-836D-49F7-86DC-BDDFE5206FEA}"/>
                </a:ext>
              </a:extLst>
            </p:cNvPr>
            <p:cNvSpPr/>
            <p:nvPr/>
          </p:nvSpPr>
          <p:spPr>
            <a:xfrm>
              <a:off x="6057121" y="3369134"/>
              <a:ext cx="2241974" cy="40755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dirty="0">
                  <a:solidFill>
                    <a:schemeClr val="bg1"/>
                  </a:solidFill>
                  <a:cs typeface="+mn-ea"/>
                  <a:sym typeface="+mn-lt"/>
                </a:rPr>
                <a:t>06</a:t>
              </a:r>
              <a:r>
                <a:rPr lang="zh-CN" altLang="en-US" sz="2800" b="1" dirty="0">
                  <a:solidFill>
                    <a:schemeClr val="bg1"/>
                  </a:solidFill>
                  <a:cs typeface="+mn-ea"/>
                  <a:sym typeface="+mn-lt"/>
                </a:rPr>
                <a:t>座位不足</a:t>
              </a:r>
            </a:p>
          </p:txBody>
        </p:sp>
        <p:sp>
          <p:nvSpPr>
            <p:cNvPr id="14" name="矩形 13">
              <a:extLst>
                <a:ext uri="{FF2B5EF4-FFF2-40B4-BE49-F238E27FC236}">
                  <a16:creationId xmlns:a16="http://schemas.microsoft.com/office/drawing/2014/main" id="{CBAA94BD-CD62-4604-8D2C-CF8A9909FC36}"/>
                </a:ext>
              </a:extLst>
            </p:cNvPr>
            <p:cNvSpPr/>
            <p:nvPr/>
          </p:nvSpPr>
          <p:spPr>
            <a:xfrm>
              <a:off x="5579047" y="4496753"/>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cs typeface="+mn-ea"/>
                  <a:sym typeface="+mn-lt"/>
                </a:rPr>
                <a:t>04</a:t>
              </a:r>
              <a:endParaRPr lang="zh-CN" altLang="en-US" b="1" dirty="0">
                <a:solidFill>
                  <a:schemeClr val="bg1"/>
                </a:solidFill>
                <a:cs typeface="+mn-ea"/>
                <a:sym typeface="+mn-lt"/>
              </a:endParaRPr>
            </a:p>
          </p:txBody>
        </p:sp>
      </p:grpSp>
      <p:sp>
        <p:nvSpPr>
          <p:cNvPr id="55" name="矩形 54">
            <a:extLst>
              <a:ext uri="{FF2B5EF4-FFF2-40B4-BE49-F238E27FC236}">
                <a16:creationId xmlns:a16="http://schemas.microsoft.com/office/drawing/2014/main" id="{CF063D7D-ED9C-4410-9F29-E2BEF4852E80}"/>
              </a:ext>
            </a:extLst>
          </p:cNvPr>
          <p:cNvSpPr/>
          <p:nvPr/>
        </p:nvSpPr>
        <p:spPr>
          <a:xfrm>
            <a:off x="7508451" y="4126000"/>
            <a:ext cx="3241504" cy="116903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000" dirty="0">
                <a:solidFill>
                  <a:schemeClr val="tx1">
                    <a:lumMod val="65000"/>
                    <a:lumOff val="35000"/>
                  </a:schemeClr>
                </a:solidFill>
                <a:cs typeface="+mn-ea"/>
                <a:sym typeface="+mn-lt"/>
              </a:rPr>
              <a:t>食堂座位有限，人流大时可能无法满足每位就餐者的需求，需要进一步扩充座位。</a:t>
            </a:r>
          </a:p>
        </p:txBody>
      </p:sp>
      <p:sp>
        <p:nvSpPr>
          <p:cNvPr id="56" name="矩形 55">
            <a:extLst>
              <a:ext uri="{FF2B5EF4-FFF2-40B4-BE49-F238E27FC236}">
                <a16:creationId xmlns:a16="http://schemas.microsoft.com/office/drawing/2014/main" id="{6E740522-EF7C-42A5-AEB3-0EC3B72EFFCC}"/>
              </a:ext>
            </a:extLst>
          </p:cNvPr>
          <p:cNvSpPr/>
          <p:nvPr/>
        </p:nvSpPr>
        <p:spPr>
          <a:xfrm>
            <a:off x="1282296" y="1579592"/>
            <a:ext cx="4036439" cy="1169038"/>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dirty="0">
                <a:solidFill>
                  <a:schemeClr val="tx1">
                    <a:lumMod val="65000"/>
                    <a:lumOff val="35000"/>
                  </a:schemeClr>
                </a:solidFill>
                <a:cs typeface="+mn-ea"/>
                <a:sym typeface="+mn-lt"/>
              </a:rPr>
              <a:t>引入数字化改革需更加考虑老年群体的适应性，保持简单实用，以满足广泛需求。</a:t>
            </a:r>
          </a:p>
        </p:txBody>
      </p:sp>
      <p:sp>
        <p:nvSpPr>
          <p:cNvPr id="2" name="Freeform: Shape 49">
            <a:extLst>
              <a:ext uri="{FF2B5EF4-FFF2-40B4-BE49-F238E27FC236}">
                <a16:creationId xmlns:a16="http://schemas.microsoft.com/office/drawing/2014/main" id="{7B67652E-0B08-63A7-E14B-56C514570C06}"/>
              </a:ext>
            </a:extLst>
          </p:cNvPr>
          <p:cNvSpPr>
            <a:spLocks/>
          </p:cNvSpPr>
          <p:nvPr/>
        </p:nvSpPr>
        <p:spPr bwMode="auto">
          <a:xfrm>
            <a:off x="1103573" y="4146327"/>
            <a:ext cx="1765994" cy="176599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9F242B"/>
          </a:solidFill>
          <a:ln w="19050">
            <a:solidFill>
              <a:schemeClr val="bg1"/>
            </a:solidFill>
          </a:ln>
        </p:spPr>
        <p:txBody>
          <a:bodyPr anchor="ctr"/>
          <a:lstStyle/>
          <a:p>
            <a:pPr algn="ctr"/>
            <a:endParaRPr>
              <a:solidFill>
                <a:schemeClr val="tx1">
                  <a:lumMod val="75000"/>
                  <a:lumOff val="25000"/>
                </a:schemeClr>
              </a:solidFill>
              <a:cs typeface="+mn-ea"/>
              <a:sym typeface="+mn-lt"/>
            </a:endParaRPr>
          </a:p>
        </p:txBody>
      </p:sp>
      <p:sp>
        <p:nvSpPr>
          <p:cNvPr id="3" name="Freeform: Shape 49">
            <a:extLst>
              <a:ext uri="{FF2B5EF4-FFF2-40B4-BE49-F238E27FC236}">
                <a16:creationId xmlns:a16="http://schemas.microsoft.com/office/drawing/2014/main" id="{AB95C5F3-036E-3379-2C27-BA174618665E}"/>
              </a:ext>
            </a:extLst>
          </p:cNvPr>
          <p:cNvSpPr>
            <a:spLocks/>
          </p:cNvSpPr>
          <p:nvPr/>
        </p:nvSpPr>
        <p:spPr bwMode="auto">
          <a:xfrm rot="20372908">
            <a:off x="2627760" y="5021822"/>
            <a:ext cx="962777" cy="962777"/>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tx1">
              <a:lumMod val="95000"/>
              <a:lumOff val="5000"/>
            </a:schemeClr>
          </a:solidFill>
          <a:ln w="19050">
            <a:solidFill>
              <a:schemeClr val="bg1"/>
            </a:solidFill>
          </a:ln>
        </p:spPr>
        <p:txBody>
          <a:bodyPr anchor="ctr"/>
          <a:lstStyle/>
          <a:p>
            <a:pPr algn="ctr"/>
            <a:endParaRPr>
              <a:solidFill>
                <a:schemeClr val="tx1">
                  <a:lumMod val="75000"/>
                  <a:lumOff val="25000"/>
                </a:schemeClr>
              </a:solidFill>
              <a:cs typeface="+mn-ea"/>
              <a:sym typeface="+mn-lt"/>
            </a:endParaRPr>
          </a:p>
        </p:txBody>
      </p:sp>
    </p:spTree>
    <p:extLst>
      <p:ext uri="{BB962C8B-B14F-4D97-AF65-F5344CB8AC3E}">
        <p14:creationId xmlns:p14="http://schemas.microsoft.com/office/powerpoint/2010/main" val="61608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56"/>
                                        </p:tgtEl>
                                        <p:attrNameLst>
                                          <p:attrName>style.visibility</p:attrName>
                                        </p:attrNameLst>
                                      </p:cBhvr>
                                      <p:to>
                                        <p:strVal val="visible"/>
                                      </p:to>
                                    </p:set>
                                    <p:anim calcmode="lin" valueType="num">
                                      <p:cBhvr additive="base">
                                        <p:cTn id="14" dur="500" fill="hold"/>
                                        <p:tgtEl>
                                          <p:spTgt spid="56"/>
                                        </p:tgtEl>
                                        <p:attrNameLst>
                                          <p:attrName>ppt_x</p:attrName>
                                        </p:attrNameLst>
                                      </p:cBhvr>
                                      <p:tavLst>
                                        <p:tav tm="0">
                                          <p:val>
                                            <p:strVal val="#ppt_x"/>
                                          </p:val>
                                        </p:tav>
                                        <p:tav tm="100000">
                                          <p:val>
                                            <p:strVal val="#ppt_x"/>
                                          </p:val>
                                        </p:tav>
                                      </p:tavLst>
                                    </p:anim>
                                    <p:anim calcmode="lin" valueType="num">
                                      <p:cBhvr additive="base">
                                        <p:cTn id="15" dur="500" fill="hold"/>
                                        <p:tgtEl>
                                          <p:spTgt spid="5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additive="base">
                                        <p:cTn id="18" dur="500" fill="hold"/>
                                        <p:tgtEl>
                                          <p:spTgt spid="55"/>
                                        </p:tgtEl>
                                        <p:attrNameLst>
                                          <p:attrName>ppt_x</p:attrName>
                                        </p:attrNameLst>
                                      </p:cBhvr>
                                      <p:tavLst>
                                        <p:tav tm="0">
                                          <p:val>
                                            <p:strVal val="#ppt_x"/>
                                          </p:val>
                                        </p:tav>
                                        <p:tav tm="100000">
                                          <p:val>
                                            <p:strVal val="#ppt_x"/>
                                          </p:val>
                                        </p:tav>
                                      </p:tavLst>
                                    </p:anim>
                                    <p:anim calcmode="lin" valueType="num">
                                      <p:cBhvr additive="base">
                                        <p:cTn id="1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存在的问题</a:t>
            </a:r>
          </a:p>
        </p:txBody>
      </p:sp>
      <p:grpSp>
        <p:nvGrpSpPr>
          <p:cNvPr id="8" name="041067ae-78c3-4471-940d-7ac8c13a9a19">
            <a:extLst>
              <a:ext uri="{FF2B5EF4-FFF2-40B4-BE49-F238E27FC236}">
                <a16:creationId xmlns:a16="http://schemas.microsoft.com/office/drawing/2014/main" id="{1C253095-6A90-480D-964C-1353680F44E4}"/>
              </a:ext>
            </a:extLst>
          </p:cNvPr>
          <p:cNvGrpSpPr>
            <a:grpSpLocks noChangeAspect="1"/>
          </p:cNvGrpSpPr>
          <p:nvPr/>
        </p:nvGrpSpPr>
        <p:grpSpPr>
          <a:xfrm>
            <a:off x="3698174" y="2252295"/>
            <a:ext cx="4897571" cy="3289914"/>
            <a:chOff x="4947707" y="2060848"/>
            <a:chExt cx="5293684" cy="3556000"/>
          </a:xfrm>
        </p:grpSpPr>
        <p:sp>
          <p:nvSpPr>
            <p:cNvPr id="9" name="Rectangle: Rounded Corners 60">
              <a:extLst>
                <a:ext uri="{FF2B5EF4-FFF2-40B4-BE49-F238E27FC236}">
                  <a16:creationId xmlns:a16="http://schemas.microsoft.com/office/drawing/2014/main" id="{CB358EBF-BA42-45DA-974C-90C90A00A176}"/>
                </a:ext>
              </a:extLst>
            </p:cNvPr>
            <p:cNvSpPr/>
            <p:nvPr/>
          </p:nvSpPr>
          <p:spPr>
            <a:xfrm>
              <a:off x="7963857" y="2060848"/>
              <a:ext cx="2277534" cy="3556000"/>
            </a:xfrm>
            <a:prstGeom prst="roundRect">
              <a:avLst>
                <a:gd name="adj" fmla="val 5000"/>
              </a:avLst>
            </a:prstGeom>
            <a:solidFill>
              <a:srgbClr val="9F242B"/>
            </a:solidFill>
            <a:ln w="12700">
              <a:solidFill>
                <a:srgbClr val="60B59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cs typeface="+mn-ea"/>
                <a:sym typeface="+mn-lt"/>
              </a:endParaRPr>
            </a:p>
          </p:txBody>
        </p:sp>
        <p:sp>
          <p:nvSpPr>
            <p:cNvPr id="10" name="Rectangle: Rounded Corners 53">
              <a:extLst>
                <a:ext uri="{FF2B5EF4-FFF2-40B4-BE49-F238E27FC236}">
                  <a16:creationId xmlns:a16="http://schemas.microsoft.com/office/drawing/2014/main" id="{08880668-C27A-4FF9-8D8B-43A50B3900A9}"/>
                </a:ext>
              </a:extLst>
            </p:cNvPr>
            <p:cNvSpPr/>
            <p:nvPr/>
          </p:nvSpPr>
          <p:spPr>
            <a:xfrm>
              <a:off x="4947707" y="2060848"/>
              <a:ext cx="2277534" cy="3556000"/>
            </a:xfrm>
            <a:prstGeom prst="roundRect">
              <a:avLst>
                <a:gd name="adj" fmla="val 5000"/>
              </a:avLst>
            </a:prstGeom>
            <a:solidFill>
              <a:schemeClr val="tx1">
                <a:lumMod val="75000"/>
                <a:lumOff val="25000"/>
              </a:schemeClr>
            </a:solidFill>
            <a:ln w="127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cs typeface="+mn-ea"/>
                <a:sym typeface="+mn-lt"/>
              </a:endParaRPr>
            </a:p>
          </p:txBody>
        </p:sp>
        <p:sp>
          <p:nvSpPr>
            <p:cNvPr id="13" name="Freeform: Shape 48">
              <a:extLst>
                <a:ext uri="{FF2B5EF4-FFF2-40B4-BE49-F238E27FC236}">
                  <a16:creationId xmlns:a16="http://schemas.microsoft.com/office/drawing/2014/main" id="{8EDFE08F-FD16-4FBA-9ACA-B955A9FC9894}"/>
                </a:ext>
              </a:extLst>
            </p:cNvPr>
            <p:cNvSpPr>
              <a:spLocks/>
            </p:cNvSpPr>
            <p:nvPr/>
          </p:nvSpPr>
          <p:spPr bwMode="auto">
            <a:xfrm>
              <a:off x="8800310" y="2301311"/>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rgbClr val="9F242B"/>
            </a:solidFill>
            <a:ln w="19050">
              <a:solidFill>
                <a:schemeClr val="bg1"/>
              </a:solidFill>
            </a:ln>
          </p:spPr>
          <p:txBody>
            <a:bodyPr anchor="ctr"/>
            <a:lstStyle/>
            <a:p>
              <a:pPr algn="ctr"/>
              <a:endParaRPr>
                <a:solidFill>
                  <a:schemeClr val="tx1">
                    <a:lumMod val="75000"/>
                    <a:lumOff val="25000"/>
                  </a:schemeClr>
                </a:solidFill>
                <a:cs typeface="+mn-ea"/>
                <a:sym typeface="+mn-lt"/>
              </a:endParaRPr>
            </a:p>
          </p:txBody>
        </p:sp>
        <p:sp>
          <p:nvSpPr>
            <p:cNvPr id="15" name="Freeform: Shape 50">
              <a:extLst>
                <a:ext uri="{FF2B5EF4-FFF2-40B4-BE49-F238E27FC236}">
                  <a16:creationId xmlns:a16="http://schemas.microsoft.com/office/drawing/2014/main" id="{4DA9EFD2-6523-4FDA-93CE-6FF64FA96417}"/>
                </a:ext>
              </a:extLst>
            </p:cNvPr>
            <p:cNvSpPr>
              <a:spLocks/>
            </p:cNvSpPr>
            <p:nvPr/>
          </p:nvSpPr>
          <p:spPr bwMode="auto">
            <a:xfrm>
              <a:off x="5784160" y="2301311"/>
              <a:ext cx="633204" cy="6332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rgbClr val="003D27"/>
            </a:solidFill>
            <a:ln w="19050">
              <a:solidFill>
                <a:schemeClr val="bg1"/>
              </a:solidFill>
            </a:ln>
          </p:spPr>
          <p:txBody>
            <a:bodyPr anchor="ctr"/>
            <a:lstStyle/>
            <a:p>
              <a:pPr algn="ctr"/>
              <a:endParaRPr>
                <a:solidFill>
                  <a:schemeClr val="tx1">
                    <a:lumMod val="75000"/>
                    <a:lumOff val="25000"/>
                  </a:schemeClr>
                </a:solidFill>
                <a:cs typeface="+mn-ea"/>
                <a:sym typeface="+mn-lt"/>
              </a:endParaRPr>
            </a:p>
          </p:txBody>
        </p:sp>
        <p:sp>
          <p:nvSpPr>
            <p:cNvPr id="16" name="Rectangle 54">
              <a:extLst>
                <a:ext uri="{FF2B5EF4-FFF2-40B4-BE49-F238E27FC236}">
                  <a16:creationId xmlns:a16="http://schemas.microsoft.com/office/drawing/2014/main" id="{AA7891FD-2289-41F1-9E22-9C423F79F572}"/>
                </a:ext>
              </a:extLst>
            </p:cNvPr>
            <p:cNvSpPr/>
            <p:nvPr/>
          </p:nvSpPr>
          <p:spPr bwMode="auto">
            <a:xfrm>
              <a:off x="5247002" y="5024961"/>
              <a:ext cx="1707518" cy="32385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200" b="1" dirty="0">
                <a:solidFill>
                  <a:schemeClr val="tx1">
                    <a:lumMod val="75000"/>
                    <a:lumOff val="25000"/>
                  </a:schemeClr>
                </a:solidFill>
                <a:cs typeface="+mn-ea"/>
                <a:sym typeface="+mn-lt"/>
              </a:endParaRPr>
            </a:p>
          </p:txBody>
        </p:sp>
        <p:sp>
          <p:nvSpPr>
            <p:cNvPr id="17" name="Rectangle 61">
              <a:extLst>
                <a:ext uri="{FF2B5EF4-FFF2-40B4-BE49-F238E27FC236}">
                  <a16:creationId xmlns:a16="http://schemas.microsoft.com/office/drawing/2014/main" id="{D5766905-1FF6-47D5-A8DD-B88478B81F1F}"/>
                </a:ext>
              </a:extLst>
            </p:cNvPr>
            <p:cNvSpPr/>
            <p:nvPr/>
          </p:nvSpPr>
          <p:spPr bwMode="auto">
            <a:xfrm>
              <a:off x="8263153" y="5024961"/>
              <a:ext cx="1707518" cy="32385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200" b="1" dirty="0">
                <a:solidFill>
                  <a:schemeClr val="tx1">
                    <a:lumMod val="75000"/>
                    <a:lumOff val="25000"/>
                  </a:schemeClr>
                </a:solidFill>
                <a:cs typeface="+mn-ea"/>
                <a:sym typeface="+mn-lt"/>
              </a:endParaRPr>
            </a:p>
          </p:txBody>
        </p:sp>
      </p:grpSp>
      <p:sp>
        <p:nvSpPr>
          <p:cNvPr id="18" name="矩形 17">
            <a:extLst>
              <a:ext uri="{FF2B5EF4-FFF2-40B4-BE49-F238E27FC236}">
                <a16:creationId xmlns:a16="http://schemas.microsoft.com/office/drawing/2014/main" id="{23F03FF4-913C-41CB-8412-6F53A36D9832}"/>
              </a:ext>
            </a:extLst>
          </p:cNvPr>
          <p:cNvSpPr/>
          <p:nvPr/>
        </p:nvSpPr>
        <p:spPr>
          <a:xfrm>
            <a:off x="3801143" y="3254351"/>
            <a:ext cx="1901173" cy="1285801"/>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50000"/>
              </a:lnSpc>
            </a:pPr>
            <a:r>
              <a:rPr lang="zh-CN" altLang="en-US" sz="2800" spc="300" dirty="0">
                <a:solidFill>
                  <a:schemeClr val="bg1"/>
                </a:solidFill>
                <a:cs typeface="+mn-ea"/>
                <a:sym typeface="+mn-lt"/>
              </a:rPr>
              <a:t>食堂供应时间不足</a:t>
            </a:r>
          </a:p>
        </p:txBody>
      </p:sp>
      <p:sp>
        <p:nvSpPr>
          <p:cNvPr id="20" name="矩形 19">
            <a:extLst>
              <a:ext uri="{FF2B5EF4-FFF2-40B4-BE49-F238E27FC236}">
                <a16:creationId xmlns:a16="http://schemas.microsoft.com/office/drawing/2014/main" id="{E982BD00-E081-4046-9670-8C59671B6569}"/>
              </a:ext>
            </a:extLst>
          </p:cNvPr>
          <p:cNvSpPr/>
          <p:nvPr/>
        </p:nvSpPr>
        <p:spPr>
          <a:xfrm>
            <a:off x="6604819" y="3283058"/>
            <a:ext cx="1901173" cy="1111971"/>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50000"/>
              </a:lnSpc>
            </a:pPr>
            <a:r>
              <a:rPr lang="zh-CN" altLang="en-US" sz="2400" spc="300" dirty="0">
                <a:solidFill>
                  <a:schemeClr val="bg1"/>
                </a:solidFill>
                <a:cs typeface="+mn-ea"/>
                <a:sym typeface="+mn-lt"/>
              </a:rPr>
              <a:t>老年人活动参与的限制</a:t>
            </a:r>
          </a:p>
        </p:txBody>
      </p:sp>
      <p:sp>
        <p:nvSpPr>
          <p:cNvPr id="21" name="矩形 20">
            <a:extLst>
              <a:ext uri="{FF2B5EF4-FFF2-40B4-BE49-F238E27FC236}">
                <a16:creationId xmlns:a16="http://schemas.microsoft.com/office/drawing/2014/main" id="{521968B9-3881-44F5-9F15-CCAA7873A005}"/>
              </a:ext>
            </a:extLst>
          </p:cNvPr>
          <p:cNvSpPr/>
          <p:nvPr/>
        </p:nvSpPr>
        <p:spPr>
          <a:xfrm>
            <a:off x="4151111" y="4982216"/>
            <a:ext cx="1241426" cy="305853"/>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1400" b="1" dirty="0">
                <a:solidFill>
                  <a:schemeClr val="tx1">
                    <a:lumMod val="75000"/>
                    <a:lumOff val="25000"/>
                  </a:schemeClr>
                </a:solidFill>
                <a:cs typeface="+mn-ea"/>
                <a:sym typeface="+mn-lt"/>
              </a:rPr>
              <a:t>07</a:t>
            </a:r>
            <a:endParaRPr lang="zh-CN" altLang="en-US" sz="1400" b="1" dirty="0">
              <a:solidFill>
                <a:schemeClr val="tx1">
                  <a:lumMod val="75000"/>
                  <a:lumOff val="25000"/>
                </a:schemeClr>
              </a:solidFill>
              <a:cs typeface="+mn-ea"/>
              <a:sym typeface="+mn-lt"/>
            </a:endParaRPr>
          </a:p>
        </p:txBody>
      </p:sp>
      <p:sp>
        <p:nvSpPr>
          <p:cNvPr id="22" name="矩形 21">
            <a:extLst>
              <a:ext uri="{FF2B5EF4-FFF2-40B4-BE49-F238E27FC236}">
                <a16:creationId xmlns:a16="http://schemas.microsoft.com/office/drawing/2014/main" id="{21858691-7F1D-4E2C-A215-1E4419A5D9FF}"/>
              </a:ext>
            </a:extLst>
          </p:cNvPr>
          <p:cNvSpPr/>
          <p:nvPr/>
        </p:nvSpPr>
        <p:spPr>
          <a:xfrm>
            <a:off x="6934693" y="4991492"/>
            <a:ext cx="1241426" cy="305853"/>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1400" b="1" dirty="0">
                <a:solidFill>
                  <a:schemeClr val="tx1">
                    <a:lumMod val="75000"/>
                    <a:lumOff val="25000"/>
                  </a:schemeClr>
                </a:solidFill>
                <a:cs typeface="+mn-ea"/>
                <a:sym typeface="+mn-lt"/>
              </a:rPr>
              <a:t>08</a:t>
            </a:r>
            <a:endParaRPr lang="zh-CN" altLang="en-US" sz="1400" b="1" dirty="0">
              <a:solidFill>
                <a:schemeClr val="tx1">
                  <a:lumMod val="75000"/>
                  <a:lumOff val="25000"/>
                </a:schemeClr>
              </a:solidFill>
              <a:cs typeface="+mn-ea"/>
              <a:sym typeface="+mn-lt"/>
            </a:endParaRPr>
          </a:p>
        </p:txBody>
      </p:sp>
      <p:sp>
        <p:nvSpPr>
          <p:cNvPr id="2" name="矩形: 圆角 1">
            <a:extLst>
              <a:ext uri="{FF2B5EF4-FFF2-40B4-BE49-F238E27FC236}">
                <a16:creationId xmlns:a16="http://schemas.microsoft.com/office/drawing/2014/main" id="{9C30F31E-8526-AE75-741E-0D1557B3BEA5}"/>
              </a:ext>
            </a:extLst>
          </p:cNvPr>
          <p:cNvSpPr/>
          <p:nvPr/>
        </p:nvSpPr>
        <p:spPr>
          <a:xfrm>
            <a:off x="1195852" y="1348914"/>
            <a:ext cx="1894256"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3" name="矩形: 圆角 2">
            <a:extLst>
              <a:ext uri="{FF2B5EF4-FFF2-40B4-BE49-F238E27FC236}">
                <a16:creationId xmlns:a16="http://schemas.microsoft.com/office/drawing/2014/main" id="{03ED777D-E761-010B-9170-360EE86A8EC7}"/>
              </a:ext>
            </a:extLst>
          </p:cNvPr>
          <p:cNvSpPr/>
          <p:nvPr/>
        </p:nvSpPr>
        <p:spPr>
          <a:xfrm>
            <a:off x="3595457" y="1348913"/>
            <a:ext cx="7400691" cy="57518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24" name="文本框 23">
            <a:extLst>
              <a:ext uri="{FF2B5EF4-FFF2-40B4-BE49-F238E27FC236}">
                <a16:creationId xmlns:a16="http://schemas.microsoft.com/office/drawing/2014/main" id="{73E94710-520D-D21A-A8C1-24564C23AAAD}"/>
              </a:ext>
            </a:extLst>
          </p:cNvPr>
          <p:cNvSpPr txBox="1"/>
          <p:nvPr/>
        </p:nvSpPr>
        <p:spPr>
          <a:xfrm>
            <a:off x="1104637" y="2389402"/>
            <a:ext cx="2251864" cy="3015697"/>
          </a:xfrm>
          <a:prstGeom prst="rect">
            <a:avLst/>
          </a:prstGeom>
          <a:noFill/>
        </p:spPr>
        <p:txBody>
          <a:bodyPr wrap="square" rtlCol="0">
            <a:spAutoFit/>
          </a:bodyPr>
          <a:lstStyle/>
          <a:p>
            <a:pPr>
              <a:lnSpc>
                <a:spcPct val="120000"/>
              </a:lnSpc>
            </a:pPr>
            <a:r>
              <a:rPr lang="zh-CN" altLang="en-US" sz="2000" dirty="0">
                <a:solidFill>
                  <a:schemeClr val="tx1">
                    <a:lumMod val="65000"/>
                    <a:lumOff val="35000"/>
                  </a:schemeClr>
                </a:solidFill>
                <a:cs typeface="+mn-ea"/>
              </a:rPr>
              <a:t>食堂三餐时间固定且不充裕，可以考虑在三餐只见那的过渡阶段开设备用的餐饮口，或者固定下午茶和夜宵时间等，以提供更灵活的就餐服务。</a:t>
            </a:r>
          </a:p>
        </p:txBody>
      </p:sp>
      <p:sp>
        <p:nvSpPr>
          <p:cNvPr id="25" name="文本框 24">
            <a:extLst>
              <a:ext uri="{FF2B5EF4-FFF2-40B4-BE49-F238E27FC236}">
                <a16:creationId xmlns:a16="http://schemas.microsoft.com/office/drawing/2014/main" id="{9FBF589A-E753-E0DE-040D-F619F5D726B0}"/>
              </a:ext>
            </a:extLst>
          </p:cNvPr>
          <p:cNvSpPr txBox="1"/>
          <p:nvPr/>
        </p:nvSpPr>
        <p:spPr>
          <a:xfrm>
            <a:off x="9041805" y="2389402"/>
            <a:ext cx="2107113" cy="2862322"/>
          </a:xfrm>
          <a:prstGeom prst="rect">
            <a:avLst/>
          </a:prstGeom>
          <a:noFill/>
        </p:spPr>
        <p:txBody>
          <a:bodyPr wrap="square" rtlCol="0">
            <a:spAutoFit/>
          </a:bodyPr>
          <a:lstStyle/>
          <a:p>
            <a:r>
              <a:rPr lang="zh-CN" altLang="en-US" sz="2000" dirty="0">
                <a:solidFill>
                  <a:schemeClr val="tx1">
                    <a:lumMod val="65000"/>
                    <a:lumOff val="35000"/>
                  </a:schemeClr>
                </a:solidFill>
                <a:cs typeface="+mn-ea"/>
              </a:rPr>
              <a:t>由于老年人的身体原因，有些人无法参与楼下的活动，需要更多的关注和个性化的活动策划，以满足不同身体状况的老年人的需求。</a:t>
            </a:r>
          </a:p>
        </p:txBody>
      </p:sp>
      <p:sp>
        <p:nvSpPr>
          <p:cNvPr id="34" name="PA-任意多边形 5">
            <a:extLst>
              <a:ext uri="{FF2B5EF4-FFF2-40B4-BE49-F238E27FC236}">
                <a16:creationId xmlns:a16="http://schemas.microsoft.com/office/drawing/2014/main" id="{F08DCCDF-0E0A-D040-4FD0-DAB2AAA6B47F}"/>
              </a:ext>
            </a:extLst>
          </p:cNvPr>
          <p:cNvSpPr>
            <a:spLocks/>
          </p:cNvSpPr>
          <p:nvPr>
            <p:custDataLst>
              <p:tags r:id="rId1"/>
            </p:custDataLst>
          </p:nvPr>
        </p:nvSpPr>
        <p:spPr bwMode="auto">
          <a:xfrm rot="10800000">
            <a:off x="2794324" y="1099043"/>
            <a:ext cx="1096917" cy="1044187"/>
          </a:xfrm>
          <a:prstGeom prst="ellipse">
            <a:avLst/>
          </a:prstGeom>
          <a:solidFill>
            <a:srgbClr val="9F242B"/>
          </a:solidFill>
          <a:ln w="25400">
            <a:solidFill>
              <a:schemeClr val="bg1"/>
            </a:solidFill>
          </a:ln>
          <a:effectLst>
            <a:outerShdw blurRad="254000" dist="114300" dir="2700000" algn="tl" rotWithShape="0">
              <a:prstClr val="black">
                <a:alpha val="25000"/>
              </a:prstClr>
            </a:outerShdw>
          </a:effectLst>
        </p:spPr>
        <p:txBody>
          <a:bodyPr lIns="91419" tIns="45709" rIns="91419" bIns="45709"/>
          <a:lstStyle/>
          <a:p>
            <a:pPr marL="0" marR="0" lvl="0" indent="0" defTabSz="914217"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black"/>
              </a:solidFill>
              <a:effectLst/>
              <a:uLnTx/>
              <a:uFillTx/>
              <a:cs typeface="+mn-ea"/>
              <a:sym typeface="+mn-lt"/>
            </a:endParaRPr>
          </a:p>
        </p:txBody>
      </p:sp>
    </p:spTree>
    <p:extLst>
      <p:ext uri="{BB962C8B-B14F-4D97-AF65-F5344CB8AC3E}">
        <p14:creationId xmlns:p14="http://schemas.microsoft.com/office/powerpoint/2010/main" val="378653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childTnLst>
                          </p:cTn>
                        </p:par>
                        <p:par>
                          <p:cTn id="20" fill="hold">
                            <p:stCondLst>
                              <p:cond delay="1000"/>
                            </p:stCondLst>
                            <p:childTnLst>
                              <p:par>
                                <p:cTn id="21" presetID="14" presetClass="entr" presetSubtype="1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500"/>
                                        <p:tgtEl>
                                          <p:spTgt spid="20"/>
                                        </p:tgtEl>
                                      </p:cBhvr>
                                    </p:animEffect>
                                  </p:childTnLst>
                                </p:cTn>
                              </p:par>
                            </p:childTnLst>
                          </p:cTn>
                        </p:par>
                        <p:par>
                          <p:cTn id="28" fill="hold">
                            <p:stCondLst>
                              <p:cond delay="2000"/>
                            </p:stCondLst>
                            <p:childTnLst>
                              <p:par>
                                <p:cTn id="29" presetID="14" presetClass="entr" presetSubtype="1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randombar(horizontal)">
                                      <p:cBhvr>
                                        <p:cTn id="31" dur="500"/>
                                        <p:tgtEl>
                                          <p:spTgt spid="2"/>
                                        </p:tgtEl>
                                      </p:cBhvr>
                                    </p:animEffect>
                                  </p:childTnLst>
                                </p:cTn>
                              </p:par>
                            </p:childTnLst>
                          </p:cTn>
                        </p:par>
                        <p:par>
                          <p:cTn id="32" fill="hold">
                            <p:stCondLst>
                              <p:cond delay="2500"/>
                            </p:stCondLst>
                            <p:childTnLst>
                              <p:par>
                                <p:cTn id="33" presetID="14" presetClass="entr" presetSubtype="1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500"/>
                                        <p:tgtEl>
                                          <p:spTgt spid="3"/>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2" grpId="0" animBg="1"/>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88ED33-6E03-40E2-8FE5-3BF500141F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8549640" cy="5633092"/>
          </a:xfrm>
          <a:prstGeom prst="rect">
            <a:avLst/>
          </a:prstGeom>
        </p:spPr>
      </p:pic>
      <p:sp>
        <p:nvSpPr>
          <p:cNvPr id="5" name="PA-任意多边形 5">
            <a:extLst>
              <a:ext uri="{FF2B5EF4-FFF2-40B4-BE49-F238E27FC236}">
                <a16:creationId xmlns:a16="http://schemas.microsoft.com/office/drawing/2014/main" id="{886FB451-FFCD-4768-A240-F1F11AC54444}"/>
              </a:ext>
            </a:extLst>
          </p:cNvPr>
          <p:cNvSpPr>
            <a:spLocks/>
          </p:cNvSpPr>
          <p:nvPr>
            <p:custDataLst>
              <p:tags r:id="rId1"/>
            </p:custDataLst>
          </p:nvPr>
        </p:nvSpPr>
        <p:spPr bwMode="auto">
          <a:xfrm rot="10800000">
            <a:off x="7437120" y="2243099"/>
            <a:ext cx="4317596" cy="4318280"/>
          </a:xfrm>
          <a:prstGeom prst="ellipse">
            <a:avLst/>
          </a:prstGeom>
          <a:gradFill flip="none" rotWithShape="1">
            <a:gsLst>
              <a:gs pos="0">
                <a:srgbClr val="FFFFFF"/>
              </a:gs>
              <a:gs pos="100000">
                <a:srgbClr val="D9D9D9"/>
              </a:gs>
            </a:gsLst>
            <a:lin ang="2700000" scaled="1"/>
            <a:tileRect/>
          </a:gradFill>
          <a:ln w="25400">
            <a:gradFill flip="none" rotWithShape="1">
              <a:gsLst>
                <a:gs pos="29000">
                  <a:srgbClr val="E0E0E0"/>
                </a:gs>
                <a:gs pos="0">
                  <a:srgbClr val="999999"/>
                </a:gs>
                <a:gs pos="83000">
                  <a:srgbClr val="FFFFFF"/>
                </a:gs>
              </a:gsLst>
              <a:lin ang="2700000" scaled="1"/>
              <a:tileRect/>
            </a:gradFill>
          </a:ln>
          <a:effectLst>
            <a:outerShdw blurRad="355600" dist="88900" dir="2700000" algn="tl" rotWithShape="0">
              <a:prstClr val="black">
                <a:alpha val="28000"/>
              </a:prstClr>
            </a:outerShdw>
          </a:effectLst>
        </p:spPr>
        <p:txBody>
          <a:bodyPr lIns="91419" tIns="45709" rIns="91419" bIns="45709"/>
          <a:lstStyle/>
          <a:p>
            <a:pPr defTabSz="914217">
              <a:defRPr/>
            </a:pPr>
            <a:endParaRPr lang="zh-CN" altLang="en-US" sz="2133" kern="0">
              <a:solidFill>
                <a:prstClr val="black"/>
              </a:solidFill>
              <a:cs typeface="+mn-ea"/>
              <a:sym typeface="+mn-lt"/>
            </a:endParaRPr>
          </a:p>
        </p:txBody>
      </p:sp>
      <p:sp>
        <p:nvSpPr>
          <p:cNvPr id="6" name="PA-任意多边形 5">
            <a:extLst>
              <a:ext uri="{FF2B5EF4-FFF2-40B4-BE49-F238E27FC236}">
                <a16:creationId xmlns:a16="http://schemas.microsoft.com/office/drawing/2014/main" id="{EE2AABCD-0849-466D-80B6-844B28037B4D}"/>
              </a:ext>
            </a:extLst>
          </p:cNvPr>
          <p:cNvSpPr>
            <a:spLocks/>
          </p:cNvSpPr>
          <p:nvPr>
            <p:custDataLst>
              <p:tags r:id="rId2"/>
            </p:custDataLst>
          </p:nvPr>
        </p:nvSpPr>
        <p:spPr bwMode="auto">
          <a:xfrm rot="10800000">
            <a:off x="7609436" y="2431782"/>
            <a:ext cx="3990527" cy="3989391"/>
          </a:xfrm>
          <a:prstGeom prst="ellipse">
            <a:avLst/>
          </a:prstGeom>
          <a:solidFill>
            <a:srgbClr val="9F242B"/>
          </a:solidFill>
          <a:ln w="25400">
            <a:solidFill>
              <a:schemeClr val="bg1"/>
            </a:solidFill>
          </a:ln>
          <a:effectLst>
            <a:outerShdw blurRad="254000" dist="114300" dir="2700000" algn="tl" rotWithShape="0">
              <a:prstClr val="black">
                <a:alpha val="25000"/>
              </a:prstClr>
            </a:outerShdw>
          </a:effectLst>
        </p:spPr>
        <p:txBody>
          <a:bodyPr lIns="91419" tIns="45709" rIns="91419" bIns="45709"/>
          <a:lstStyle/>
          <a:p>
            <a:pPr marL="0" marR="0" lvl="0" indent="0" defTabSz="914217"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black"/>
              </a:solidFill>
              <a:effectLst/>
              <a:uLnTx/>
              <a:uFillTx/>
              <a:cs typeface="+mn-ea"/>
              <a:sym typeface="+mn-lt"/>
            </a:endParaRPr>
          </a:p>
        </p:txBody>
      </p:sp>
      <p:sp>
        <p:nvSpPr>
          <p:cNvPr id="7" name="PA-文本框 4">
            <a:extLst>
              <a:ext uri="{FF2B5EF4-FFF2-40B4-BE49-F238E27FC236}">
                <a16:creationId xmlns:a16="http://schemas.microsoft.com/office/drawing/2014/main" id="{38E27345-A5E2-4F02-A16F-8A78255293F3}"/>
              </a:ext>
            </a:extLst>
          </p:cNvPr>
          <p:cNvSpPr txBox="1"/>
          <p:nvPr>
            <p:custDataLst>
              <p:tags r:id="rId3"/>
            </p:custDataLst>
          </p:nvPr>
        </p:nvSpPr>
        <p:spPr>
          <a:xfrm>
            <a:off x="8981927" y="3007274"/>
            <a:ext cx="1245544" cy="830997"/>
          </a:xfrm>
          <a:prstGeom prst="rect">
            <a:avLst/>
          </a:prstGeom>
          <a:noFill/>
        </p:spPr>
        <p:txBody>
          <a:bodyPr wrap="square" lIns="0" tIns="0" rIns="0" bIns="0">
            <a:spAutoFit/>
          </a:bodyPr>
          <a:lstStyle/>
          <a:p>
            <a:pPr algn="ctr" defTabSz="914377">
              <a:defRPr/>
            </a:pPr>
            <a:r>
              <a:rPr lang="en-US" altLang="zh-CN" sz="5400" b="1" spc="400" dirty="0">
                <a:solidFill>
                  <a:srgbClr val="FFFFFF"/>
                </a:solidFill>
                <a:cs typeface="+mn-ea"/>
                <a:sym typeface="+mn-lt"/>
              </a:rPr>
              <a:t>06</a:t>
            </a:r>
            <a:endParaRPr lang="zh-CN" altLang="en-US" sz="5400" b="1" spc="400" dirty="0">
              <a:solidFill>
                <a:srgbClr val="FFFFFF"/>
              </a:solidFill>
              <a:cs typeface="+mn-ea"/>
              <a:sym typeface="+mn-lt"/>
            </a:endParaRPr>
          </a:p>
        </p:txBody>
      </p:sp>
      <p:sp>
        <p:nvSpPr>
          <p:cNvPr id="8" name="矩形 7">
            <a:extLst>
              <a:ext uri="{FF2B5EF4-FFF2-40B4-BE49-F238E27FC236}">
                <a16:creationId xmlns:a16="http://schemas.microsoft.com/office/drawing/2014/main" id="{15E4E5FB-F479-4788-8FF7-C0F112501CE6}"/>
              </a:ext>
            </a:extLst>
          </p:cNvPr>
          <p:cNvSpPr/>
          <p:nvPr/>
        </p:nvSpPr>
        <p:spPr>
          <a:xfrm>
            <a:off x="7672087" y="3850726"/>
            <a:ext cx="3865224" cy="584775"/>
          </a:xfrm>
          <a:prstGeom prst="rect">
            <a:avLst/>
          </a:prstGeom>
        </p:spPr>
        <p:txBody>
          <a:bodyPr wrap="square">
            <a:spAutoFit/>
          </a:bodyPr>
          <a:lstStyle/>
          <a:p>
            <a:pPr algn="ctr"/>
            <a:r>
              <a:rPr lang="zh-CN" altLang="en-US" sz="3200" dirty="0">
                <a:solidFill>
                  <a:schemeClr val="bg1"/>
                </a:solidFill>
                <a:cs typeface="+mn-ea"/>
                <a:sym typeface="+mn-lt"/>
              </a:rPr>
              <a:t>我们的看法</a:t>
            </a:r>
          </a:p>
        </p:txBody>
      </p:sp>
      <p:sp>
        <p:nvSpPr>
          <p:cNvPr id="9" name="矩形 8">
            <a:extLst>
              <a:ext uri="{FF2B5EF4-FFF2-40B4-BE49-F238E27FC236}">
                <a16:creationId xmlns:a16="http://schemas.microsoft.com/office/drawing/2014/main" id="{FD210E26-CC35-4255-A440-1C8EF3FCB351}"/>
              </a:ext>
            </a:extLst>
          </p:cNvPr>
          <p:cNvSpPr/>
          <p:nvPr/>
        </p:nvSpPr>
        <p:spPr>
          <a:xfrm>
            <a:off x="7844479" y="4643507"/>
            <a:ext cx="3520440" cy="523220"/>
          </a:xfrm>
          <a:prstGeom prst="rect">
            <a:avLst/>
          </a:prstGeom>
        </p:spPr>
        <p:txBody>
          <a:bodyPr wrap="square">
            <a:spAutoFit/>
          </a:bodyPr>
          <a:lstStyle/>
          <a:p>
            <a:pPr algn="ctr"/>
            <a:r>
              <a:rPr lang="en-US" altLang="zh-CN" sz="2800" dirty="0">
                <a:solidFill>
                  <a:schemeClr val="bg1"/>
                </a:solidFill>
                <a:cs typeface="+mn-ea"/>
                <a:sym typeface="+mn-lt"/>
              </a:rPr>
              <a:t>Discussion</a:t>
            </a:r>
            <a:endParaRPr lang="zh-CN" altLang="en-US" sz="2800" dirty="0">
              <a:solidFill>
                <a:schemeClr val="bg1"/>
              </a:solidFill>
              <a:cs typeface="+mn-ea"/>
              <a:sym typeface="+mn-lt"/>
            </a:endParaRPr>
          </a:p>
        </p:txBody>
      </p:sp>
    </p:spTree>
    <p:extLst>
      <p:ext uri="{BB962C8B-B14F-4D97-AF65-F5344CB8AC3E}">
        <p14:creationId xmlns:p14="http://schemas.microsoft.com/office/powerpoint/2010/main" val="72363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by="(-#ppt_w*2)" calcmode="lin" valueType="num">
                                      <p:cBhvr rctx="PPT">
                                        <p:cTn id="25" dur="500" autoRev="1" fill="hold">
                                          <p:stCondLst>
                                            <p:cond delay="0"/>
                                          </p:stCondLst>
                                        </p:cTn>
                                        <p:tgtEl>
                                          <p:spTgt spid="8"/>
                                        </p:tgtEl>
                                        <p:attrNameLst>
                                          <p:attrName>ppt_w</p:attrName>
                                        </p:attrNameLst>
                                      </p:cBhvr>
                                    </p:anim>
                                    <p:anim by="(#ppt_w*0.50)" calcmode="lin" valueType="num">
                                      <p:cBhvr>
                                        <p:cTn id="26" dur="500" decel="50000" autoRev="1" fill="hold">
                                          <p:stCondLst>
                                            <p:cond delay="0"/>
                                          </p:stCondLst>
                                        </p:cTn>
                                        <p:tgtEl>
                                          <p:spTgt spid="8"/>
                                        </p:tgtEl>
                                        <p:attrNameLst>
                                          <p:attrName>ppt_x</p:attrName>
                                        </p:attrNameLst>
                                      </p:cBhvr>
                                    </p:anim>
                                    <p:anim from="(-#ppt_h/2)" to="(#ppt_y)" calcmode="lin" valueType="num">
                                      <p:cBhvr>
                                        <p:cTn id="27" dur="1000" fill="hold">
                                          <p:stCondLst>
                                            <p:cond delay="0"/>
                                          </p:stCondLst>
                                        </p:cTn>
                                        <p:tgtEl>
                                          <p:spTgt spid="8"/>
                                        </p:tgtEl>
                                        <p:attrNameLst>
                                          <p:attrName>ppt_y</p:attrName>
                                        </p:attrNameLst>
                                      </p:cBhvr>
                                    </p:anim>
                                    <p:animRot by="21600000">
                                      <p:cBhvr>
                                        <p:cTn id="28" dur="1000" fill="hold">
                                          <p:stCondLst>
                                            <p:cond delay="0"/>
                                          </p:stCondLst>
                                        </p:cTn>
                                        <p:tgtEl>
                                          <p:spTgt spid="8"/>
                                        </p:tgtEl>
                                        <p:attrNameLst>
                                          <p:attrName>r</p:attrName>
                                        </p:attrNameLst>
                                      </p:cBhvr>
                                    </p:animRot>
                                  </p:childTnLst>
                                </p:cTn>
                              </p:par>
                            </p:childTnLst>
                          </p:cTn>
                        </p:par>
                        <p:par>
                          <p:cTn id="29" fill="hold">
                            <p:stCondLst>
                              <p:cond delay="2900"/>
                            </p:stCondLst>
                            <p:childTnLst>
                              <p:par>
                                <p:cTn id="30" presetID="42"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我们的看法</a:t>
            </a:r>
          </a:p>
        </p:txBody>
      </p:sp>
      <p:sp>
        <p:nvSpPr>
          <p:cNvPr id="8" name="矩形 7">
            <a:extLst>
              <a:ext uri="{FF2B5EF4-FFF2-40B4-BE49-F238E27FC236}">
                <a16:creationId xmlns:a16="http://schemas.microsoft.com/office/drawing/2014/main" id="{2723D802-BD57-4CC1-AF93-329009889A90}"/>
              </a:ext>
            </a:extLst>
          </p:cNvPr>
          <p:cNvSpPr/>
          <p:nvPr/>
        </p:nvSpPr>
        <p:spPr>
          <a:xfrm>
            <a:off x="6034957" y="977988"/>
            <a:ext cx="5436014" cy="5231689"/>
          </a:xfrm>
          <a:prstGeom prst="rect">
            <a:avLst/>
          </a:prstGeom>
        </p:spPr>
        <p:txBody>
          <a:bodyPr wrap="square">
            <a:spAutoFit/>
          </a:bodyPr>
          <a:lstStyle/>
          <a:p>
            <a:pPr fontAlgn="auto">
              <a:lnSpc>
                <a:spcPct val="120000"/>
              </a:lnSpc>
              <a:spcAft>
                <a:spcPts val="0"/>
              </a:spcAft>
              <a:buClr>
                <a:srgbClr val="9F242B"/>
              </a:buClr>
              <a:defRPr/>
            </a:pPr>
            <a:r>
              <a:rPr lang="zh-CN" altLang="en-US" sz="2000" dirty="0">
                <a:solidFill>
                  <a:schemeClr val="tx1">
                    <a:lumMod val="65000"/>
                    <a:lumOff val="35000"/>
                  </a:schemeClr>
                </a:solidFill>
                <a:cs typeface="+mn-ea"/>
                <a:sym typeface="+mn-lt"/>
              </a:rPr>
              <a:t>“民生无小事，枝叶总关情”。从</a:t>
            </a:r>
            <a:r>
              <a:rPr lang="en-US" altLang="zh-CN" sz="2000" dirty="0">
                <a:solidFill>
                  <a:schemeClr val="tx1">
                    <a:lumMod val="65000"/>
                    <a:lumOff val="35000"/>
                  </a:schemeClr>
                </a:solidFill>
                <a:cs typeface="+mn-ea"/>
                <a:sym typeface="+mn-lt"/>
              </a:rPr>
              <a:t>2003</a:t>
            </a:r>
            <a:r>
              <a:rPr lang="zh-CN" altLang="en-US" sz="2000" dirty="0">
                <a:solidFill>
                  <a:schemeClr val="tx1">
                    <a:lumMod val="65000"/>
                    <a:lumOff val="35000"/>
                  </a:schemeClr>
                </a:solidFill>
                <a:cs typeface="+mn-ea"/>
                <a:sym typeface="+mn-lt"/>
              </a:rPr>
              <a:t>年浙江省第一家老年食堂在浙江生根发芽，到如今浙江已建成老年食堂和助餐点</a:t>
            </a:r>
            <a:r>
              <a:rPr lang="en-US" altLang="zh-CN" sz="2000" dirty="0">
                <a:solidFill>
                  <a:schemeClr val="tx1">
                    <a:lumMod val="65000"/>
                    <a:lumOff val="35000"/>
                  </a:schemeClr>
                </a:solidFill>
                <a:cs typeface="+mn-ea"/>
                <a:sym typeface="+mn-lt"/>
              </a:rPr>
              <a:t>1.2</a:t>
            </a:r>
            <a:r>
              <a:rPr lang="zh-CN" altLang="en-US" sz="2000" dirty="0">
                <a:solidFill>
                  <a:schemeClr val="tx1">
                    <a:lumMod val="65000"/>
                    <a:lumOff val="35000"/>
                  </a:schemeClr>
                </a:solidFill>
                <a:cs typeface="+mn-ea"/>
                <a:sym typeface="+mn-lt"/>
              </a:rPr>
              <a:t>万余个，“随处可见、遍地开花”的老年食堂成为浙江老年人群体一日三餐解决之所和休憩谈天之地。这正是新时代中国特色社会主义民生建设在浙江的深刻实践和生动体现。</a:t>
            </a:r>
            <a:endParaRPr lang="en-US" altLang="zh-CN" sz="2000" dirty="0">
              <a:solidFill>
                <a:schemeClr val="tx1">
                  <a:lumMod val="65000"/>
                  <a:lumOff val="35000"/>
                </a:schemeClr>
              </a:solidFill>
              <a:cs typeface="+mn-ea"/>
              <a:sym typeface="+mn-lt"/>
            </a:endParaRPr>
          </a:p>
          <a:p>
            <a:pPr fontAlgn="auto">
              <a:lnSpc>
                <a:spcPct val="120000"/>
              </a:lnSpc>
              <a:spcAft>
                <a:spcPts val="0"/>
              </a:spcAft>
              <a:buClr>
                <a:srgbClr val="9F242B"/>
              </a:buClr>
              <a:defRPr/>
            </a:pPr>
            <a:r>
              <a:rPr lang="en-US" altLang="zh-CN" sz="2000" dirty="0">
                <a:solidFill>
                  <a:schemeClr val="tx1">
                    <a:lumMod val="65000"/>
                    <a:lumOff val="35000"/>
                  </a:schemeClr>
                </a:solidFill>
                <a:cs typeface="+mn-ea"/>
                <a:sym typeface="+mn-lt"/>
              </a:rPr>
              <a:t>	</a:t>
            </a:r>
            <a:r>
              <a:rPr lang="zh-CN" altLang="en-US" sz="2000" dirty="0">
                <a:solidFill>
                  <a:schemeClr val="tx1">
                    <a:lumMod val="65000"/>
                    <a:lumOff val="35000"/>
                  </a:schemeClr>
                </a:solidFill>
                <a:cs typeface="+mn-ea"/>
                <a:sym typeface="+mn-lt"/>
              </a:rPr>
              <a:t>习近平在浙江考察时强调，“始终干在实处走在前列勇立潮头，奋力谱写中国式现代化浙江新篇章”。在调研中我们不仅善于发现长处，也挖掘出了其短板，所以这告诉我们在勇立潮头的同时，也要注意脚下；在奋力谱写时，更要查缺补漏，于是我们根据成果提出思考和方案。</a:t>
            </a:r>
          </a:p>
        </p:txBody>
      </p:sp>
      <p:pic>
        <p:nvPicPr>
          <p:cNvPr id="11" name="图片 10">
            <a:extLst>
              <a:ext uri="{FF2B5EF4-FFF2-40B4-BE49-F238E27FC236}">
                <a16:creationId xmlns:a16="http://schemas.microsoft.com/office/drawing/2014/main" id="{75FEDF88-E6A5-EAFB-D2F0-3D85F9872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029" y="1764397"/>
            <a:ext cx="5017185" cy="3588837"/>
          </a:xfrm>
          <a:prstGeom prst="rect">
            <a:avLst/>
          </a:prstGeom>
        </p:spPr>
      </p:pic>
    </p:spTree>
    <p:extLst>
      <p:ext uri="{BB962C8B-B14F-4D97-AF65-F5344CB8AC3E}">
        <p14:creationId xmlns:p14="http://schemas.microsoft.com/office/powerpoint/2010/main" val="211736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28327"/>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概况及背景</a:t>
            </a:r>
          </a:p>
        </p:txBody>
      </p:sp>
      <p:sp>
        <p:nvSpPr>
          <p:cNvPr id="8" name="矩形: 圆角 7">
            <a:extLst>
              <a:ext uri="{FF2B5EF4-FFF2-40B4-BE49-F238E27FC236}">
                <a16:creationId xmlns:a16="http://schemas.microsoft.com/office/drawing/2014/main" id="{FDC9F982-33A9-48A6-871B-33B7EF6A0D37}"/>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选题：老年食堂</a:t>
            </a:r>
          </a:p>
        </p:txBody>
      </p:sp>
      <p:sp>
        <p:nvSpPr>
          <p:cNvPr id="9" name="文本框 8">
            <a:extLst>
              <a:ext uri="{FF2B5EF4-FFF2-40B4-BE49-F238E27FC236}">
                <a16:creationId xmlns:a16="http://schemas.microsoft.com/office/drawing/2014/main" id="{88980EC5-83A0-45E3-974D-96CF76939A9A}"/>
              </a:ext>
            </a:extLst>
          </p:cNvPr>
          <p:cNvSpPr txBox="1"/>
          <p:nvPr/>
        </p:nvSpPr>
        <p:spPr>
          <a:xfrm>
            <a:off x="6003822" y="2118790"/>
            <a:ext cx="5067300" cy="3754361"/>
          </a:xfrm>
          <a:prstGeom prst="rect">
            <a:avLst/>
          </a:prstGeom>
          <a:noFill/>
        </p:spPr>
        <p:txBody>
          <a:bodyPr wrap="square" rtlCol="0">
            <a:spAutoFit/>
          </a:bodyPr>
          <a:lstStyle/>
          <a:p>
            <a:pPr algn="just">
              <a:lnSpc>
                <a:spcPct val="120000"/>
              </a:lnSpc>
            </a:pPr>
            <a:r>
              <a:rPr lang="zh-CN" altLang="zh-CN" sz="2000" dirty="0">
                <a:solidFill>
                  <a:schemeClr val="tx1">
                    <a:lumMod val="65000"/>
                    <a:lumOff val="35000"/>
                  </a:schemeClr>
                </a:solidFill>
                <a:cs typeface="+mn-ea"/>
              </a:rPr>
              <a:t>随着习近平新时代中国特色社会主义思想的深入推进，浙江省作为中国改革开放的重要窗口之一，积极响应中央号召，全面贯彻“八八战略”，通过一系列的改革创新实践，取得了显著的经济社会成就。</a:t>
            </a:r>
            <a:endParaRPr lang="en-US" altLang="zh-CN" sz="2000" dirty="0">
              <a:solidFill>
                <a:schemeClr val="tx1">
                  <a:lumMod val="65000"/>
                  <a:lumOff val="35000"/>
                </a:schemeClr>
              </a:solidFill>
              <a:cs typeface="+mn-ea"/>
            </a:endParaRPr>
          </a:p>
          <a:p>
            <a:pPr algn="just">
              <a:lnSpc>
                <a:spcPct val="120000"/>
              </a:lnSpc>
            </a:pPr>
            <a:r>
              <a:rPr lang="zh-CN" altLang="zh-CN" sz="2000" dirty="0">
                <a:solidFill>
                  <a:schemeClr val="tx1">
                    <a:lumMod val="65000"/>
                    <a:lumOff val="35000"/>
                  </a:schemeClr>
                </a:solidFill>
                <a:cs typeface="+mn-ea"/>
              </a:rPr>
              <a:t>在这一伟大实践的背景下，我们选择聚焦老年食堂，以实地调研为方法，深入了解习近平新时代中国特色社会主义思想在浙江的具体的民生实践，以及</a:t>
            </a:r>
            <a:r>
              <a:rPr lang="en-US" altLang="zh-CN" sz="2000" dirty="0">
                <a:solidFill>
                  <a:schemeClr val="tx1">
                    <a:lumMod val="65000"/>
                    <a:lumOff val="35000"/>
                  </a:schemeClr>
                </a:solidFill>
                <a:cs typeface="+mn-ea"/>
              </a:rPr>
              <a:t>“</a:t>
            </a:r>
            <a:r>
              <a:rPr lang="zh-CN" altLang="zh-CN" sz="2000" dirty="0">
                <a:solidFill>
                  <a:schemeClr val="tx1">
                    <a:lumMod val="65000"/>
                    <a:lumOff val="35000"/>
                  </a:schemeClr>
                </a:solidFill>
                <a:cs typeface="+mn-ea"/>
              </a:rPr>
              <a:t>八八战略</a:t>
            </a:r>
            <a:r>
              <a:rPr lang="en-US" altLang="zh-CN" sz="2000" dirty="0">
                <a:solidFill>
                  <a:schemeClr val="tx1">
                    <a:lumMod val="65000"/>
                    <a:lumOff val="35000"/>
                  </a:schemeClr>
                </a:solidFill>
                <a:cs typeface="+mn-ea"/>
              </a:rPr>
              <a:t>”</a:t>
            </a:r>
            <a:r>
              <a:rPr lang="zh-CN" altLang="zh-CN" sz="2000" dirty="0">
                <a:solidFill>
                  <a:schemeClr val="tx1">
                    <a:lumMod val="65000"/>
                    <a:lumOff val="35000"/>
                  </a:schemeClr>
                </a:solidFill>
                <a:cs typeface="+mn-ea"/>
              </a:rPr>
              <a:t>指导下老年食堂在社会养老中发挥的作用。</a:t>
            </a:r>
          </a:p>
        </p:txBody>
      </p:sp>
      <p:pic>
        <p:nvPicPr>
          <p:cNvPr id="10" name="内容占位符 3">
            <a:extLst>
              <a:ext uri="{FF2B5EF4-FFF2-40B4-BE49-F238E27FC236}">
                <a16:creationId xmlns:a16="http://schemas.microsoft.com/office/drawing/2014/main" id="{BA902A37-1853-4D95-9E23-8345707BE1C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20878" y="2574731"/>
            <a:ext cx="4532635" cy="2558745"/>
          </a:xfrm>
          <a:prstGeom prst="rect">
            <a:avLst/>
          </a:prstGeom>
        </p:spPr>
      </p:pic>
    </p:spTree>
    <p:extLst>
      <p:ext uri="{BB962C8B-B14F-4D97-AF65-F5344CB8AC3E}">
        <p14:creationId xmlns:p14="http://schemas.microsoft.com/office/powerpoint/2010/main" val="312485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1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我们的看法</a:t>
            </a:r>
          </a:p>
        </p:txBody>
      </p:sp>
      <p:sp>
        <p:nvSpPr>
          <p:cNvPr id="5" name="矩形: 圆角 4">
            <a:extLst>
              <a:ext uri="{FF2B5EF4-FFF2-40B4-BE49-F238E27FC236}">
                <a16:creationId xmlns:a16="http://schemas.microsoft.com/office/drawing/2014/main" id="{3D4D511F-BEDE-4E5A-849D-DEB627A17349}"/>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一、扬长之处</a:t>
            </a:r>
          </a:p>
        </p:txBody>
      </p:sp>
      <p:sp>
        <p:nvSpPr>
          <p:cNvPr id="8" name="MH_Other_2">
            <a:extLst>
              <a:ext uri="{FF2B5EF4-FFF2-40B4-BE49-F238E27FC236}">
                <a16:creationId xmlns:a16="http://schemas.microsoft.com/office/drawing/2014/main" id="{DD2BFA73-8295-4C31-9C31-09D11FF1ACA2}"/>
              </a:ext>
            </a:extLst>
          </p:cNvPr>
          <p:cNvSpPr/>
          <p:nvPr>
            <p:custDataLst>
              <p:tags r:id="rId1"/>
            </p:custDataLst>
          </p:nvPr>
        </p:nvSpPr>
        <p:spPr>
          <a:xfrm>
            <a:off x="952571" y="1893831"/>
            <a:ext cx="629185" cy="684250"/>
          </a:xfrm>
          <a:custGeom>
            <a:avLst/>
            <a:gdLst>
              <a:gd name="connsiteX0" fmla="*/ 0 w 495300"/>
              <a:gd name="connsiteY0" fmla="*/ 0 h 495300"/>
              <a:gd name="connsiteX1" fmla="*/ 495300 w 495300"/>
              <a:gd name="connsiteY1" fmla="*/ 0 h 495300"/>
              <a:gd name="connsiteX2" fmla="*/ 495300 w 495300"/>
              <a:gd name="connsiteY2" fmla="*/ 85725 h 495300"/>
              <a:gd name="connsiteX3" fmla="*/ 85725 w 495300"/>
              <a:gd name="connsiteY3" fmla="*/ 85725 h 495300"/>
              <a:gd name="connsiteX4" fmla="*/ 85725 w 495300"/>
              <a:gd name="connsiteY4" fmla="*/ 495300 h 495300"/>
              <a:gd name="connsiteX5" fmla="*/ 0 w 49530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495300">
                <a:moveTo>
                  <a:pt x="0" y="0"/>
                </a:moveTo>
                <a:lnTo>
                  <a:pt x="495300" y="0"/>
                </a:lnTo>
                <a:lnTo>
                  <a:pt x="495300" y="85725"/>
                </a:lnTo>
                <a:lnTo>
                  <a:pt x="85725" y="85725"/>
                </a:lnTo>
                <a:lnTo>
                  <a:pt x="85725" y="495300"/>
                </a:lnTo>
                <a:lnTo>
                  <a:pt x="0" y="495300"/>
                </a:lnTo>
                <a:close/>
              </a:path>
            </a:pathLst>
          </a:cu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5FFE7"/>
              </a:solidFill>
              <a:cs typeface="+mn-ea"/>
              <a:sym typeface="+mn-lt"/>
            </a:endParaRPr>
          </a:p>
        </p:txBody>
      </p:sp>
      <p:grpSp>
        <p:nvGrpSpPr>
          <p:cNvPr id="10" name="组合 9">
            <a:extLst>
              <a:ext uri="{FF2B5EF4-FFF2-40B4-BE49-F238E27FC236}">
                <a16:creationId xmlns:a16="http://schemas.microsoft.com/office/drawing/2014/main" id="{AE1D1FCA-5471-4E4D-A8C9-08B2216BAC3F}"/>
              </a:ext>
            </a:extLst>
          </p:cNvPr>
          <p:cNvGrpSpPr/>
          <p:nvPr/>
        </p:nvGrpSpPr>
        <p:grpSpPr>
          <a:xfrm>
            <a:off x="6233033" y="2017567"/>
            <a:ext cx="4974986" cy="4036125"/>
            <a:chOff x="7483988" y="3375178"/>
            <a:chExt cx="4974986" cy="4036125"/>
          </a:xfrm>
        </p:grpSpPr>
        <p:sp>
          <p:nvSpPr>
            <p:cNvPr id="11" name="矩形 10">
              <a:extLst>
                <a:ext uri="{FF2B5EF4-FFF2-40B4-BE49-F238E27FC236}">
                  <a16:creationId xmlns:a16="http://schemas.microsoft.com/office/drawing/2014/main" id="{6877127D-51DC-45E0-B12B-7A0A92E8D328}"/>
                </a:ext>
              </a:extLst>
            </p:cNvPr>
            <p:cNvSpPr/>
            <p:nvPr/>
          </p:nvSpPr>
          <p:spPr>
            <a:xfrm>
              <a:off x="8356517" y="3628408"/>
              <a:ext cx="4102457" cy="378289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dirty="0">
                  <a:solidFill>
                    <a:schemeClr val="tx1">
                      <a:lumMod val="65000"/>
                      <a:lumOff val="35000"/>
                    </a:schemeClr>
                  </a:solidFill>
                  <a:cs typeface="+mn-ea"/>
                  <a:sym typeface="+mn-lt"/>
                </a:rPr>
                <a:t>政府要继续贯彻落实有关政策，坚持办好“老年食堂”，推动民生改革行稳致远。浙江从</a:t>
              </a:r>
              <a:r>
                <a:rPr lang="en-US" altLang="zh-CN" dirty="0">
                  <a:solidFill>
                    <a:schemeClr val="tx1">
                      <a:lumMod val="65000"/>
                      <a:lumOff val="35000"/>
                    </a:schemeClr>
                  </a:solidFill>
                  <a:cs typeface="+mn-ea"/>
                  <a:sym typeface="+mn-lt"/>
                </a:rPr>
                <a:t>2003</a:t>
              </a:r>
              <a:r>
                <a:rPr lang="zh-CN" altLang="en-US" dirty="0">
                  <a:solidFill>
                    <a:schemeClr val="tx1">
                      <a:lumMod val="65000"/>
                      <a:lumOff val="35000"/>
                    </a:schemeClr>
                  </a:solidFill>
                  <a:cs typeface="+mn-ea"/>
                  <a:sym typeface="+mn-lt"/>
                </a:rPr>
                <a:t>年来</a:t>
              </a:r>
              <a:r>
                <a:rPr lang="en-US" altLang="zh-CN" dirty="0">
                  <a:solidFill>
                    <a:schemeClr val="tx1">
                      <a:lumMod val="65000"/>
                      <a:lumOff val="35000"/>
                    </a:schemeClr>
                  </a:solidFill>
                  <a:cs typeface="+mn-ea"/>
                  <a:sym typeface="+mn-lt"/>
                </a:rPr>
                <a:t>20</a:t>
              </a:r>
              <a:r>
                <a:rPr lang="zh-CN" altLang="en-US" dirty="0">
                  <a:solidFill>
                    <a:schemeClr val="tx1">
                      <a:lumMod val="65000"/>
                      <a:lumOff val="35000"/>
                    </a:schemeClr>
                  </a:solidFill>
                  <a:cs typeface="+mn-ea"/>
                  <a:sym typeface="+mn-lt"/>
                </a:rPr>
                <a:t>年的办食堂宝贵经验已成雄厚积累，食堂数量已成规模。办好“小食堂”，服务“大民生”，老年食堂不仅保障老年人吃饱吃好，也在积极拓展其他服务功能，招募志愿者进行服务志愿等，把“暖胃又暖心”的服务送到他们身旁。</a:t>
              </a:r>
            </a:p>
          </p:txBody>
        </p:sp>
        <p:sp>
          <p:nvSpPr>
            <p:cNvPr id="12" name="矩形 11">
              <a:extLst>
                <a:ext uri="{FF2B5EF4-FFF2-40B4-BE49-F238E27FC236}">
                  <a16:creationId xmlns:a16="http://schemas.microsoft.com/office/drawing/2014/main" id="{09368750-A51F-4DD3-BD8C-5D0A1F9747A5}"/>
                </a:ext>
              </a:extLst>
            </p:cNvPr>
            <p:cNvSpPr/>
            <p:nvPr/>
          </p:nvSpPr>
          <p:spPr>
            <a:xfrm>
              <a:off x="7483988" y="3375178"/>
              <a:ext cx="4557089" cy="76841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4000" b="1" dirty="0">
                  <a:solidFill>
                    <a:schemeClr val="tx1">
                      <a:lumMod val="65000"/>
                      <a:lumOff val="35000"/>
                    </a:schemeClr>
                  </a:solidFill>
                  <a:cs typeface="+mn-ea"/>
                  <a:sym typeface="+mn-lt"/>
                </a:rPr>
                <a:t>01</a:t>
              </a:r>
              <a:endParaRPr lang="zh-CN" altLang="en-US" sz="4000" b="1" dirty="0">
                <a:solidFill>
                  <a:schemeClr val="tx1">
                    <a:lumMod val="65000"/>
                    <a:lumOff val="35000"/>
                  </a:schemeClr>
                </a:solidFill>
                <a:cs typeface="+mn-ea"/>
                <a:sym typeface="+mn-lt"/>
              </a:endParaRPr>
            </a:p>
          </p:txBody>
        </p:sp>
      </p:grpSp>
      <p:pic>
        <p:nvPicPr>
          <p:cNvPr id="3" name="图片 2">
            <a:extLst>
              <a:ext uri="{FF2B5EF4-FFF2-40B4-BE49-F238E27FC236}">
                <a16:creationId xmlns:a16="http://schemas.microsoft.com/office/drawing/2014/main" id="{F8A26A2A-2C6E-73D3-2565-00656BA56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847" y="2118646"/>
            <a:ext cx="4466665" cy="3349999"/>
          </a:xfrm>
          <a:prstGeom prst="rect">
            <a:avLst/>
          </a:prstGeom>
        </p:spPr>
      </p:pic>
    </p:spTree>
    <p:extLst>
      <p:ext uri="{BB962C8B-B14F-4D97-AF65-F5344CB8AC3E}">
        <p14:creationId xmlns:p14="http://schemas.microsoft.com/office/powerpoint/2010/main" val="103096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我们的看法</a:t>
            </a:r>
          </a:p>
        </p:txBody>
      </p:sp>
      <p:sp>
        <p:nvSpPr>
          <p:cNvPr id="5" name="矩形: 圆角 4">
            <a:extLst>
              <a:ext uri="{FF2B5EF4-FFF2-40B4-BE49-F238E27FC236}">
                <a16:creationId xmlns:a16="http://schemas.microsoft.com/office/drawing/2014/main" id="{3D4D511F-BEDE-4E5A-849D-DEB627A17349}"/>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一、扬长之处</a:t>
            </a:r>
          </a:p>
        </p:txBody>
      </p:sp>
      <p:sp>
        <p:nvSpPr>
          <p:cNvPr id="8" name="MH_Other_2">
            <a:extLst>
              <a:ext uri="{FF2B5EF4-FFF2-40B4-BE49-F238E27FC236}">
                <a16:creationId xmlns:a16="http://schemas.microsoft.com/office/drawing/2014/main" id="{DD2BFA73-8295-4C31-9C31-09D11FF1ACA2}"/>
              </a:ext>
            </a:extLst>
          </p:cNvPr>
          <p:cNvSpPr/>
          <p:nvPr>
            <p:custDataLst>
              <p:tags r:id="rId1"/>
            </p:custDataLst>
          </p:nvPr>
        </p:nvSpPr>
        <p:spPr>
          <a:xfrm>
            <a:off x="952571" y="1893831"/>
            <a:ext cx="629185" cy="684250"/>
          </a:xfrm>
          <a:custGeom>
            <a:avLst/>
            <a:gdLst>
              <a:gd name="connsiteX0" fmla="*/ 0 w 495300"/>
              <a:gd name="connsiteY0" fmla="*/ 0 h 495300"/>
              <a:gd name="connsiteX1" fmla="*/ 495300 w 495300"/>
              <a:gd name="connsiteY1" fmla="*/ 0 h 495300"/>
              <a:gd name="connsiteX2" fmla="*/ 495300 w 495300"/>
              <a:gd name="connsiteY2" fmla="*/ 85725 h 495300"/>
              <a:gd name="connsiteX3" fmla="*/ 85725 w 495300"/>
              <a:gd name="connsiteY3" fmla="*/ 85725 h 495300"/>
              <a:gd name="connsiteX4" fmla="*/ 85725 w 495300"/>
              <a:gd name="connsiteY4" fmla="*/ 495300 h 495300"/>
              <a:gd name="connsiteX5" fmla="*/ 0 w 49530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495300">
                <a:moveTo>
                  <a:pt x="0" y="0"/>
                </a:moveTo>
                <a:lnTo>
                  <a:pt x="495300" y="0"/>
                </a:lnTo>
                <a:lnTo>
                  <a:pt x="495300" y="85725"/>
                </a:lnTo>
                <a:lnTo>
                  <a:pt x="85725" y="85725"/>
                </a:lnTo>
                <a:lnTo>
                  <a:pt x="85725" y="495300"/>
                </a:lnTo>
                <a:lnTo>
                  <a:pt x="0" y="495300"/>
                </a:lnTo>
                <a:close/>
              </a:path>
            </a:pathLst>
          </a:cu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5FFE7"/>
              </a:solidFill>
              <a:cs typeface="+mn-ea"/>
              <a:sym typeface="+mn-lt"/>
            </a:endParaRPr>
          </a:p>
        </p:txBody>
      </p:sp>
      <p:grpSp>
        <p:nvGrpSpPr>
          <p:cNvPr id="10" name="组合 9">
            <a:extLst>
              <a:ext uri="{FF2B5EF4-FFF2-40B4-BE49-F238E27FC236}">
                <a16:creationId xmlns:a16="http://schemas.microsoft.com/office/drawing/2014/main" id="{AE1D1FCA-5471-4E4D-A8C9-08B2216BAC3F}"/>
              </a:ext>
            </a:extLst>
          </p:cNvPr>
          <p:cNvGrpSpPr/>
          <p:nvPr/>
        </p:nvGrpSpPr>
        <p:grpSpPr>
          <a:xfrm>
            <a:off x="6233033" y="2017567"/>
            <a:ext cx="4763120" cy="3620627"/>
            <a:chOff x="7483988" y="3375178"/>
            <a:chExt cx="4763120" cy="3620627"/>
          </a:xfrm>
        </p:grpSpPr>
        <p:sp>
          <p:nvSpPr>
            <p:cNvPr id="11" name="矩形 10">
              <a:extLst>
                <a:ext uri="{FF2B5EF4-FFF2-40B4-BE49-F238E27FC236}">
                  <a16:creationId xmlns:a16="http://schemas.microsoft.com/office/drawing/2014/main" id="{6877127D-51DC-45E0-B12B-7A0A92E8D328}"/>
                </a:ext>
              </a:extLst>
            </p:cNvPr>
            <p:cNvSpPr/>
            <p:nvPr/>
          </p:nvSpPr>
          <p:spPr>
            <a:xfrm>
              <a:off x="8356518" y="3628408"/>
              <a:ext cx="3890590" cy="336739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dirty="0">
                  <a:solidFill>
                    <a:schemeClr val="tx1">
                      <a:lumMod val="65000"/>
                      <a:lumOff val="35000"/>
                    </a:schemeClr>
                  </a:solidFill>
                  <a:cs typeface="+mn-ea"/>
                  <a:sym typeface="+mn-lt"/>
                </a:rPr>
                <a:t>要不断发挥科学性、民主性和“第三次分配”的优势作用。多数老年食堂是公办民营，政府会科学出台相关政策优惠，鼓励其为社区服务；充分调研民生民意，不断改进老年食堂现况，调动群众的民主性；同时慈善公益捐赠进一步调节，可以使得更多资金下沉入老年食堂建设之中。</a:t>
              </a:r>
            </a:p>
          </p:txBody>
        </p:sp>
        <p:sp>
          <p:nvSpPr>
            <p:cNvPr id="12" name="矩形 11">
              <a:extLst>
                <a:ext uri="{FF2B5EF4-FFF2-40B4-BE49-F238E27FC236}">
                  <a16:creationId xmlns:a16="http://schemas.microsoft.com/office/drawing/2014/main" id="{09368750-A51F-4DD3-BD8C-5D0A1F9747A5}"/>
                </a:ext>
              </a:extLst>
            </p:cNvPr>
            <p:cNvSpPr/>
            <p:nvPr/>
          </p:nvSpPr>
          <p:spPr>
            <a:xfrm>
              <a:off x="7483988" y="3375178"/>
              <a:ext cx="4557089" cy="76841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4000" b="1" dirty="0">
                  <a:solidFill>
                    <a:schemeClr val="tx1">
                      <a:lumMod val="65000"/>
                      <a:lumOff val="35000"/>
                    </a:schemeClr>
                  </a:solidFill>
                  <a:cs typeface="+mn-ea"/>
                  <a:sym typeface="+mn-lt"/>
                </a:rPr>
                <a:t>02</a:t>
              </a:r>
              <a:endParaRPr lang="zh-CN" altLang="en-US" sz="4000" b="1" dirty="0">
                <a:solidFill>
                  <a:schemeClr val="tx1">
                    <a:lumMod val="65000"/>
                    <a:lumOff val="35000"/>
                  </a:schemeClr>
                </a:solidFill>
                <a:cs typeface="+mn-ea"/>
                <a:sym typeface="+mn-lt"/>
              </a:endParaRPr>
            </a:p>
          </p:txBody>
        </p:sp>
      </p:grpSp>
      <p:pic>
        <p:nvPicPr>
          <p:cNvPr id="9" name="图片 8">
            <a:extLst>
              <a:ext uri="{FF2B5EF4-FFF2-40B4-BE49-F238E27FC236}">
                <a16:creationId xmlns:a16="http://schemas.microsoft.com/office/drawing/2014/main" id="{549A1B01-1D4C-A6EF-2A14-3E113BB75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848" y="2146336"/>
            <a:ext cx="4535710" cy="3286798"/>
          </a:xfrm>
          <a:prstGeom prst="rect">
            <a:avLst/>
          </a:prstGeom>
        </p:spPr>
      </p:pic>
    </p:spTree>
    <p:extLst>
      <p:ext uri="{BB962C8B-B14F-4D97-AF65-F5344CB8AC3E}">
        <p14:creationId xmlns:p14="http://schemas.microsoft.com/office/powerpoint/2010/main" val="115865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我们的看法</a:t>
            </a:r>
          </a:p>
        </p:txBody>
      </p:sp>
      <p:sp>
        <p:nvSpPr>
          <p:cNvPr id="5" name="矩形: 圆角 4">
            <a:extLst>
              <a:ext uri="{FF2B5EF4-FFF2-40B4-BE49-F238E27FC236}">
                <a16:creationId xmlns:a16="http://schemas.microsoft.com/office/drawing/2014/main" id="{3D4D511F-BEDE-4E5A-849D-DEB627A17349}"/>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二、补短之处</a:t>
            </a:r>
          </a:p>
        </p:txBody>
      </p:sp>
      <p:sp>
        <p:nvSpPr>
          <p:cNvPr id="8" name="MH_Other_2">
            <a:extLst>
              <a:ext uri="{FF2B5EF4-FFF2-40B4-BE49-F238E27FC236}">
                <a16:creationId xmlns:a16="http://schemas.microsoft.com/office/drawing/2014/main" id="{DD2BFA73-8295-4C31-9C31-09D11FF1ACA2}"/>
              </a:ext>
            </a:extLst>
          </p:cNvPr>
          <p:cNvSpPr/>
          <p:nvPr>
            <p:custDataLst>
              <p:tags r:id="rId1"/>
            </p:custDataLst>
          </p:nvPr>
        </p:nvSpPr>
        <p:spPr>
          <a:xfrm rot="16200000">
            <a:off x="1855766" y="5832839"/>
            <a:ext cx="471021" cy="512244"/>
          </a:xfrm>
          <a:custGeom>
            <a:avLst/>
            <a:gdLst>
              <a:gd name="connsiteX0" fmla="*/ 0 w 495300"/>
              <a:gd name="connsiteY0" fmla="*/ 0 h 495300"/>
              <a:gd name="connsiteX1" fmla="*/ 495300 w 495300"/>
              <a:gd name="connsiteY1" fmla="*/ 0 h 495300"/>
              <a:gd name="connsiteX2" fmla="*/ 495300 w 495300"/>
              <a:gd name="connsiteY2" fmla="*/ 85725 h 495300"/>
              <a:gd name="connsiteX3" fmla="*/ 85725 w 495300"/>
              <a:gd name="connsiteY3" fmla="*/ 85725 h 495300"/>
              <a:gd name="connsiteX4" fmla="*/ 85725 w 495300"/>
              <a:gd name="connsiteY4" fmla="*/ 495300 h 495300"/>
              <a:gd name="connsiteX5" fmla="*/ 0 w 49530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495300">
                <a:moveTo>
                  <a:pt x="0" y="0"/>
                </a:moveTo>
                <a:lnTo>
                  <a:pt x="495300" y="0"/>
                </a:lnTo>
                <a:lnTo>
                  <a:pt x="495300" y="85725"/>
                </a:lnTo>
                <a:lnTo>
                  <a:pt x="85725" y="85725"/>
                </a:lnTo>
                <a:lnTo>
                  <a:pt x="85725" y="495300"/>
                </a:lnTo>
                <a:lnTo>
                  <a:pt x="0" y="495300"/>
                </a:lnTo>
                <a:close/>
              </a:path>
            </a:pathLst>
          </a:cu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5FFE7"/>
              </a:solidFill>
              <a:cs typeface="+mn-ea"/>
              <a:sym typeface="+mn-lt"/>
            </a:endParaRPr>
          </a:p>
        </p:txBody>
      </p:sp>
      <p:grpSp>
        <p:nvGrpSpPr>
          <p:cNvPr id="10" name="组合 9">
            <a:extLst>
              <a:ext uri="{FF2B5EF4-FFF2-40B4-BE49-F238E27FC236}">
                <a16:creationId xmlns:a16="http://schemas.microsoft.com/office/drawing/2014/main" id="{AE1D1FCA-5471-4E4D-A8C9-08B2216BAC3F}"/>
              </a:ext>
            </a:extLst>
          </p:cNvPr>
          <p:cNvGrpSpPr/>
          <p:nvPr/>
        </p:nvGrpSpPr>
        <p:grpSpPr>
          <a:xfrm>
            <a:off x="1195848" y="1780635"/>
            <a:ext cx="8318086" cy="2592262"/>
            <a:chOff x="2412905" y="3193900"/>
            <a:chExt cx="4557089" cy="2592262"/>
          </a:xfrm>
        </p:grpSpPr>
        <p:sp>
          <p:nvSpPr>
            <p:cNvPr id="11" name="矩形 10">
              <a:extLst>
                <a:ext uri="{FF2B5EF4-FFF2-40B4-BE49-F238E27FC236}">
                  <a16:creationId xmlns:a16="http://schemas.microsoft.com/office/drawing/2014/main" id="{6877127D-51DC-45E0-B12B-7A0A92E8D328}"/>
                </a:ext>
              </a:extLst>
            </p:cNvPr>
            <p:cNvSpPr/>
            <p:nvPr/>
          </p:nvSpPr>
          <p:spPr>
            <a:xfrm>
              <a:off x="2946052" y="3249762"/>
              <a:ext cx="2037535" cy="253640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dirty="0">
                  <a:solidFill>
                    <a:schemeClr val="tx1">
                      <a:lumMod val="65000"/>
                      <a:lumOff val="35000"/>
                    </a:schemeClr>
                  </a:solidFill>
                  <a:cs typeface="+mn-ea"/>
                  <a:sym typeface="+mn-lt"/>
                </a:rPr>
                <a:t>要及时修补“供需矛盾仍然突出”的短板。如出现食堂点布局尚不能充分满足老年人需求；部分助餐食堂饭菜种类有限，质量有待提高；一些助餐点运营压力大，面临入不敷出的状况等现象。</a:t>
              </a:r>
              <a:endParaRPr lang="en-US" altLang="zh-CN" dirty="0">
                <a:solidFill>
                  <a:schemeClr val="tx1">
                    <a:lumMod val="65000"/>
                    <a:lumOff val="35000"/>
                  </a:schemeClr>
                </a:solidFill>
                <a:cs typeface="+mn-ea"/>
                <a:sym typeface="+mn-lt"/>
              </a:endParaRPr>
            </a:p>
          </p:txBody>
        </p:sp>
        <p:sp>
          <p:nvSpPr>
            <p:cNvPr id="12" name="矩形 11">
              <a:extLst>
                <a:ext uri="{FF2B5EF4-FFF2-40B4-BE49-F238E27FC236}">
                  <a16:creationId xmlns:a16="http://schemas.microsoft.com/office/drawing/2014/main" id="{09368750-A51F-4DD3-BD8C-5D0A1F9747A5}"/>
                </a:ext>
              </a:extLst>
            </p:cNvPr>
            <p:cNvSpPr/>
            <p:nvPr/>
          </p:nvSpPr>
          <p:spPr>
            <a:xfrm>
              <a:off x="2412905" y="3193900"/>
              <a:ext cx="4557089" cy="76841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4000" b="1" dirty="0">
                  <a:solidFill>
                    <a:schemeClr val="tx1">
                      <a:lumMod val="65000"/>
                      <a:lumOff val="35000"/>
                    </a:schemeClr>
                  </a:solidFill>
                  <a:cs typeface="+mn-ea"/>
                  <a:sym typeface="+mn-lt"/>
                </a:rPr>
                <a:t>01</a:t>
              </a:r>
              <a:endParaRPr lang="zh-CN" altLang="en-US" sz="4000" b="1" dirty="0">
                <a:solidFill>
                  <a:schemeClr val="tx1">
                    <a:lumMod val="65000"/>
                    <a:lumOff val="35000"/>
                  </a:schemeClr>
                </a:solidFill>
                <a:cs typeface="+mn-ea"/>
                <a:sym typeface="+mn-lt"/>
              </a:endParaRPr>
            </a:p>
          </p:txBody>
        </p:sp>
      </p:grpSp>
      <p:sp>
        <p:nvSpPr>
          <p:cNvPr id="14" name="矩形 13">
            <a:extLst>
              <a:ext uri="{FF2B5EF4-FFF2-40B4-BE49-F238E27FC236}">
                <a16:creationId xmlns:a16="http://schemas.microsoft.com/office/drawing/2014/main" id="{55AA77A3-5A33-6045-0796-7D988EEB88FE}"/>
              </a:ext>
            </a:extLst>
          </p:cNvPr>
          <p:cNvSpPr/>
          <p:nvPr/>
        </p:nvSpPr>
        <p:spPr>
          <a:xfrm>
            <a:off x="6784326" y="1836497"/>
            <a:ext cx="4296697" cy="4198393"/>
          </a:xfrm>
          <a:prstGeom prst="rect">
            <a:avLst/>
          </a:prstGeom>
        </p:spPr>
        <p:txBody>
          <a:bodyPr wrap="square">
            <a:spAutoFit/>
          </a:bodyPr>
          <a:lstStyle/>
          <a:p>
            <a:pPr marL="285750" indent="-285750">
              <a:lnSpc>
                <a:spcPct val="150000"/>
              </a:lnSpc>
              <a:buClr>
                <a:srgbClr val="9F242B"/>
              </a:buClr>
              <a:buFont typeface="Wingdings" panose="05000000000000000000" pitchFamily="2" charset="2"/>
              <a:buChar char="u"/>
            </a:pPr>
            <a:r>
              <a:rPr lang="zh-CN" altLang="en-US" dirty="0">
                <a:solidFill>
                  <a:schemeClr val="tx1">
                    <a:lumMod val="65000"/>
                    <a:lumOff val="35000"/>
                  </a:schemeClr>
                </a:solidFill>
                <a:cs typeface="+mn-ea"/>
                <a:sym typeface="+mn-lt"/>
              </a:rPr>
              <a:t>首先，要充分考虑食堂点的覆盖范围，科学布局精准选址；</a:t>
            </a:r>
          </a:p>
          <a:p>
            <a:pPr marL="285750" indent="-285750">
              <a:lnSpc>
                <a:spcPct val="150000"/>
              </a:lnSpc>
              <a:buClr>
                <a:srgbClr val="9F242B"/>
              </a:buClr>
              <a:buFont typeface="Wingdings" panose="05000000000000000000" pitchFamily="2" charset="2"/>
              <a:buChar char="u"/>
            </a:pPr>
            <a:r>
              <a:rPr lang="zh-CN" altLang="en-US" dirty="0">
                <a:solidFill>
                  <a:schemeClr val="tx1">
                    <a:lumMod val="65000"/>
                    <a:lumOff val="35000"/>
                  </a:schemeClr>
                </a:solidFill>
                <a:cs typeface="+mn-ea"/>
                <a:sym typeface="+mn-lt"/>
              </a:rPr>
              <a:t>其次，要注意饭菜的多样性，拓展丰富而健康的菜品选择；</a:t>
            </a:r>
          </a:p>
          <a:p>
            <a:pPr marL="285750" indent="-285750">
              <a:lnSpc>
                <a:spcPct val="150000"/>
              </a:lnSpc>
              <a:buClr>
                <a:srgbClr val="9F242B"/>
              </a:buClr>
              <a:buFont typeface="Wingdings" panose="05000000000000000000" pitchFamily="2" charset="2"/>
              <a:buChar char="u"/>
            </a:pPr>
            <a:r>
              <a:rPr lang="zh-CN" altLang="en-US" dirty="0">
                <a:solidFill>
                  <a:schemeClr val="tx1">
                    <a:lumMod val="65000"/>
                    <a:lumOff val="35000"/>
                  </a:schemeClr>
                </a:solidFill>
                <a:cs typeface="+mn-ea"/>
                <a:sym typeface="+mn-lt"/>
              </a:rPr>
              <a:t>最后，老年食堂也需要考虑市场需求。为了降低单位成本，可以将社区食堂的运营模式从多元化分散调整为“市场化、品牌化和连锁化”。构建“政府补一点、慈善捐一点、企业让一点、个人出一点”的多渠道资金筹措机制。</a:t>
            </a:r>
          </a:p>
        </p:txBody>
      </p:sp>
      <p:pic>
        <p:nvPicPr>
          <p:cNvPr id="15" name="图片 14">
            <a:extLst>
              <a:ext uri="{FF2B5EF4-FFF2-40B4-BE49-F238E27FC236}">
                <a16:creationId xmlns:a16="http://schemas.microsoft.com/office/drawing/2014/main" id="{EC9D37CF-9E89-B673-0860-7D289AAC520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91276" y="4541583"/>
            <a:ext cx="3874583" cy="1587708"/>
          </a:xfrm>
          <a:prstGeom prst="rect">
            <a:avLst/>
          </a:prstGeom>
        </p:spPr>
      </p:pic>
    </p:spTree>
    <p:extLst>
      <p:ext uri="{BB962C8B-B14F-4D97-AF65-F5344CB8AC3E}">
        <p14:creationId xmlns:p14="http://schemas.microsoft.com/office/powerpoint/2010/main" val="39298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childTnLst>
                          </p:cTn>
                        </p:par>
                        <p:par>
                          <p:cTn id="21" fill="hold">
                            <p:stCondLst>
                              <p:cond delay="2000"/>
                            </p:stCondLst>
                            <p:childTnLst>
                              <p:par>
                                <p:cTn id="22" presetID="22" presetClass="entr" presetSubtype="8" fill="hold" nodeType="afterEffec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bldLvl="0" animBg="1"/>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我们的看法</a:t>
            </a:r>
          </a:p>
        </p:txBody>
      </p:sp>
      <p:sp>
        <p:nvSpPr>
          <p:cNvPr id="5" name="矩形: 圆角 4">
            <a:extLst>
              <a:ext uri="{FF2B5EF4-FFF2-40B4-BE49-F238E27FC236}">
                <a16:creationId xmlns:a16="http://schemas.microsoft.com/office/drawing/2014/main" id="{3D4D511F-BEDE-4E5A-849D-DEB627A17349}"/>
              </a:ext>
            </a:extLst>
          </p:cNvPr>
          <p:cNvSpPr/>
          <p:nvPr/>
        </p:nvSpPr>
        <p:spPr>
          <a:xfrm>
            <a:off x="3621800" y="859366"/>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二、补短之处</a:t>
            </a:r>
          </a:p>
        </p:txBody>
      </p:sp>
      <p:grpSp>
        <p:nvGrpSpPr>
          <p:cNvPr id="10" name="组合 9">
            <a:extLst>
              <a:ext uri="{FF2B5EF4-FFF2-40B4-BE49-F238E27FC236}">
                <a16:creationId xmlns:a16="http://schemas.microsoft.com/office/drawing/2014/main" id="{AE1D1FCA-5471-4E4D-A8C9-08B2216BAC3F}"/>
              </a:ext>
            </a:extLst>
          </p:cNvPr>
          <p:cNvGrpSpPr/>
          <p:nvPr/>
        </p:nvGrpSpPr>
        <p:grpSpPr>
          <a:xfrm>
            <a:off x="1492813" y="1687282"/>
            <a:ext cx="4302481" cy="1976206"/>
            <a:chOff x="8454669" y="3648906"/>
            <a:chExt cx="6235634" cy="1976206"/>
          </a:xfrm>
        </p:grpSpPr>
        <p:sp>
          <p:nvSpPr>
            <p:cNvPr id="11" name="矩形 10">
              <a:extLst>
                <a:ext uri="{FF2B5EF4-FFF2-40B4-BE49-F238E27FC236}">
                  <a16:creationId xmlns:a16="http://schemas.microsoft.com/office/drawing/2014/main" id="{6877127D-51DC-45E0-B12B-7A0A92E8D328}"/>
                </a:ext>
              </a:extLst>
            </p:cNvPr>
            <p:cNvSpPr/>
            <p:nvPr/>
          </p:nvSpPr>
          <p:spPr>
            <a:xfrm>
              <a:off x="9646463" y="3919709"/>
              <a:ext cx="5043840" cy="1705403"/>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dirty="0">
                  <a:solidFill>
                    <a:schemeClr val="tx1">
                      <a:lumMod val="65000"/>
                      <a:lumOff val="35000"/>
                    </a:schemeClr>
                  </a:solidFill>
                  <a:cs typeface="+mn-ea"/>
                  <a:sym typeface="+mn-lt"/>
                </a:rPr>
                <a:t>要积极尝试“拓宽老年食堂的服务范围”的创新。老年食堂也可以破除“老年”服务的限制，提供多元化便民服务。</a:t>
              </a:r>
            </a:p>
          </p:txBody>
        </p:sp>
        <p:sp>
          <p:nvSpPr>
            <p:cNvPr id="12" name="矩形 11">
              <a:extLst>
                <a:ext uri="{FF2B5EF4-FFF2-40B4-BE49-F238E27FC236}">
                  <a16:creationId xmlns:a16="http://schemas.microsoft.com/office/drawing/2014/main" id="{09368750-A51F-4DD3-BD8C-5D0A1F9747A5}"/>
                </a:ext>
              </a:extLst>
            </p:cNvPr>
            <p:cNvSpPr/>
            <p:nvPr/>
          </p:nvSpPr>
          <p:spPr>
            <a:xfrm>
              <a:off x="8454669" y="3648906"/>
              <a:ext cx="4557089" cy="76841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4000" b="1" dirty="0">
                  <a:solidFill>
                    <a:schemeClr val="tx1">
                      <a:lumMod val="65000"/>
                      <a:lumOff val="35000"/>
                    </a:schemeClr>
                  </a:solidFill>
                  <a:cs typeface="+mn-ea"/>
                  <a:sym typeface="+mn-lt"/>
                </a:rPr>
                <a:t>02</a:t>
              </a:r>
              <a:endParaRPr lang="zh-CN" altLang="en-US" sz="4000" b="1" dirty="0">
                <a:solidFill>
                  <a:schemeClr val="tx1">
                    <a:lumMod val="65000"/>
                    <a:lumOff val="35000"/>
                  </a:schemeClr>
                </a:solidFill>
                <a:cs typeface="+mn-ea"/>
                <a:sym typeface="+mn-lt"/>
              </a:endParaRPr>
            </a:p>
          </p:txBody>
        </p:sp>
      </p:grpSp>
      <p:pic>
        <p:nvPicPr>
          <p:cNvPr id="18" name="图片 17">
            <a:extLst>
              <a:ext uri="{FF2B5EF4-FFF2-40B4-BE49-F238E27FC236}">
                <a16:creationId xmlns:a16="http://schemas.microsoft.com/office/drawing/2014/main" id="{6BADBE7B-7ACB-4298-ADF8-B73B7BDB3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1139" y="4155335"/>
            <a:ext cx="3060175" cy="1863404"/>
          </a:xfrm>
          <a:prstGeom prst="rect">
            <a:avLst/>
          </a:prstGeom>
        </p:spPr>
      </p:pic>
      <p:sp>
        <p:nvSpPr>
          <p:cNvPr id="20" name="矩形 19">
            <a:extLst>
              <a:ext uri="{FF2B5EF4-FFF2-40B4-BE49-F238E27FC236}">
                <a16:creationId xmlns:a16="http://schemas.microsoft.com/office/drawing/2014/main" id="{080843FB-DABF-FF09-8E18-98948671F746}"/>
              </a:ext>
            </a:extLst>
          </p:cNvPr>
          <p:cNvSpPr/>
          <p:nvPr/>
        </p:nvSpPr>
        <p:spPr>
          <a:xfrm>
            <a:off x="6395234" y="1637905"/>
            <a:ext cx="5039927" cy="4613892"/>
          </a:xfrm>
          <a:prstGeom prst="rect">
            <a:avLst/>
          </a:prstGeom>
        </p:spPr>
        <p:txBody>
          <a:bodyPr wrap="square">
            <a:spAutoFit/>
          </a:bodyPr>
          <a:lstStyle/>
          <a:p>
            <a:pPr marL="285750" indent="-285750">
              <a:lnSpc>
                <a:spcPct val="150000"/>
              </a:lnSpc>
              <a:buClr>
                <a:srgbClr val="9F242B"/>
              </a:buClr>
              <a:buFont typeface="Wingdings" panose="05000000000000000000" pitchFamily="2" charset="2"/>
              <a:buChar char="u"/>
            </a:pPr>
            <a:r>
              <a:rPr lang="zh-CN" altLang="en-US" dirty="0">
                <a:solidFill>
                  <a:schemeClr val="tx1">
                    <a:lumMod val="65000"/>
                    <a:lumOff val="35000"/>
                  </a:schemeClr>
                </a:solidFill>
                <a:cs typeface="+mn-ea"/>
                <a:sym typeface="+mn-lt"/>
              </a:rPr>
              <a:t>在老龄化、空巢化程度较高的老城区，可以充分利用老年食堂的场地，扩展其他居家养老服务的范围和内容。如在非就餐时段，可以专注解决“独居老人紧急救援”、“日间老人看护”等老年人面临的紧急和困难问题。</a:t>
            </a:r>
            <a:endParaRPr lang="en-US" altLang="zh-CN" dirty="0">
              <a:solidFill>
                <a:schemeClr val="tx1">
                  <a:lumMod val="65000"/>
                  <a:lumOff val="35000"/>
                </a:schemeClr>
              </a:solidFill>
              <a:cs typeface="+mn-ea"/>
              <a:sym typeface="+mn-lt"/>
            </a:endParaRPr>
          </a:p>
          <a:p>
            <a:pPr marL="285750" indent="-285750">
              <a:lnSpc>
                <a:spcPct val="150000"/>
              </a:lnSpc>
              <a:buClr>
                <a:srgbClr val="9F242B"/>
              </a:buClr>
              <a:buFont typeface="Wingdings" panose="05000000000000000000" pitchFamily="2" charset="2"/>
              <a:buChar char="u"/>
            </a:pPr>
            <a:r>
              <a:rPr lang="zh-CN" altLang="en-US" dirty="0">
                <a:solidFill>
                  <a:schemeClr val="tx1">
                    <a:lumMod val="65000"/>
                    <a:lumOff val="35000"/>
                  </a:schemeClr>
                </a:solidFill>
                <a:cs typeface="+mn-ea"/>
                <a:sym typeface="+mn-lt"/>
              </a:rPr>
              <a:t>在年轻化的社区，可以高效地利用老年食堂的场地，在社区内开设咖啡厅或托育点，以更好地满足社区居民的休闲娱乐、托育托管等多样化的生活需求。这样既能满足老年人和社区居民的不同需求，也能增加老年食堂的可持续发展和社会效益</a:t>
            </a:r>
            <a:r>
              <a:rPr lang="en-US" altLang="zh-CN" dirty="0">
                <a:solidFill>
                  <a:schemeClr val="tx1">
                    <a:lumMod val="65000"/>
                    <a:lumOff val="35000"/>
                  </a:schemeClr>
                </a:solidFill>
                <a:cs typeface="+mn-ea"/>
                <a:sym typeface="+mn-lt"/>
              </a:rPr>
              <a:t>[</a:t>
            </a:r>
            <a:r>
              <a:rPr lang="zh-CN" altLang="en-US" dirty="0">
                <a:solidFill>
                  <a:schemeClr val="tx1">
                    <a:lumMod val="65000"/>
                    <a:lumOff val="35000"/>
                  </a:schemeClr>
                </a:solidFill>
                <a:cs typeface="+mn-ea"/>
                <a:sym typeface="+mn-lt"/>
              </a:rPr>
              <a:t>。</a:t>
            </a:r>
          </a:p>
        </p:txBody>
      </p:sp>
      <p:sp>
        <p:nvSpPr>
          <p:cNvPr id="21" name="MH_Other_2">
            <a:extLst>
              <a:ext uri="{FF2B5EF4-FFF2-40B4-BE49-F238E27FC236}">
                <a16:creationId xmlns:a16="http://schemas.microsoft.com/office/drawing/2014/main" id="{7ED0C289-8CFD-911E-60B4-1F71AC9A7D92}"/>
              </a:ext>
            </a:extLst>
          </p:cNvPr>
          <p:cNvSpPr/>
          <p:nvPr>
            <p:custDataLst>
              <p:tags r:id="rId1"/>
            </p:custDataLst>
          </p:nvPr>
        </p:nvSpPr>
        <p:spPr>
          <a:xfrm rot="16200000">
            <a:off x="2181837" y="5695966"/>
            <a:ext cx="471021" cy="512244"/>
          </a:xfrm>
          <a:custGeom>
            <a:avLst/>
            <a:gdLst>
              <a:gd name="connsiteX0" fmla="*/ 0 w 495300"/>
              <a:gd name="connsiteY0" fmla="*/ 0 h 495300"/>
              <a:gd name="connsiteX1" fmla="*/ 495300 w 495300"/>
              <a:gd name="connsiteY1" fmla="*/ 0 h 495300"/>
              <a:gd name="connsiteX2" fmla="*/ 495300 w 495300"/>
              <a:gd name="connsiteY2" fmla="*/ 85725 h 495300"/>
              <a:gd name="connsiteX3" fmla="*/ 85725 w 495300"/>
              <a:gd name="connsiteY3" fmla="*/ 85725 h 495300"/>
              <a:gd name="connsiteX4" fmla="*/ 85725 w 495300"/>
              <a:gd name="connsiteY4" fmla="*/ 495300 h 495300"/>
              <a:gd name="connsiteX5" fmla="*/ 0 w 49530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495300">
                <a:moveTo>
                  <a:pt x="0" y="0"/>
                </a:moveTo>
                <a:lnTo>
                  <a:pt x="495300" y="0"/>
                </a:lnTo>
                <a:lnTo>
                  <a:pt x="495300" y="85725"/>
                </a:lnTo>
                <a:lnTo>
                  <a:pt x="85725" y="85725"/>
                </a:lnTo>
                <a:lnTo>
                  <a:pt x="85725" y="495300"/>
                </a:lnTo>
                <a:lnTo>
                  <a:pt x="0" y="495300"/>
                </a:lnTo>
                <a:close/>
              </a:path>
            </a:pathLst>
          </a:cu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5FFE7"/>
              </a:solidFill>
              <a:cs typeface="+mn-ea"/>
              <a:sym typeface="+mn-lt"/>
            </a:endParaRPr>
          </a:p>
        </p:txBody>
      </p:sp>
    </p:spTree>
    <p:extLst>
      <p:ext uri="{BB962C8B-B14F-4D97-AF65-F5344CB8AC3E}">
        <p14:creationId xmlns:p14="http://schemas.microsoft.com/office/powerpoint/2010/main" val="200513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42"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1"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A34E95A-7D69-47FF-8C71-D5C3F10204FD}"/>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0" y="-1"/>
            <a:ext cx="12192000" cy="6857143"/>
          </a:xfrm>
          <a:prstGeom prst="rect">
            <a:avLst/>
          </a:prstGeom>
        </p:spPr>
      </p:pic>
      <p:sp>
        <p:nvSpPr>
          <p:cNvPr id="6" name="矩形 5">
            <a:extLst>
              <a:ext uri="{FF2B5EF4-FFF2-40B4-BE49-F238E27FC236}">
                <a16:creationId xmlns:a16="http://schemas.microsoft.com/office/drawing/2014/main" id="{8E82A015-4598-4FF8-8180-D1AE1D3E252A}"/>
              </a:ext>
            </a:extLst>
          </p:cNvPr>
          <p:cNvSpPr/>
          <p:nvPr/>
        </p:nvSpPr>
        <p:spPr>
          <a:xfrm>
            <a:off x="575892" y="3829231"/>
            <a:ext cx="6096000" cy="1508105"/>
          </a:xfrm>
          <a:prstGeom prst="rect">
            <a:avLst/>
          </a:prstGeom>
        </p:spPr>
        <p:txBody>
          <a:bodyPr>
            <a:spAutoFit/>
          </a:bodyPr>
          <a:lstStyle/>
          <a:p>
            <a:r>
              <a:rPr lang="zh-CN" altLang="en-US" sz="6000" b="1" dirty="0">
                <a:solidFill>
                  <a:schemeClr val="bg1"/>
                </a:solidFill>
                <a:cs typeface="+mn-ea"/>
                <a:sym typeface="+mn-lt"/>
              </a:rPr>
              <a:t>感谢您的观看</a:t>
            </a:r>
            <a:br>
              <a:rPr lang="zh-CN" altLang="en-US" sz="3200" b="1" dirty="0">
                <a:solidFill>
                  <a:schemeClr val="bg1"/>
                </a:solidFill>
                <a:cs typeface="+mn-ea"/>
                <a:sym typeface="+mn-lt"/>
              </a:rPr>
            </a:br>
            <a:endParaRPr lang="zh-CN" altLang="en-US" sz="3200" dirty="0">
              <a:solidFill>
                <a:schemeClr val="bg1"/>
              </a:solidFill>
              <a:cs typeface="+mn-ea"/>
              <a:sym typeface="+mn-lt"/>
            </a:endParaRPr>
          </a:p>
        </p:txBody>
      </p:sp>
      <p:sp>
        <p:nvSpPr>
          <p:cNvPr id="7" name="矩形 6">
            <a:extLst>
              <a:ext uri="{FF2B5EF4-FFF2-40B4-BE49-F238E27FC236}">
                <a16:creationId xmlns:a16="http://schemas.microsoft.com/office/drawing/2014/main" id="{A6E73B40-0290-42D2-AFEB-59ADB441AC54}"/>
              </a:ext>
            </a:extLst>
          </p:cNvPr>
          <p:cNvSpPr/>
          <p:nvPr/>
        </p:nvSpPr>
        <p:spPr>
          <a:xfrm>
            <a:off x="275306" y="4840703"/>
            <a:ext cx="5594556" cy="276999"/>
          </a:xfrm>
          <a:prstGeom prst="rect">
            <a:avLst/>
          </a:prstGeom>
        </p:spPr>
        <p:txBody>
          <a:bodyPr wrap="square">
            <a:spAutoFit/>
          </a:bodyPr>
          <a:lstStyle/>
          <a:p>
            <a:pPr algn="dist"/>
            <a:r>
              <a:rPr lang="en-US" altLang="zh-CN" sz="1200" dirty="0">
                <a:solidFill>
                  <a:schemeClr val="bg1"/>
                </a:solidFill>
                <a:latin typeface="Agency FB" panose="020B0503020202020204" pitchFamily="34" charset="0"/>
                <a:cs typeface="+mn-ea"/>
                <a:sym typeface="+mn-lt"/>
              </a:rPr>
              <a:t>Thank You For Watching</a:t>
            </a:r>
            <a:endParaRPr lang="zh-CN" altLang="en-US" sz="1200" dirty="0">
              <a:solidFill>
                <a:schemeClr val="bg1"/>
              </a:solidFill>
              <a:latin typeface="Agency FB" panose="020B0503020202020204" pitchFamily="34" charset="0"/>
              <a:cs typeface="+mn-ea"/>
              <a:sym typeface="+mn-lt"/>
            </a:endParaRPr>
          </a:p>
        </p:txBody>
      </p:sp>
      <p:sp>
        <p:nvSpPr>
          <p:cNvPr id="8" name="矩形 7">
            <a:extLst>
              <a:ext uri="{FF2B5EF4-FFF2-40B4-BE49-F238E27FC236}">
                <a16:creationId xmlns:a16="http://schemas.microsoft.com/office/drawing/2014/main" id="{4514CD02-2444-4ED3-928E-4E14454902DA}"/>
              </a:ext>
            </a:extLst>
          </p:cNvPr>
          <p:cNvSpPr/>
          <p:nvPr/>
        </p:nvSpPr>
        <p:spPr>
          <a:xfrm>
            <a:off x="275306" y="2789919"/>
            <a:ext cx="1636987" cy="461665"/>
          </a:xfrm>
          <a:prstGeom prst="rect">
            <a:avLst/>
          </a:prstGeom>
        </p:spPr>
        <p:txBody>
          <a:bodyPr wrap="none">
            <a:spAutoFit/>
          </a:bodyPr>
          <a:lstStyle/>
          <a:p>
            <a:r>
              <a:rPr lang="zh-CN" altLang="en-US" sz="2400" dirty="0">
                <a:solidFill>
                  <a:schemeClr val="bg1"/>
                </a:solidFill>
                <a:cs typeface="+mn-ea"/>
                <a:sym typeface="+mn-lt"/>
              </a:rPr>
              <a:t>ARANING</a:t>
            </a:r>
          </a:p>
        </p:txBody>
      </p:sp>
      <p:grpSp>
        <p:nvGrpSpPr>
          <p:cNvPr id="9" name="PA-68-68580-Groceries Store-538714">
            <a:extLst>
              <a:ext uri="{FF2B5EF4-FFF2-40B4-BE49-F238E27FC236}">
                <a16:creationId xmlns:a16="http://schemas.microsoft.com/office/drawing/2014/main" id="{5F83D31A-5A73-4CC8-97AE-0E255D77C7F0}"/>
              </a:ext>
            </a:extLst>
          </p:cNvPr>
          <p:cNvGrpSpPr/>
          <p:nvPr>
            <p:custDataLst>
              <p:tags r:id="rId1"/>
            </p:custDataLst>
          </p:nvPr>
        </p:nvGrpSpPr>
        <p:grpSpPr>
          <a:xfrm>
            <a:off x="393290" y="316129"/>
            <a:ext cx="823783" cy="624327"/>
            <a:chOff x="-1868" y="7135928"/>
            <a:chExt cx="1526564" cy="1156950"/>
          </a:xfrm>
          <a:solidFill>
            <a:schemeClr val="bg1"/>
          </a:solidFill>
        </p:grpSpPr>
        <p:sp>
          <p:nvSpPr>
            <p:cNvPr id="10" name="PA-任意多边形: 形状 1077">
              <a:extLst>
                <a:ext uri="{FF2B5EF4-FFF2-40B4-BE49-F238E27FC236}">
                  <a16:creationId xmlns:a16="http://schemas.microsoft.com/office/drawing/2014/main" id="{EE68290D-3350-4FD6-9994-A867F9B400CA}"/>
                </a:ext>
              </a:extLst>
            </p:cNvPr>
            <p:cNvSpPr/>
            <p:nvPr>
              <p:custDataLst>
                <p:tags r:id="rId4"/>
              </p:custDataLst>
            </p:nvPr>
          </p:nvSpPr>
          <p:spPr>
            <a:xfrm>
              <a:off x="767080" y="7812602"/>
              <a:ext cx="418353" cy="234078"/>
            </a:xfrm>
            <a:custGeom>
              <a:avLst/>
              <a:gdLst>
                <a:gd name="connsiteX0" fmla="*/ 370960 w 418352"/>
                <a:gd name="connsiteY0" fmla="*/ 117903 h 234078"/>
                <a:gd name="connsiteX1" fmla="*/ 394773 w 418352"/>
                <a:gd name="connsiteY1" fmla="*/ 94090 h 234078"/>
                <a:gd name="connsiteX2" fmla="*/ 418585 w 418352"/>
                <a:gd name="connsiteY2" fmla="*/ 117903 h 234078"/>
                <a:gd name="connsiteX3" fmla="*/ 418585 w 418352"/>
                <a:gd name="connsiteY3" fmla="*/ 210178 h 234078"/>
                <a:gd name="connsiteX4" fmla="*/ 394773 w 418352"/>
                <a:gd name="connsiteY4" fmla="*/ 233991 h 234078"/>
                <a:gd name="connsiteX5" fmla="*/ 394178 w 418352"/>
                <a:gd name="connsiteY5" fmla="*/ 233991 h 234078"/>
                <a:gd name="connsiteX6" fmla="*/ 25679 w 418352"/>
                <a:gd name="connsiteY6" fmla="*/ 233991 h 234078"/>
                <a:gd name="connsiteX7" fmla="*/ 1868 w 418352"/>
                <a:gd name="connsiteY7" fmla="*/ 210178 h 234078"/>
                <a:gd name="connsiteX8" fmla="*/ 1868 w 418352"/>
                <a:gd name="connsiteY8" fmla="*/ 209585 h 234078"/>
                <a:gd name="connsiteX9" fmla="*/ 1868 w 418352"/>
                <a:gd name="connsiteY9" fmla="*/ 25679 h 234078"/>
                <a:gd name="connsiteX10" fmla="*/ 25679 w 418352"/>
                <a:gd name="connsiteY10" fmla="*/ 1868 h 234078"/>
                <a:gd name="connsiteX11" fmla="*/ 26274 w 418352"/>
                <a:gd name="connsiteY11" fmla="*/ 1868 h 234078"/>
                <a:gd name="connsiteX12" fmla="*/ 394723 w 418352"/>
                <a:gd name="connsiteY12" fmla="*/ 1868 h 234078"/>
                <a:gd name="connsiteX13" fmla="*/ 418537 w 418352"/>
                <a:gd name="connsiteY13" fmla="*/ 25679 h 234078"/>
                <a:gd name="connsiteX14" fmla="*/ 394723 w 418352"/>
                <a:gd name="connsiteY14" fmla="*/ 49493 h 234078"/>
                <a:gd name="connsiteX15" fmla="*/ 49443 w 418352"/>
                <a:gd name="connsiteY15" fmla="*/ 49493 h 234078"/>
                <a:gd name="connsiteX16" fmla="*/ 49443 w 418352"/>
                <a:gd name="connsiteY16" fmla="*/ 186366 h 234078"/>
                <a:gd name="connsiteX17" fmla="*/ 370860 w 418352"/>
                <a:gd name="connsiteY17" fmla="*/ 186366 h 234078"/>
                <a:gd name="connsiteX18" fmla="*/ 370860 w 418352"/>
                <a:gd name="connsiteY18" fmla="*/ 117906 h 234078"/>
                <a:gd name="connsiteX19" fmla="*/ 370960 w 418352"/>
                <a:gd name="connsiteY19" fmla="*/ 117903 h 234078"/>
                <a:gd name="connsiteX20" fmla="*/ 370960 w 418352"/>
                <a:gd name="connsiteY20" fmla="*/ 117903 h 23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8352" h="234078">
                  <a:moveTo>
                    <a:pt x="370960" y="117903"/>
                  </a:moveTo>
                  <a:cubicBezTo>
                    <a:pt x="370960" y="104758"/>
                    <a:pt x="381625" y="94090"/>
                    <a:pt x="394773" y="94090"/>
                  </a:cubicBezTo>
                  <a:cubicBezTo>
                    <a:pt x="407919" y="94090"/>
                    <a:pt x="418585" y="104755"/>
                    <a:pt x="418585" y="117903"/>
                  </a:cubicBezTo>
                  <a:lnTo>
                    <a:pt x="418585" y="210178"/>
                  </a:lnTo>
                  <a:cubicBezTo>
                    <a:pt x="418585" y="223323"/>
                    <a:pt x="407919" y="233991"/>
                    <a:pt x="394773" y="233991"/>
                  </a:cubicBezTo>
                  <a:lnTo>
                    <a:pt x="394178" y="233991"/>
                  </a:lnTo>
                  <a:lnTo>
                    <a:pt x="25679" y="233991"/>
                  </a:lnTo>
                  <a:cubicBezTo>
                    <a:pt x="12536" y="233991"/>
                    <a:pt x="1868" y="223326"/>
                    <a:pt x="1868" y="210178"/>
                  </a:cubicBezTo>
                  <a:lnTo>
                    <a:pt x="1868" y="209585"/>
                  </a:lnTo>
                  <a:lnTo>
                    <a:pt x="1868" y="25679"/>
                  </a:lnTo>
                  <a:cubicBezTo>
                    <a:pt x="1868" y="12533"/>
                    <a:pt x="12533" y="1868"/>
                    <a:pt x="25679" y="1868"/>
                  </a:cubicBezTo>
                  <a:lnTo>
                    <a:pt x="26274" y="1868"/>
                  </a:lnTo>
                  <a:lnTo>
                    <a:pt x="394723" y="1868"/>
                  </a:lnTo>
                  <a:cubicBezTo>
                    <a:pt x="407869" y="1868"/>
                    <a:pt x="418537" y="12531"/>
                    <a:pt x="418537" y="25679"/>
                  </a:cubicBezTo>
                  <a:cubicBezTo>
                    <a:pt x="418537" y="38827"/>
                    <a:pt x="407872" y="49493"/>
                    <a:pt x="394723" y="49493"/>
                  </a:cubicBezTo>
                  <a:lnTo>
                    <a:pt x="49443" y="49493"/>
                  </a:lnTo>
                  <a:lnTo>
                    <a:pt x="49443" y="186366"/>
                  </a:lnTo>
                  <a:lnTo>
                    <a:pt x="370860" y="186366"/>
                  </a:lnTo>
                  <a:lnTo>
                    <a:pt x="370860" y="117906"/>
                  </a:lnTo>
                  <a:lnTo>
                    <a:pt x="370960" y="117903"/>
                  </a:lnTo>
                  <a:lnTo>
                    <a:pt x="370960" y="117903"/>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1" name="PA-任意多边形: 形状 1078">
              <a:extLst>
                <a:ext uri="{FF2B5EF4-FFF2-40B4-BE49-F238E27FC236}">
                  <a16:creationId xmlns:a16="http://schemas.microsoft.com/office/drawing/2014/main" id="{74651E60-F22F-4BF0-A3A6-F26A2E71BF41}"/>
                </a:ext>
              </a:extLst>
            </p:cNvPr>
            <p:cNvSpPr/>
            <p:nvPr>
              <p:custDataLst>
                <p:tags r:id="rId5"/>
              </p:custDataLst>
            </p:nvPr>
          </p:nvSpPr>
          <p:spPr>
            <a:xfrm>
              <a:off x="336515" y="7655388"/>
              <a:ext cx="1065804" cy="637490"/>
            </a:xfrm>
            <a:custGeom>
              <a:avLst/>
              <a:gdLst>
                <a:gd name="connsiteX0" fmla="*/ 49495 w 1065803"/>
                <a:gd name="connsiteY0" fmla="*/ 613502 h 637490"/>
                <a:gd name="connsiteX1" fmla="*/ 25681 w 1065803"/>
                <a:gd name="connsiteY1" fmla="*/ 637316 h 637490"/>
                <a:gd name="connsiteX2" fmla="*/ 1868 w 1065803"/>
                <a:gd name="connsiteY2" fmla="*/ 613502 h 637490"/>
                <a:gd name="connsiteX3" fmla="*/ 1868 w 1065803"/>
                <a:gd name="connsiteY3" fmla="*/ 126786 h 637490"/>
                <a:gd name="connsiteX4" fmla="*/ 25681 w 1065803"/>
                <a:gd name="connsiteY4" fmla="*/ 102975 h 637490"/>
                <a:gd name="connsiteX5" fmla="*/ 26277 w 1065803"/>
                <a:gd name="connsiteY5" fmla="*/ 102975 h 637490"/>
                <a:gd name="connsiteX6" fmla="*/ 271695 w 1065803"/>
                <a:gd name="connsiteY6" fmla="*/ 102975 h 637490"/>
                <a:gd name="connsiteX7" fmla="*/ 295509 w 1065803"/>
                <a:gd name="connsiteY7" fmla="*/ 126786 h 637490"/>
                <a:gd name="connsiteX8" fmla="*/ 295509 w 1065803"/>
                <a:gd name="connsiteY8" fmla="*/ 127379 h 637490"/>
                <a:gd name="connsiteX9" fmla="*/ 295509 w 1065803"/>
                <a:gd name="connsiteY9" fmla="*/ 589688 h 637490"/>
                <a:gd name="connsiteX10" fmla="*/ 1016782 w 1065803"/>
                <a:gd name="connsiteY10" fmla="*/ 589688 h 637490"/>
                <a:gd name="connsiteX11" fmla="*/ 1016782 w 1065803"/>
                <a:gd name="connsiteY11" fmla="*/ 25681 h 637490"/>
                <a:gd name="connsiteX12" fmla="*/ 1040593 w 1065803"/>
                <a:gd name="connsiteY12" fmla="*/ 1868 h 637490"/>
                <a:gd name="connsiteX13" fmla="*/ 1064407 w 1065803"/>
                <a:gd name="connsiteY13" fmla="*/ 25681 h 637490"/>
                <a:gd name="connsiteX14" fmla="*/ 1064407 w 1065803"/>
                <a:gd name="connsiteY14" fmla="*/ 612857 h 637490"/>
                <a:gd name="connsiteX15" fmla="*/ 1064407 w 1065803"/>
                <a:gd name="connsiteY15" fmla="*/ 613502 h 637490"/>
                <a:gd name="connsiteX16" fmla="*/ 1040593 w 1065803"/>
                <a:gd name="connsiteY16" fmla="*/ 637316 h 637490"/>
                <a:gd name="connsiteX17" fmla="*/ 272293 w 1065803"/>
                <a:gd name="connsiteY17" fmla="*/ 637316 h 637490"/>
                <a:gd name="connsiteX18" fmla="*/ 271698 w 1065803"/>
                <a:gd name="connsiteY18" fmla="*/ 637316 h 637490"/>
                <a:gd name="connsiteX19" fmla="*/ 247884 w 1065803"/>
                <a:gd name="connsiteY19" fmla="*/ 613502 h 637490"/>
                <a:gd name="connsiteX20" fmla="*/ 247884 w 1065803"/>
                <a:gd name="connsiteY20" fmla="*/ 150597 h 637490"/>
                <a:gd name="connsiteX21" fmla="*/ 49498 w 1065803"/>
                <a:gd name="connsiteY21" fmla="*/ 150597 h 637490"/>
                <a:gd name="connsiteX22" fmla="*/ 49498 w 1065803"/>
                <a:gd name="connsiteY22" fmla="*/ 613502 h 637490"/>
                <a:gd name="connsiteX23" fmla="*/ 49495 w 1065803"/>
                <a:gd name="connsiteY23" fmla="*/ 613502 h 6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5803" h="637490">
                  <a:moveTo>
                    <a:pt x="49495" y="613502"/>
                  </a:moveTo>
                  <a:cubicBezTo>
                    <a:pt x="49495" y="626648"/>
                    <a:pt x="38830" y="637316"/>
                    <a:pt x="25681" y="637316"/>
                  </a:cubicBezTo>
                  <a:cubicBezTo>
                    <a:pt x="12533" y="637316"/>
                    <a:pt x="1868" y="626650"/>
                    <a:pt x="1868" y="613502"/>
                  </a:cubicBezTo>
                  <a:lnTo>
                    <a:pt x="1868" y="126786"/>
                  </a:lnTo>
                  <a:cubicBezTo>
                    <a:pt x="1868" y="113643"/>
                    <a:pt x="12533" y="102975"/>
                    <a:pt x="25681" y="102975"/>
                  </a:cubicBezTo>
                  <a:lnTo>
                    <a:pt x="26277" y="102975"/>
                  </a:lnTo>
                  <a:lnTo>
                    <a:pt x="271695" y="102975"/>
                  </a:lnTo>
                  <a:cubicBezTo>
                    <a:pt x="284841" y="102975"/>
                    <a:pt x="295509" y="113690"/>
                    <a:pt x="295509" y="126786"/>
                  </a:cubicBezTo>
                  <a:lnTo>
                    <a:pt x="295509" y="127379"/>
                  </a:lnTo>
                  <a:lnTo>
                    <a:pt x="295509" y="589688"/>
                  </a:lnTo>
                  <a:lnTo>
                    <a:pt x="1016782" y="589688"/>
                  </a:lnTo>
                  <a:lnTo>
                    <a:pt x="1016782" y="25681"/>
                  </a:lnTo>
                  <a:cubicBezTo>
                    <a:pt x="1016782" y="12536"/>
                    <a:pt x="1027447" y="1868"/>
                    <a:pt x="1040593" y="1868"/>
                  </a:cubicBezTo>
                  <a:cubicBezTo>
                    <a:pt x="1053741" y="1868"/>
                    <a:pt x="1064407" y="12533"/>
                    <a:pt x="1064407" y="25681"/>
                  </a:cubicBezTo>
                  <a:lnTo>
                    <a:pt x="1064407" y="612857"/>
                  </a:lnTo>
                  <a:lnTo>
                    <a:pt x="1064407" y="613502"/>
                  </a:lnTo>
                  <a:cubicBezTo>
                    <a:pt x="1064407" y="626648"/>
                    <a:pt x="1053741" y="637316"/>
                    <a:pt x="1040593" y="637316"/>
                  </a:cubicBezTo>
                  <a:lnTo>
                    <a:pt x="272293" y="637316"/>
                  </a:lnTo>
                  <a:lnTo>
                    <a:pt x="271698" y="637316"/>
                  </a:lnTo>
                  <a:cubicBezTo>
                    <a:pt x="258552" y="637316"/>
                    <a:pt x="247884" y="626650"/>
                    <a:pt x="247884" y="613502"/>
                  </a:cubicBezTo>
                  <a:lnTo>
                    <a:pt x="247884" y="150597"/>
                  </a:lnTo>
                  <a:lnTo>
                    <a:pt x="49498" y="150597"/>
                  </a:lnTo>
                  <a:lnTo>
                    <a:pt x="49498" y="613502"/>
                  </a:lnTo>
                  <a:lnTo>
                    <a:pt x="49495" y="613502"/>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2" name="PA-任意多边形: 形状 1079">
              <a:extLst>
                <a:ext uri="{FF2B5EF4-FFF2-40B4-BE49-F238E27FC236}">
                  <a16:creationId xmlns:a16="http://schemas.microsoft.com/office/drawing/2014/main" id="{9E6EB4C3-0B8A-4B94-BE37-314A9BD5FE2C}"/>
                </a:ext>
              </a:extLst>
            </p:cNvPr>
            <p:cNvSpPr/>
            <p:nvPr>
              <p:custDataLst>
                <p:tags r:id="rId6"/>
              </p:custDataLst>
            </p:nvPr>
          </p:nvSpPr>
          <p:spPr>
            <a:xfrm>
              <a:off x="121163" y="7655388"/>
              <a:ext cx="156882" cy="637490"/>
            </a:xfrm>
            <a:custGeom>
              <a:avLst/>
              <a:gdLst>
                <a:gd name="connsiteX0" fmla="*/ 1868 w 156882"/>
                <a:gd name="connsiteY0" fmla="*/ 25681 h 637490"/>
                <a:gd name="connsiteX1" fmla="*/ 25681 w 156882"/>
                <a:gd name="connsiteY1" fmla="*/ 1868 h 637490"/>
                <a:gd name="connsiteX2" fmla="*/ 49495 w 156882"/>
                <a:gd name="connsiteY2" fmla="*/ 25681 h 637490"/>
                <a:gd name="connsiteX3" fmla="*/ 49495 w 156882"/>
                <a:gd name="connsiteY3" fmla="*/ 589641 h 637490"/>
                <a:gd name="connsiteX4" fmla="*/ 133335 w 156882"/>
                <a:gd name="connsiteY4" fmla="*/ 589641 h 637490"/>
                <a:gd name="connsiteX5" fmla="*/ 157149 w 156882"/>
                <a:gd name="connsiteY5" fmla="*/ 613455 h 637490"/>
                <a:gd name="connsiteX6" fmla="*/ 133335 w 156882"/>
                <a:gd name="connsiteY6" fmla="*/ 637266 h 637490"/>
                <a:gd name="connsiteX7" fmla="*/ 26326 w 156882"/>
                <a:gd name="connsiteY7" fmla="*/ 637266 h 637490"/>
                <a:gd name="connsiteX8" fmla="*/ 25731 w 156882"/>
                <a:gd name="connsiteY8" fmla="*/ 637266 h 637490"/>
                <a:gd name="connsiteX9" fmla="*/ 1917 w 156882"/>
                <a:gd name="connsiteY9" fmla="*/ 613455 h 637490"/>
                <a:gd name="connsiteX10" fmla="*/ 1917 w 156882"/>
                <a:gd name="connsiteY10" fmla="*/ 25681 h 637490"/>
                <a:gd name="connsiteX11" fmla="*/ 1868 w 156882"/>
                <a:gd name="connsiteY11" fmla="*/ 25681 h 6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882" h="637490">
                  <a:moveTo>
                    <a:pt x="1868" y="25681"/>
                  </a:moveTo>
                  <a:cubicBezTo>
                    <a:pt x="1868" y="12536"/>
                    <a:pt x="12533" y="1868"/>
                    <a:pt x="25681" y="1868"/>
                  </a:cubicBezTo>
                  <a:cubicBezTo>
                    <a:pt x="38830" y="1868"/>
                    <a:pt x="49495" y="12533"/>
                    <a:pt x="49495" y="25681"/>
                  </a:cubicBezTo>
                  <a:lnTo>
                    <a:pt x="49495" y="589641"/>
                  </a:lnTo>
                  <a:lnTo>
                    <a:pt x="133335" y="589641"/>
                  </a:lnTo>
                  <a:cubicBezTo>
                    <a:pt x="146481" y="589641"/>
                    <a:pt x="157149" y="600307"/>
                    <a:pt x="157149" y="613455"/>
                  </a:cubicBezTo>
                  <a:cubicBezTo>
                    <a:pt x="157149" y="626603"/>
                    <a:pt x="146483" y="637266"/>
                    <a:pt x="133335" y="637266"/>
                  </a:cubicBezTo>
                  <a:lnTo>
                    <a:pt x="26326" y="637266"/>
                  </a:lnTo>
                  <a:lnTo>
                    <a:pt x="25731" y="637266"/>
                  </a:lnTo>
                  <a:cubicBezTo>
                    <a:pt x="12585" y="637266"/>
                    <a:pt x="1917" y="626603"/>
                    <a:pt x="1917" y="613455"/>
                  </a:cubicBezTo>
                  <a:lnTo>
                    <a:pt x="1917" y="25681"/>
                  </a:lnTo>
                  <a:lnTo>
                    <a:pt x="1868" y="25681"/>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3" name="PA-任意多边形: 形状 1080">
              <a:extLst>
                <a:ext uri="{FF2B5EF4-FFF2-40B4-BE49-F238E27FC236}">
                  <a16:creationId xmlns:a16="http://schemas.microsoft.com/office/drawing/2014/main" id="{E86D6351-56D3-4571-A0B4-4421B480B86F}"/>
                </a:ext>
              </a:extLst>
            </p:cNvPr>
            <p:cNvSpPr/>
            <p:nvPr>
              <p:custDataLst>
                <p:tags r:id="rId7"/>
              </p:custDataLst>
            </p:nvPr>
          </p:nvSpPr>
          <p:spPr>
            <a:xfrm>
              <a:off x="-1794" y="7135928"/>
              <a:ext cx="1526490" cy="388471"/>
            </a:xfrm>
            <a:custGeom>
              <a:avLst/>
              <a:gdLst>
                <a:gd name="connsiteX0" fmla="*/ 44855 w 1526490"/>
                <a:gd name="connsiteY0" fmla="*/ 377957 h 388470"/>
                <a:gd name="connsiteX1" fmla="*/ 11666 w 1526490"/>
                <a:gd name="connsiteY1" fmla="*/ 383264 h 388470"/>
                <a:gd name="connsiteX2" fmla="*/ 6359 w 1526490"/>
                <a:gd name="connsiteY2" fmla="*/ 350074 h 388470"/>
                <a:gd name="connsiteX3" fmla="*/ 252423 w 1526490"/>
                <a:gd name="connsiteY3" fmla="*/ 11739 h 388470"/>
                <a:gd name="connsiteX4" fmla="*/ 271669 w 1526490"/>
                <a:gd name="connsiteY4" fmla="*/ 1967 h 388470"/>
                <a:gd name="connsiteX5" fmla="*/ 271669 w 1526490"/>
                <a:gd name="connsiteY5" fmla="*/ 1868 h 388470"/>
                <a:gd name="connsiteX6" fmla="*/ 1255919 w 1526490"/>
                <a:gd name="connsiteY6" fmla="*/ 1868 h 388470"/>
                <a:gd name="connsiteX7" fmla="*/ 1275963 w 1526490"/>
                <a:gd name="connsiteY7" fmla="*/ 12832 h 388470"/>
                <a:gd name="connsiteX8" fmla="*/ 1521230 w 1526490"/>
                <a:gd name="connsiteY8" fmla="*/ 350077 h 388470"/>
                <a:gd name="connsiteX9" fmla="*/ 1515921 w 1526490"/>
                <a:gd name="connsiteY9" fmla="*/ 383266 h 388470"/>
                <a:gd name="connsiteX10" fmla="*/ 1482734 w 1526490"/>
                <a:gd name="connsiteY10" fmla="*/ 377959 h 388470"/>
                <a:gd name="connsiteX11" fmla="*/ 1243864 w 1526490"/>
                <a:gd name="connsiteY11" fmla="*/ 49495 h 388470"/>
                <a:gd name="connsiteX12" fmla="*/ 283724 w 1526490"/>
                <a:gd name="connsiteY12" fmla="*/ 49495 h 388470"/>
                <a:gd name="connsiteX13" fmla="*/ 44855 w 1526490"/>
                <a:gd name="connsiteY13" fmla="*/ 377957 h 388470"/>
                <a:gd name="connsiteX14" fmla="*/ 44855 w 1526490"/>
                <a:gd name="connsiteY14" fmla="*/ 377957 h 388470"/>
                <a:gd name="connsiteX15" fmla="*/ 1275963 w 1526490"/>
                <a:gd name="connsiteY15" fmla="*/ 12832 h 388470"/>
                <a:gd name="connsiteX16" fmla="*/ 1279733 w 1526490"/>
                <a:gd name="connsiteY16" fmla="*/ 25681 h 388470"/>
                <a:gd name="connsiteX17" fmla="*/ 1275963 w 1526490"/>
                <a:gd name="connsiteY17" fmla="*/ 12832 h 38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6490" h="388470">
                  <a:moveTo>
                    <a:pt x="44855" y="377957"/>
                  </a:moveTo>
                  <a:cubicBezTo>
                    <a:pt x="37165" y="388573"/>
                    <a:pt x="22284" y="390906"/>
                    <a:pt x="11666" y="383264"/>
                  </a:cubicBezTo>
                  <a:cubicBezTo>
                    <a:pt x="1050" y="375574"/>
                    <a:pt x="-1283" y="360692"/>
                    <a:pt x="6359" y="350074"/>
                  </a:cubicBezTo>
                  <a:lnTo>
                    <a:pt x="252423" y="11739"/>
                  </a:lnTo>
                  <a:cubicBezTo>
                    <a:pt x="257087" y="5339"/>
                    <a:pt x="264328" y="1967"/>
                    <a:pt x="271669" y="1967"/>
                  </a:cubicBezTo>
                  <a:lnTo>
                    <a:pt x="271669" y="1868"/>
                  </a:lnTo>
                  <a:lnTo>
                    <a:pt x="1255919" y="1868"/>
                  </a:lnTo>
                  <a:cubicBezTo>
                    <a:pt x="1264354" y="1868"/>
                    <a:pt x="1271695" y="6233"/>
                    <a:pt x="1275963" y="12832"/>
                  </a:cubicBezTo>
                  <a:lnTo>
                    <a:pt x="1521230" y="350077"/>
                  </a:lnTo>
                  <a:cubicBezTo>
                    <a:pt x="1528920" y="360692"/>
                    <a:pt x="1526539" y="375576"/>
                    <a:pt x="1515921" y="383266"/>
                  </a:cubicBezTo>
                  <a:cubicBezTo>
                    <a:pt x="1505303" y="390956"/>
                    <a:pt x="1490424" y="388575"/>
                    <a:pt x="1482734" y="377959"/>
                  </a:cubicBezTo>
                  <a:lnTo>
                    <a:pt x="1243864" y="49495"/>
                  </a:lnTo>
                  <a:lnTo>
                    <a:pt x="283724" y="49495"/>
                  </a:lnTo>
                  <a:lnTo>
                    <a:pt x="44855" y="377957"/>
                  </a:lnTo>
                  <a:lnTo>
                    <a:pt x="44855" y="377957"/>
                  </a:lnTo>
                  <a:close/>
                  <a:moveTo>
                    <a:pt x="1275963" y="12832"/>
                  </a:moveTo>
                  <a:lnTo>
                    <a:pt x="1279733" y="25681"/>
                  </a:lnTo>
                  <a:cubicBezTo>
                    <a:pt x="1279733" y="20967"/>
                    <a:pt x="1278344" y="16552"/>
                    <a:pt x="1275963" y="1283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4" name="PA-任意多边形: 形状 1081">
              <a:extLst>
                <a:ext uri="{FF2B5EF4-FFF2-40B4-BE49-F238E27FC236}">
                  <a16:creationId xmlns:a16="http://schemas.microsoft.com/office/drawing/2014/main" id="{5385A92B-C6FA-44A1-B5B5-7179DB78D80A}"/>
                </a:ext>
              </a:extLst>
            </p:cNvPr>
            <p:cNvSpPr/>
            <p:nvPr>
              <p:custDataLst>
                <p:tags r:id="rId8"/>
              </p:custDataLst>
            </p:nvPr>
          </p:nvSpPr>
          <p:spPr>
            <a:xfrm>
              <a:off x="1289959" y="7474264"/>
              <a:ext cx="234078" cy="141941"/>
            </a:xfrm>
            <a:custGeom>
              <a:avLst/>
              <a:gdLst>
                <a:gd name="connsiteX0" fmla="*/ 186416 w 234078"/>
                <a:gd name="connsiteY0" fmla="*/ 25681 h 141941"/>
                <a:gd name="connsiteX1" fmla="*/ 210227 w 234078"/>
                <a:gd name="connsiteY1" fmla="*/ 1868 h 141941"/>
                <a:gd name="connsiteX2" fmla="*/ 234039 w 234078"/>
                <a:gd name="connsiteY2" fmla="*/ 25681 h 141941"/>
                <a:gd name="connsiteX3" fmla="*/ 200057 w 234078"/>
                <a:gd name="connsiteY3" fmla="*/ 107786 h 141941"/>
                <a:gd name="connsiteX4" fmla="*/ 117953 w 234078"/>
                <a:gd name="connsiteY4" fmla="*/ 141767 h 141941"/>
                <a:gd name="connsiteX5" fmla="*/ 35849 w 234078"/>
                <a:gd name="connsiteY5" fmla="*/ 107786 h 141941"/>
                <a:gd name="connsiteX6" fmla="*/ 1868 w 234078"/>
                <a:gd name="connsiteY6" fmla="*/ 25681 h 141941"/>
                <a:gd name="connsiteX7" fmla="*/ 25681 w 234078"/>
                <a:gd name="connsiteY7" fmla="*/ 1868 h 141941"/>
                <a:gd name="connsiteX8" fmla="*/ 49493 w 234078"/>
                <a:gd name="connsiteY8" fmla="*/ 25681 h 141941"/>
                <a:gd name="connsiteX9" fmla="*/ 69539 w 234078"/>
                <a:gd name="connsiteY9" fmla="*/ 74101 h 141941"/>
                <a:gd name="connsiteX10" fmla="*/ 117953 w 234078"/>
                <a:gd name="connsiteY10" fmla="*/ 94142 h 141941"/>
                <a:gd name="connsiteX11" fmla="*/ 166370 w 234078"/>
                <a:gd name="connsiteY11" fmla="*/ 74101 h 141941"/>
                <a:gd name="connsiteX12" fmla="*/ 186416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416" y="25681"/>
                  </a:moveTo>
                  <a:cubicBezTo>
                    <a:pt x="186416" y="12536"/>
                    <a:pt x="197082" y="1868"/>
                    <a:pt x="210227" y="1868"/>
                  </a:cubicBezTo>
                  <a:cubicBezTo>
                    <a:pt x="223375" y="1868"/>
                    <a:pt x="234039" y="12533"/>
                    <a:pt x="234039" y="25681"/>
                  </a:cubicBezTo>
                  <a:cubicBezTo>
                    <a:pt x="234039" y="57730"/>
                    <a:pt x="220992" y="86801"/>
                    <a:pt x="200057" y="107786"/>
                  </a:cubicBezTo>
                  <a:cubicBezTo>
                    <a:pt x="179073" y="128771"/>
                    <a:pt x="149999" y="141767"/>
                    <a:pt x="117953" y="141767"/>
                  </a:cubicBezTo>
                  <a:cubicBezTo>
                    <a:pt x="85907" y="141767"/>
                    <a:pt x="56834" y="128768"/>
                    <a:pt x="35849" y="107786"/>
                  </a:cubicBezTo>
                  <a:cubicBezTo>
                    <a:pt x="14864" y="86803"/>
                    <a:pt x="1868" y="57730"/>
                    <a:pt x="1868" y="25681"/>
                  </a:cubicBezTo>
                  <a:cubicBezTo>
                    <a:pt x="1868" y="12536"/>
                    <a:pt x="12585" y="1868"/>
                    <a:pt x="25681" y="1868"/>
                  </a:cubicBezTo>
                  <a:cubicBezTo>
                    <a:pt x="38827" y="1868"/>
                    <a:pt x="49493" y="12533"/>
                    <a:pt x="49493" y="25681"/>
                  </a:cubicBezTo>
                  <a:cubicBezTo>
                    <a:pt x="49493" y="44582"/>
                    <a:pt x="57185" y="61697"/>
                    <a:pt x="69539" y="74101"/>
                  </a:cubicBezTo>
                  <a:cubicBezTo>
                    <a:pt x="81937" y="86452"/>
                    <a:pt x="99057" y="94142"/>
                    <a:pt x="117953" y="94142"/>
                  </a:cubicBezTo>
                  <a:cubicBezTo>
                    <a:pt x="136849" y="94142"/>
                    <a:pt x="153969" y="86452"/>
                    <a:pt x="166370" y="74101"/>
                  </a:cubicBezTo>
                  <a:cubicBezTo>
                    <a:pt x="178726" y="61697"/>
                    <a:pt x="186416" y="44582"/>
                    <a:pt x="186416"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5" name="PA-任意多边形: 形状 1082">
              <a:extLst>
                <a:ext uri="{FF2B5EF4-FFF2-40B4-BE49-F238E27FC236}">
                  <a16:creationId xmlns:a16="http://schemas.microsoft.com/office/drawing/2014/main" id="{FF476E8F-FCBD-4BDE-BF15-13B5EE5DE609}"/>
                </a:ext>
              </a:extLst>
            </p:cNvPr>
            <p:cNvSpPr/>
            <p:nvPr>
              <p:custDataLst>
                <p:tags r:id="rId9"/>
              </p:custDataLst>
            </p:nvPr>
          </p:nvSpPr>
          <p:spPr>
            <a:xfrm>
              <a:off x="305709" y="7258959"/>
              <a:ext cx="911412" cy="49804"/>
            </a:xfrm>
            <a:custGeom>
              <a:avLst/>
              <a:gdLst>
                <a:gd name="connsiteX0" fmla="*/ 25681 w 911411"/>
                <a:gd name="connsiteY0" fmla="*/ 49493 h 49803"/>
                <a:gd name="connsiteX1" fmla="*/ 1868 w 911411"/>
                <a:gd name="connsiteY1" fmla="*/ 25679 h 49803"/>
                <a:gd name="connsiteX2" fmla="*/ 25681 w 911411"/>
                <a:gd name="connsiteY2" fmla="*/ 1868 h 49803"/>
                <a:gd name="connsiteX3" fmla="*/ 886901 w 911411"/>
                <a:gd name="connsiteY3" fmla="*/ 1868 h 49803"/>
                <a:gd name="connsiteX4" fmla="*/ 910715 w 911411"/>
                <a:gd name="connsiteY4" fmla="*/ 25679 h 49803"/>
                <a:gd name="connsiteX5" fmla="*/ 886901 w 911411"/>
                <a:gd name="connsiteY5" fmla="*/ 49493 h 49803"/>
                <a:gd name="connsiteX6" fmla="*/ 25681 w 911411"/>
                <a:gd name="connsiteY6" fmla="*/ 49493 h 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411" h="49803">
                  <a:moveTo>
                    <a:pt x="25681" y="49493"/>
                  </a:moveTo>
                  <a:cubicBezTo>
                    <a:pt x="12536" y="49493"/>
                    <a:pt x="1868" y="38827"/>
                    <a:pt x="1868" y="25679"/>
                  </a:cubicBezTo>
                  <a:cubicBezTo>
                    <a:pt x="1868" y="12531"/>
                    <a:pt x="12533" y="1868"/>
                    <a:pt x="25681" y="1868"/>
                  </a:cubicBezTo>
                  <a:lnTo>
                    <a:pt x="886901" y="1868"/>
                  </a:lnTo>
                  <a:cubicBezTo>
                    <a:pt x="900047" y="1868"/>
                    <a:pt x="910715" y="12533"/>
                    <a:pt x="910715" y="25679"/>
                  </a:cubicBezTo>
                  <a:cubicBezTo>
                    <a:pt x="910715" y="38827"/>
                    <a:pt x="900049" y="49493"/>
                    <a:pt x="886901" y="49493"/>
                  </a:cubicBezTo>
                  <a:lnTo>
                    <a:pt x="25681" y="49493"/>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6" name="PA-任意多边形: 形状 1083">
              <a:extLst>
                <a:ext uri="{FF2B5EF4-FFF2-40B4-BE49-F238E27FC236}">
                  <a16:creationId xmlns:a16="http://schemas.microsoft.com/office/drawing/2014/main" id="{342073DE-07D7-42C2-A07F-C4719D7FE028}"/>
                </a:ext>
              </a:extLst>
            </p:cNvPr>
            <p:cNvSpPr/>
            <p:nvPr>
              <p:custDataLst>
                <p:tags r:id="rId10"/>
              </p:custDataLst>
            </p:nvPr>
          </p:nvSpPr>
          <p:spPr>
            <a:xfrm>
              <a:off x="1105413" y="7474264"/>
              <a:ext cx="234078" cy="141941"/>
            </a:xfrm>
            <a:custGeom>
              <a:avLst/>
              <a:gdLst>
                <a:gd name="connsiteX0" fmla="*/ 1868 w 234078"/>
                <a:gd name="connsiteY0" fmla="*/ 25681 h 141941"/>
                <a:gd name="connsiteX1" fmla="*/ 25679 w 234078"/>
                <a:gd name="connsiteY1" fmla="*/ 1868 h 141941"/>
                <a:gd name="connsiteX2" fmla="*/ 49493 w 234078"/>
                <a:gd name="connsiteY2" fmla="*/ 25681 h 141941"/>
                <a:gd name="connsiteX3" fmla="*/ 69536 w 234078"/>
                <a:gd name="connsiteY3" fmla="*/ 74101 h 141941"/>
                <a:gd name="connsiteX4" fmla="*/ 70727 w 234078"/>
                <a:gd name="connsiteY4" fmla="*/ 75391 h 141941"/>
                <a:gd name="connsiteX5" fmla="*/ 117958 w 234078"/>
                <a:gd name="connsiteY5" fmla="*/ 94142 h 141941"/>
                <a:gd name="connsiteX6" fmla="*/ 166373 w 234078"/>
                <a:gd name="connsiteY6" fmla="*/ 74101 h 141941"/>
                <a:gd name="connsiteX7" fmla="*/ 186416 w 234078"/>
                <a:gd name="connsiteY7" fmla="*/ 25681 h 141941"/>
                <a:gd name="connsiteX8" fmla="*/ 210230 w 234078"/>
                <a:gd name="connsiteY8" fmla="*/ 1868 h 141941"/>
                <a:gd name="connsiteX9" fmla="*/ 234041 w 234078"/>
                <a:gd name="connsiteY9" fmla="*/ 25681 h 141941"/>
                <a:gd name="connsiteX10" fmla="*/ 200060 w 234078"/>
                <a:gd name="connsiteY10" fmla="*/ 107786 h 141941"/>
                <a:gd name="connsiteX11" fmla="*/ 117956 w 234078"/>
                <a:gd name="connsiteY11" fmla="*/ 141767 h 141941"/>
                <a:gd name="connsiteX12" fmla="*/ 37540 w 234078"/>
                <a:gd name="connsiteY12" fmla="*/ 109272 h 141941"/>
                <a:gd name="connsiteX13" fmla="*/ 35901 w 234078"/>
                <a:gd name="connsiteY13" fmla="*/ 107783 h 141941"/>
                <a:gd name="connsiteX14" fmla="*/ 1868 w 234078"/>
                <a:gd name="connsiteY14"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078" h="141941">
                  <a:moveTo>
                    <a:pt x="1868" y="25681"/>
                  </a:moveTo>
                  <a:cubicBezTo>
                    <a:pt x="1868" y="12536"/>
                    <a:pt x="12533" y="1868"/>
                    <a:pt x="25679" y="1868"/>
                  </a:cubicBezTo>
                  <a:cubicBezTo>
                    <a:pt x="38827" y="1868"/>
                    <a:pt x="49493" y="12533"/>
                    <a:pt x="49493" y="25681"/>
                  </a:cubicBezTo>
                  <a:cubicBezTo>
                    <a:pt x="49493" y="44582"/>
                    <a:pt x="57182" y="61697"/>
                    <a:pt x="69536" y="74101"/>
                  </a:cubicBezTo>
                  <a:lnTo>
                    <a:pt x="70727" y="75391"/>
                  </a:lnTo>
                  <a:cubicBezTo>
                    <a:pt x="82983" y="87000"/>
                    <a:pt x="99603" y="94142"/>
                    <a:pt x="117958" y="94142"/>
                  </a:cubicBezTo>
                  <a:cubicBezTo>
                    <a:pt x="136859" y="94142"/>
                    <a:pt x="153974" y="86452"/>
                    <a:pt x="166373" y="74101"/>
                  </a:cubicBezTo>
                  <a:cubicBezTo>
                    <a:pt x="178774" y="61700"/>
                    <a:pt x="186416" y="44582"/>
                    <a:pt x="186416" y="25681"/>
                  </a:cubicBezTo>
                  <a:cubicBezTo>
                    <a:pt x="186416" y="12536"/>
                    <a:pt x="197134" y="1868"/>
                    <a:pt x="210230" y="1868"/>
                  </a:cubicBezTo>
                  <a:cubicBezTo>
                    <a:pt x="223375" y="1868"/>
                    <a:pt x="234041" y="12533"/>
                    <a:pt x="234041" y="25681"/>
                  </a:cubicBezTo>
                  <a:cubicBezTo>
                    <a:pt x="234041" y="57730"/>
                    <a:pt x="220997" y="86801"/>
                    <a:pt x="200060" y="107786"/>
                  </a:cubicBezTo>
                  <a:cubicBezTo>
                    <a:pt x="179075" y="128771"/>
                    <a:pt x="149999" y="141767"/>
                    <a:pt x="117956" y="141767"/>
                  </a:cubicBezTo>
                  <a:cubicBezTo>
                    <a:pt x="86751" y="141767"/>
                    <a:pt x="58425" y="129416"/>
                    <a:pt x="37540" y="109272"/>
                  </a:cubicBezTo>
                  <a:lnTo>
                    <a:pt x="35901" y="107783"/>
                  </a:lnTo>
                  <a:cubicBezTo>
                    <a:pt x="14866" y="86801"/>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7" name="PA-任意多边形: 形状 1084">
              <a:extLst>
                <a:ext uri="{FF2B5EF4-FFF2-40B4-BE49-F238E27FC236}">
                  <a16:creationId xmlns:a16="http://schemas.microsoft.com/office/drawing/2014/main" id="{D6C7AE39-ABF3-4B23-AA09-00D4920A97D0}"/>
                </a:ext>
              </a:extLst>
            </p:cNvPr>
            <p:cNvSpPr/>
            <p:nvPr>
              <p:custDataLst>
                <p:tags r:id="rId11"/>
              </p:custDataLst>
            </p:nvPr>
          </p:nvSpPr>
          <p:spPr>
            <a:xfrm>
              <a:off x="736321" y="7474264"/>
              <a:ext cx="234078" cy="141941"/>
            </a:xfrm>
            <a:custGeom>
              <a:avLst/>
              <a:gdLst>
                <a:gd name="connsiteX0" fmla="*/ 1868 w 234078"/>
                <a:gd name="connsiteY0" fmla="*/ 25681 h 141941"/>
                <a:gd name="connsiteX1" fmla="*/ 25681 w 234078"/>
                <a:gd name="connsiteY1" fmla="*/ 1868 h 141941"/>
                <a:gd name="connsiteX2" fmla="*/ 49495 w 234078"/>
                <a:gd name="connsiteY2" fmla="*/ 25681 h 141941"/>
                <a:gd name="connsiteX3" fmla="*/ 69539 w 234078"/>
                <a:gd name="connsiteY3" fmla="*/ 74101 h 141941"/>
                <a:gd name="connsiteX4" fmla="*/ 117953 w 234078"/>
                <a:gd name="connsiteY4" fmla="*/ 94142 h 141941"/>
                <a:gd name="connsiteX5" fmla="*/ 166370 w 234078"/>
                <a:gd name="connsiteY5" fmla="*/ 74101 h 141941"/>
                <a:gd name="connsiteX6" fmla="*/ 186414 w 234078"/>
                <a:gd name="connsiteY6" fmla="*/ 25681 h 141941"/>
                <a:gd name="connsiteX7" fmla="*/ 210227 w 234078"/>
                <a:gd name="connsiteY7" fmla="*/ 1868 h 141941"/>
                <a:gd name="connsiteX8" fmla="*/ 234039 w 234078"/>
                <a:gd name="connsiteY8" fmla="*/ 25681 h 141941"/>
                <a:gd name="connsiteX9" fmla="*/ 200057 w 234078"/>
                <a:gd name="connsiteY9" fmla="*/ 107786 h 141941"/>
                <a:gd name="connsiteX10" fmla="*/ 117951 w 234078"/>
                <a:gd name="connsiteY10" fmla="*/ 141767 h 141941"/>
                <a:gd name="connsiteX11" fmla="*/ 35846 w 234078"/>
                <a:gd name="connsiteY11" fmla="*/ 107786 h 141941"/>
                <a:gd name="connsiteX12" fmla="*/ 1868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8" y="25681"/>
                  </a:moveTo>
                  <a:cubicBezTo>
                    <a:pt x="1868" y="12536"/>
                    <a:pt x="12533" y="1868"/>
                    <a:pt x="25681" y="1868"/>
                  </a:cubicBezTo>
                  <a:cubicBezTo>
                    <a:pt x="38830" y="1868"/>
                    <a:pt x="49495" y="12533"/>
                    <a:pt x="49495" y="25681"/>
                  </a:cubicBezTo>
                  <a:cubicBezTo>
                    <a:pt x="49495" y="44582"/>
                    <a:pt x="57185" y="61697"/>
                    <a:pt x="69539" y="74101"/>
                  </a:cubicBezTo>
                  <a:cubicBezTo>
                    <a:pt x="81937" y="86452"/>
                    <a:pt x="99058" y="94142"/>
                    <a:pt x="117953" y="94142"/>
                  </a:cubicBezTo>
                  <a:cubicBezTo>
                    <a:pt x="136849" y="94142"/>
                    <a:pt x="153969" y="86452"/>
                    <a:pt x="166370" y="74101"/>
                  </a:cubicBezTo>
                  <a:cubicBezTo>
                    <a:pt x="178724" y="61700"/>
                    <a:pt x="186414" y="44582"/>
                    <a:pt x="186414" y="25681"/>
                  </a:cubicBezTo>
                  <a:cubicBezTo>
                    <a:pt x="186414" y="12536"/>
                    <a:pt x="197079" y="1868"/>
                    <a:pt x="210227" y="1868"/>
                  </a:cubicBezTo>
                  <a:cubicBezTo>
                    <a:pt x="223373" y="1868"/>
                    <a:pt x="234039" y="12533"/>
                    <a:pt x="234039" y="25681"/>
                  </a:cubicBezTo>
                  <a:cubicBezTo>
                    <a:pt x="234039" y="57730"/>
                    <a:pt x="220993" y="86801"/>
                    <a:pt x="200057" y="107786"/>
                  </a:cubicBezTo>
                  <a:cubicBezTo>
                    <a:pt x="179070" y="128771"/>
                    <a:pt x="149997" y="141767"/>
                    <a:pt x="117951" y="141767"/>
                  </a:cubicBezTo>
                  <a:cubicBezTo>
                    <a:pt x="85904" y="141767"/>
                    <a:pt x="56831" y="128768"/>
                    <a:pt x="35846" y="107786"/>
                  </a:cubicBezTo>
                  <a:cubicBezTo>
                    <a:pt x="14869" y="86803"/>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8" name="PA-任意多边形: 形状 1085">
              <a:extLst>
                <a:ext uri="{FF2B5EF4-FFF2-40B4-BE49-F238E27FC236}">
                  <a16:creationId xmlns:a16="http://schemas.microsoft.com/office/drawing/2014/main" id="{12F73F89-3852-4F97-A2A9-41B2DB6C76E1}"/>
                </a:ext>
              </a:extLst>
            </p:cNvPr>
            <p:cNvSpPr/>
            <p:nvPr>
              <p:custDataLst>
                <p:tags r:id="rId12"/>
              </p:custDataLst>
            </p:nvPr>
          </p:nvSpPr>
          <p:spPr>
            <a:xfrm>
              <a:off x="920867" y="7474264"/>
              <a:ext cx="234078" cy="141941"/>
            </a:xfrm>
            <a:custGeom>
              <a:avLst/>
              <a:gdLst>
                <a:gd name="connsiteX0" fmla="*/ 186414 w 234078"/>
                <a:gd name="connsiteY0" fmla="*/ 25681 h 141941"/>
                <a:gd name="connsiteX1" fmla="*/ 210225 w 234078"/>
                <a:gd name="connsiteY1" fmla="*/ 1868 h 141941"/>
                <a:gd name="connsiteX2" fmla="*/ 234039 w 234078"/>
                <a:gd name="connsiteY2" fmla="*/ 25681 h 141941"/>
                <a:gd name="connsiteX3" fmla="*/ 200057 w 234078"/>
                <a:gd name="connsiteY3" fmla="*/ 107786 h 141941"/>
                <a:gd name="connsiteX4" fmla="*/ 117953 w 234078"/>
                <a:gd name="connsiteY4" fmla="*/ 141767 h 141941"/>
                <a:gd name="connsiteX5" fmla="*/ 35849 w 234078"/>
                <a:gd name="connsiteY5" fmla="*/ 107786 h 141941"/>
                <a:gd name="connsiteX6" fmla="*/ 1868 w 234078"/>
                <a:gd name="connsiteY6" fmla="*/ 25681 h 141941"/>
                <a:gd name="connsiteX7" fmla="*/ 25681 w 234078"/>
                <a:gd name="connsiteY7" fmla="*/ 1868 h 141941"/>
                <a:gd name="connsiteX8" fmla="*/ 49493 w 234078"/>
                <a:gd name="connsiteY8" fmla="*/ 25681 h 141941"/>
                <a:gd name="connsiteX9" fmla="*/ 69536 w 234078"/>
                <a:gd name="connsiteY9" fmla="*/ 74101 h 141941"/>
                <a:gd name="connsiteX10" fmla="*/ 117953 w 234078"/>
                <a:gd name="connsiteY10" fmla="*/ 94142 h 141941"/>
                <a:gd name="connsiteX11" fmla="*/ 166370 w 234078"/>
                <a:gd name="connsiteY11" fmla="*/ 74101 h 141941"/>
                <a:gd name="connsiteX12" fmla="*/ 186414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414" y="25681"/>
                  </a:moveTo>
                  <a:cubicBezTo>
                    <a:pt x="186414" y="12536"/>
                    <a:pt x="197079" y="1868"/>
                    <a:pt x="210225" y="1868"/>
                  </a:cubicBezTo>
                  <a:cubicBezTo>
                    <a:pt x="223373" y="1868"/>
                    <a:pt x="234039" y="12533"/>
                    <a:pt x="234039" y="25681"/>
                  </a:cubicBezTo>
                  <a:cubicBezTo>
                    <a:pt x="234039" y="57730"/>
                    <a:pt x="220992" y="86801"/>
                    <a:pt x="200057" y="107786"/>
                  </a:cubicBezTo>
                  <a:cubicBezTo>
                    <a:pt x="179073" y="128771"/>
                    <a:pt x="149999" y="141767"/>
                    <a:pt x="117953" y="141767"/>
                  </a:cubicBezTo>
                  <a:cubicBezTo>
                    <a:pt x="85907" y="141767"/>
                    <a:pt x="56834" y="128768"/>
                    <a:pt x="35849" y="107786"/>
                  </a:cubicBezTo>
                  <a:cubicBezTo>
                    <a:pt x="14862" y="86803"/>
                    <a:pt x="1868" y="57730"/>
                    <a:pt x="1868" y="25681"/>
                  </a:cubicBezTo>
                  <a:cubicBezTo>
                    <a:pt x="1868" y="12536"/>
                    <a:pt x="12533" y="1868"/>
                    <a:pt x="25681" y="1868"/>
                  </a:cubicBezTo>
                  <a:cubicBezTo>
                    <a:pt x="38827" y="1868"/>
                    <a:pt x="49493" y="12533"/>
                    <a:pt x="49493" y="25681"/>
                  </a:cubicBezTo>
                  <a:cubicBezTo>
                    <a:pt x="49493" y="44582"/>
                    <a:pt x="57182" y="61697"/>
                    <a:pt x="69536" y="74101"/>
                  </a:cubicBezTo>
                  <a:cubicBezTo>
                    <a:pt x="81937" y="86452"/>
                    <a:pt x="99055" y="94142"/>
                    <a:pt x="117953" y="94142"/>
                  </a:cubicBezTo>
                  <a:cubicBezTo>
                    <a:pt x="136851" y="94142"/>
                    <a:pt x="153969" y="86452"/>
                    <a:pt x="166370" y="74101"/>
                  </a:cubicBezTo>
                  <a:cubicBezTo>
                    <a:pt x="178724" y="61697"/>
                    <a:pt x="186414" y="44582"/>
                    <a:pt x="186414"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9" name="PA-任意多边形: 形状 1086">
              <a:extLst>
                <a:ext uri="{FF2B5EF4-FFF2-40B4-BE49-F238E27FC236}">
                  <a16:creationId xmlns:a16="http://schemas.microsoft.com/office/drawing/2014/main" id="{567F1C64-A271-478D-B2B0-D454ED85377D}"/>
                </a:ext>
              </a:extLst>
            </p:cNvPr>
            <p:cNvSpPr/>
            <p:nvPr>
              <p:custDataLst>
                <p:tags r:id="rId13"/>
              </p:custDataLst>
            </p:nvPr>
          </p:nvSpPr>
          <p:spPr>
            <a:xfrm>
              <a:off x="551780" y="7474264"/>
              <a:ext cx="234078" cy="141941"/>
            </a:xfrm>
            <a:custGeom>
              <a:avLst/>
              <a:gdLst>
                <a:gd name="connsiteX0" fmla="*/ 186409 w 234078"/>
                <a:gd name="connsiteY0" fmla="*/ 25681 h 141941"/>
                <a:gd name="connsiteX1" fmla="*/ 210222 w 234078"/>
                <a:gd name="connsiteY1" fmla="*/ 1868 h 141941"/>
                <a:gd name="connsiteX2" fmla="*/ 234036 w 234078"/>
                <a:gd name="connsiteY2" fmla="*/ 25681 h 141941"/>
                <a:gd name="connsiteX3" fmla="*/ 200055 w 234078"/>
                <a:gd name="connsiteY3" fmla="*/ 107786 h 141941"/>
                <a:gd name="connsiteX4" fmla="*/ 198419 w 234078"/>
                <a:gd name="connsiteY4" fmla="*/ 109275 h 141941"/>
                <a:gd name="connsiteX5" fmla="*/ 117953 w 234078"/>
                <a:gd name="connsiteY5" fmla="*/ 141769 h 141941"/>
                <a:gd name="connsiteX6" fmla="*/ 35849 w 234078"/>
                <a:gd name="connsiteY6" fmla="*/ 107788 h 141941"/>
                <a:gd name="connsiteX7" fmla="*/ 1868 w 234078"/>
                <a:gd name="connsiteY7" fmla="*/ 25684 h 141941"/>
                <a:gd name="connsiteX8" fmla="*/ 25681 w 234078"/>
                <a:gd name="connsiteY8" fmla="*/ 1870 h 141941"/>
                <a:gd name="connsiteX9" fmla="*/ 49495 w 234078"/>
                <a:gd name="connsiteY9" fmla="*/ 25684 h 141941"/>
                <a:gd name="connsiteX10" fmla="*/ 69536 w 234078"/>
                <a:gd name="connsiteY10" fmla="*/ 74103 h 141941"/>
                <a:gd name="connsiteX11" fmla="*/ 117956 w 234078"/>
                <a:gd name="connsiteY11" fmla="*/ 94144 h 141941"/>
                <a:gd name="connsiteX12" fmla="*/ 165135 w 234078"/>
                <a:gd name="connsiteY12" fmla="*/ 75393 h 141941"/>
                <a:gd name="connsiteX13" fmla="*/ 166325 w 234078"/>
                <a:gd name="connsiteY13" fmla="*/ 74103 h 141941"/>
                <a:gd name="connsiteX14" fmla="*/ 186409 w 234078"/>
                <a:gd name="connsiteY14"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078" h="141941">
                  <a:moveTo>
                    <a:pt x="186409" y="25681"/>
                  </a:moveTo>
                  <a:cubicBezTo>
                    <a:pt x="186409" y="12536"/>
                    <a:pt x="197074" y="1868"/>
                    <a:pt x="210222" y="1868"/>
                  </a:cubicBezTo>
                  <a:cubicBezTo>
                    <a:pt x="223371" y="1868"/>
                    <a:pt x="234036" y="12533"/>
                    <a:pt x="234036" y="25681"/>
                  </a:cubicBezTo>
                  <a:cubicBezTo>
                    <a:pt x="234036" y="57730"/>
                    <a:pt x="221035" y="86801"/>
                    <a:pt x="200055" y="107786"/>
                  </a:cubicBezTo>
                  <a:lnTo>
                    <a:pt x="198419" y="109275"/>
                  </a:lnTo>
                  <a:cubicBezTo>
                    <a:pt x="177484" y="129416"/>
                    <a:pt x="149106" y="141769"/>
                    <a:pt x="117953" y="141769"/>
                  </a:cubicBezTo>
                  <a:cubicBezTo>
                    <a:pt x="85904" y="141769"/>
                    <a:pt x="56834" y="128771"/>
                    <a:pt x="35849" y="107788"/>
                  </a:cubicBezTo>
                  <a:cubicBezTo>
                    <a:pt x="14864" y="86806"/>
                    <a:pt x="1868" y="57733"/>
                    <a:pt x="1868" y="25684"/>
                  </a:cubicBezTo>
                  <a:cubicBezTo>
                    <a:pt x="1868" y="12538"/>
                    <a:pt x="12533" y="1870"/>
                    <a:pt x="25681" y="1870"/>
                  </a:cubicBezTo>
                  <a:cubicBezTo>
                    <a:pt x="38830" y="1870"/>
                    <a:pt x="49495" y="12536"/>
                    <a:pt x="49495" y="25684"/>
                  </a:cubicBezTo>
                  <a:cubicBezTo>
                    <a:pt x="49495" y="44584"/>
                    <a:pt x="57185" y="61700"/>
                    <a:pt x="69536" y="74103"/>
                  </a:cubicBezTo>
                  <a:cubicBezTo>
                    <a:pt x="81937" y="86455"/>
                    <a:pt x="99055" y="94144"/>
                    <a:pt x="117956" y="94144"/>
                  </a:cubicBezTo>
                  <a:cubicBezTo>
                    <a:pt x="136311" y="94144"/>
                    <a:pt x="152930" y="87000"/>
                    <a:pt x="165135" y="75393"/>
                  </a:cubicBezTo>
                  <a:lnTo>
                    <a:pt x="166325" y="74103"/>
                  </a:lnTo>
                  <a:cubicBezTo>
                    <a:pt x="178719" y="61697"/>
                    <a:pt x="186409" y="44582"/>
                    <a:pt x="186409"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20" name="PA-任意多边形: 形状 1087">
              <a:extLst>
                <a:ext uri="{FF2B5EF4-FFF2-40B4-BE49-F238E27FC236}">
                  <a16:creationId xmlns:a16="http://schemas.microsoft.com/office/drawing/2014/main" id="{7F092EF3-AC29-495D-A630-16F4CEB6ED19}"/>
                </a:ext>
              </a:extLst>
            </p:cNvPr>
            <p:cNvSpPr/>
            <p:nvPr>
              <p:custDataLst>
                <p:tags r:id="rId14"/>
              </p:custDataLst>
            </p:nvPr>
          </p:nvSpPr>
          <p:spPr>
            <a:xfrm>
              <a:off x="367227" y="7474264"/>
              <a:ext cx="234078" cy="141941"/>
            </a:xfrm>
            <a:custGeom>
              <a:avLst/>
              <a:gdLst>
                <a:gd name="connsiteX0" fmla="*/ 1868 w 234078"/>
                <a:gd name="connsiteY0" fmla="*/ 25681 h 141941"/>
                <a:gd name="connsiteX1" fmla="*/ 25681 w 234078"/>
                <a:gd name="connsiteY1" fmla="*/ 1868 h 141941"/>
                <a:gd name="connsiteX2" fmla="*/ 49495 w 234078"/>
                <a:gd name="connsiteY2" fmla="*/ 25681 h 141941"/>
                <a:gd name="connsiteX3" fmla="*/ 69536 w 234078"/>
                <a:gd name="connsiteY3" fmla="*/ 74101 h 141941"/>
                <a:gd name="connsiteX4" fmla="*/ 117956 w 234078"/>
                <a:gd name="connsiteY4" fmla="*/ 94142 h 141941"/>
                <a:gd name="connsiteX5" fmla="*/ 166375 w 234078"/>
                <a:gd name="connsiteY5" fmla="*/ 74101 h 141941"/>
                <a:gd name="connsiteX6" fmla="*/ 186416 w 234078"/>
                <a:gd name="connsiteY6" fmla="*/ 25681 h 141941"/>
                <a:gd name="connsiteX7" fmla="*/ 210230 w 234078"/>
                <a:gd name="connsiteY7" fmla="*/ 1868 h 141941"/>
                <a:gd name="connsiteX8" fmla="*/ 234044 w 234078"/>
                <a:gd name="connsiteY8" fmla="*/ 25681 h 141941"/>
                <a:gd name="connsiteX9" fmla="*/ 200062 w 234078"/>
                <a:gd name="connsiteY9" fmla="*/ 107786 h 141941"/>
                <a:gd name="connsiteX10" fmla="*/ 117958 w 234078"/>
                <a:gd name="connsiteY10" fmla="*/ 141767 h 141941"/>
                <a:gd name="connsiteX11" fmla="*/ 35854 w 234078"/>
                <a:gd name="connsiteY11" fmla="*/ 107786 h 141941"/>
                <a:gd name="connsiteX12" fmla="*/ 1868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8" y="25681"/>
                  </a:moveTo>
                  <a:cubicBezTo>
                    <a:pt x="1868" y="12536"/>
                    <a:pt x="12533" y="1868"/>
                    <a:pt x="25681" y="1868"/>
                  </a:cubicBezTo>
                  <a:cubicBezTo>
                    <a:pt x="38830" y="1868"/>
                    <a:pt x="49495" y="12533"/>
                    <a:pt x="49495" y="25681"/>
                  </a:cubicBezTo>
                  <a:cubicBezTo>
                    <a:pt x="49495" y="44582"/>
                    <a:pt x="57185" y="61697"/>
                    <a:pt x="69536" y="74101"/>
                  </a:cubicBezTo>
                  <a:cubicBezTo>
                    <a:pt x="81937" y="86452"/>
                    <a:pt x="99055" y="94142"/>
                    <a:pt x="117956" y="94142"/>
                  </a:cubicBezTo>
                  <a:cubicBezTo>
                    <a:pt x="136856" y="94142"/>
                    <a:pt x="153971" y="86452"/>
                    <a:pt x="166375" y="74101"/>
                  </a:cubicBezTo>
                  <a:cubicBezTo>
                    <a:pt x="178726" y="61700"/>
                    <a:pt x="186416" y="44582"/>
                    <a:pt x="186416" y="25681"/>
                  </a:cubicBezTo>
                  <a:cubicBezTo>
                    <a:pt x="186416" y="12536"/>
                    <a:pt x="197082" y="1868"/>
                    <a:pt x="210230" y="1868"/>
                  </a:cubicBezTo>
                  <a:cubicBezTo>
                    <a:pt x="223378" y="1868"/>
                    <a:pt x="234044" y="12533"/>
                    <a:pt x="234044" y="25681"/>
                  </a:cubicBezTo>
                  <a:cubicBezTo>
                    <a:pt x="234044" y="57730"/>
                    <a:pt x="221045" y="86801"/>
                    <a:pt x="200062" y="107786"/>
                  </a:cubicBezTo>
                  <a:cubicBezTo>
                    <a:pt x="179080" y="128771"/>
                    <a:pt x="150007" y="141767"/>
                    <a:pt x="117958" y="141767"/>
                  </a:cubicBezTo>
                  <a:cubicBezTo>
                    <a:pt x="85909" y="141767"/>
                    <a:pt x="56839" y="128768"/>
                    <a:pt x="35854" y="107786"/>
                  </a:cubicBezTo>
                  <a:cubicBezTo>
                    <a:pt x="14869" y="86803"/>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21" name="PA-任意多边形: 形状 1088">
              <a:extLst>
                <a:ext uri="{FF2B5EF4-FFF2-40B4-BE49-F238E27FC236}">
                  <a16:creationId xmlns:a16="http://schemas.microsoft.com/office/drawing/2014/main" id="{58EA5BD7-65C9-4FE4-A916-304D73C3F5DF}"/>
                </a:ext>
              </a:extLst>
            </p:cNvPr>
            <p:cNvSpPr/>
            <p:nvPr>
              <p:custDataLst>
                <p:tags r:id="rId15"/>
              </p:custDataLst>
            </p:nvPr>
          </p:nvSpPr>
          <p:spPr>
            <a:xfrm>
              <a:off x="182681" y="7474261"/>
              <a:ext cx="234078" cy="141941"/>
            </a:xfrm>
            <a:custGeom>
              <a:avLst/>
              <a:gdLst>
                <a:gd name="connsiteX0" fmla="*/ 186414 w 234078"/>
                <a:gd name="connsiteY0" fmla="*/ 25684 h 141941"/>
                <a:gd name="connsiteX1" fmla="*/ 210227 w 234078"/>
                <a:gd name="connsiteY1" fmla="*/ 1870 h 141941"/>
                <a:gd name="connsiteX2" fmla="*/ 234041 w 234078"/>
                <a:gd name="connsiteY2" fmla="*/ 25684 h 141941"/>
                <a:gd name="connsiteX3" fmla="*/ 200060 w 234078"/>
                <a:gd name="connsiteY3" fmla="*/ 107788 h 141941"/>
                <a:gd name="connsiteX4" fmla="*/ 117956 w 234078"/>
                <a:gd name="connsiteY4" fmla="*/ 141769 h 141941"/>
                <a:gd name="connsiteX5" fmla="*/ 35951 w 234078"/>
                <a:gd name="connsiteY5" fmla="*/ 107686 h 141941"/>
                <a:gd name="connsiteX6" fmla="*/ 35901 w 234078"/>
                <a:gd name="connsiteY6" fmla="*/ 107786 h 141941"/>
                <a:gd name="connsiteX7" fmla="*/ 1868 w 234078"/>
                <a:gd name="connsiteY7" fmla="*/ 25681 h 141941"/>
                <a:gd name="connsiteX8" fmla="*/ 25681 w 234078"/>
                <a:gd name="connsiteY8" fmla="*/ 1868 h 141941"/>
                <a:gd name="connsiteX9" fmla="*/ 49495 w 234078"/>
                <a:gd name="connsiteY9" fmla="*/ 25681 h 141941"/>
                <a:gd name="connsiteX10" fmla="*/ 69536 w 234078"/>
                <a:gd name="connsiteY10" fmla="*/ 74101 h 141941"/>
                <a:gd name="connsiteX11" fmla="*/ 69536 w 234078"/>
                <a:gd name="connsiteY11" fmla="*/ 74151 h 141941"/>
                <a:gd name="connsiteX12" fmla="*/ 69586 w 234078"/>
                <a:gd name="connsiteY12" fmla="*/ 74200 h 141941"/>
                <a:gd name="connsiteX13" fmla="*/ 117956 w 234078"/>
                <a:gd name="connsiteY13" fmla="*/ 94144 h 141941"/>
                <a:gd name="connsiteX14" fmla="*/ 166375 w 234078"/>
                <a:gd name="connsiteY14" fmla="*/ 74103 h 141941"/>
                <a:gd name="connsiteX15" fmla="*/ 186414 w 234078"/>
                <a:gd name="connsiteY15" fmla="*/ 25684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4078" h="141941">
                  <a:moveTo>
                    <a:pt x="186414" y="25684"/>
                  </a:moveTo>
                  <a:cubicBezTo>
                    <a:pt x="186414" y="12538"/>
                    <a:pt x="197079" y="1870"/>
                    <a:pt x="210227" y="1870"/>
                  </a:cubicBezTo>
                  <a:cubicBezTo>
                    <a:pt x="223376" y="1870"/>
                    <a:pt x="234041" y="12536"/>
                    <a:pt x="234041" y="25684"/>
                  </a:cubicBezTo>
                  <a:cubicBezTo>
                    <a:pt x="234041" y="57733"/>
                    <a:pt x="221042" y="86803"/>
                    <a:pt x="200060" y="107788"/>
                  </a:cubicBezTo>
                  <a:cubicBezTo>
                    <a:pt x="179077" y="128773"/>
                    <a:pt x="150004" y="141769"/>
                    <a:pt x="117956" y="141769"/>
                  </a:cubicBezTo>
                  <a:cubicBezTo>
                    <a:pt x="85957" y="141769"/>
                    <a:pt x="56986" y="128771"/>
                    <a:pt x="35951" y="107686"/>
                  </a:cubicBezTo>
                  <a:lnTo>
                    <a:pt x="35901" y="107786"/>
                  </a:lnTo>
                  <a:cubicBezTo>
                    <a:pt x="14916" y="86801"/>
                    <a:pt x="1868" y="57730"/>
                    <a:pt x="1868" y="25681"/>
                  </a:cubicBezTo>
                  <a:cubicBezTo>
                    <a:pt x="1868" y="12536"/>
                    <a:pt x="12533" y="1868"/>
                    <a:pt x="25681" y="1868"/>
                  </a:cubicBezTo>
                  <a:cubicBezTo>
                    <a:pt x="38830" y="1868"/>
                    <a:pt x="49495" y="12533"/>
                    <a:pt x="49495" y="25681"/>
                  </a:cubicBezTo>
                  <a:cubicBezTo>
                    <a:pt x="49495" y="44582"/>
                    <a:pt x="57185" y="61697"/>
                    <a:pt x="69536" y="74101"/>
                  </a:cubicBezTo>
                  <a:lnTo>
                    <a:pt x="69536" y="74151"/>
                  </a:lnTo>
                  <a:lnTo>
                    <a:pt x="69586" y="74200"/>
                  </a:lnTo>
                  <a:cubicBezTo>
                    <a:pt x="81888" y="86504"/>
                    <a:pt x="99003" y="94144"/>
                    <a:pt x="117956" y="94144"/>
                  </a:cubicBezTo>
                  <a:cubicBezTo>
                    <a:pt x="136856" y="94144"/>
                    <a:pt x="153971" y="86455"/>
                    <a:pt x="166375" y="74103"/>
                  </a:cubicBezTo>
                  <a:cubicBezTo>
                    <a:pt x="178724" y="61700"/>
                    <a:pt x="186414" y="44584"/>
                    <a:pt x="186414" y="2568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22" name="PA-任意多边形: 形状 1089">
              <a:extLst>
                <a:ext uri="{FF2B5EF4-FFF2-40B4-BE49-F238E27FC236}">
                  <a16:creationId xmlns:a16="http://schemas.microsoft.com/office/drawing/2014/main" id="{A32CB6AE-C7E7-4B28-A30E-A3A2728041A2}"/>
                </a:ext>
              </a:extLst>
            </p:cNvPr>
            <p:cNvSpPr/>
            <p:nvPr>
              <p:custDataLst>
                <p:tags r:id="rId16"/>
              </p:custDataLst>
            </p:nvPr>
          </p:nvSpPr>
          <p:spPr>
            <a:xfrm>
              <a:off x="-1868" y="7474264"/>
              <a:ext cx="234078" cy="141941"/>
            </a:xfrm>
            <a:custGeom>
              <a:avLst/>
              <a:gdLst>
                <a:gd name="connsiteX0" fmla="*/ 1868 w 234078"/>
                <a:gd name="connsiteY0" fmla="*/ 25681 h 141941"/>
                <a:gd name="connsiteX1" fmla="*/ 25681 w 234078"/>
                <a:gd name="connsiteY1" fmla="*/ 1868 h 141941"/>
                <a:gd name="connsiteX2" fmla="*/ 49495 w 234078"/>
                <a:gd name="connsiteY2" fmla="*/ 25681 h 141941"/>
                <a:gd name="connsiteX3" fmla="*/ 69536 w 234078"/>
                <a:gd name="connsiteY3" fmla="*/ 74101 h 141941"/>
                <a:gd name="connsiteX4" fmla="*/ 117956 w 234078"/>
                <a:gd name="connsiteY4" fmla="*/ 94142 h 141941"/>
                <a:gd name="connsiteX5" fmla="*/ 166375 w 234078"/>
                <a:gd name="connsiteY5" fmla="*/ 74101 h 141941"/>
                <a:gd name="connsiteX6" fmla="*/ 186416 w 234078"/>
                <a:gd name="connsiteY6" fmla="*/ 25681 h 141941"/>
                <a:gd name="connsiteX7" fmla="*/ 210230 w 234078"/>
                <a:gd name="connsiteY7" fmla="*/ 1868 h 141941"/>
                <a:gd name="connsiteX8" fmla="*/ 234044 w 234078"/>
                <a:gd name="connsiteY8" fmla="*/ 25681 h 141941"/>
                <a:gd name="connsiteX9" fmla="*/ 200062 w 234078"/>
                <a:gd name="connsiteY9" fmla="*/ 107786 h 141941"/>
                <a:gd name="connsiteX10" fmla="*/ 117958 w 234078"/>
                <a:gd name="connsiteY10" fmla="*/ 141767 h 141941"/>
                <a:gd name="connsiteX11" fmla="*/ 35854 w 234078"/>
                <a:gd name="connsiteY11" fmla="*/ 107786 h 141941"/>
                <a:gd name="connsiteX12" fmla="*/ 1868 w 234078"/>
                <a:gd name="connsiteY12" fmla="*/ 25681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8" h="141941">
                  <a:moveTo>
                    <a:pt x="1868" y="25681"/>
                  </a:moveTo>
                  <a:cubicBezTo>
                    <a:pt x="1868" y="12536"/>
                    <a:pt x="12533" y="1868"/>
                    <a:pt x="25681" y="1868"/>
                  </a:cubicBezTo>
                  <a:cubicBezTo>
                    <a:pt x="38830" y="1868"/>
                    <a:pt x="49495" y="12533"/>
                    <a:pt x="49495" y="25681"/>
                  </a:cubicBezTo>
                  <a:cubicBezTo>
                    <a:pt x="49495" y="44582"/>
                    <a:pt x="57185" y="61697"/>
                    <a:pt x="69536" y="74101"/>
                  </a:cubicBezTo>
                  <a:cubicBezTo>
                    <a:pt x="81937" y="86452"/>
                    <a:pt x="99055" y="94142"/>
                    <a:pt x="117956" y="94142"/>
                  </a:cubicBezTo>
                  <a:cubicBezTo>
                    <a:pt x="136856" y="94142"/>
                    <a:pt x="153971" y="86452"/>
                    <a:pt x="166375" y="74101"/>
                  </a:cubicBezTo>
                  <a:cubicBezTo>
                    <a:pt x="178726" y="61700"/>
                    <a:pt x="186416" y="44582"/>
                    <a:pt x="186416" y="25681"/>
                  </a:cubicBezTo>
                  <a:cubicBezTo>
                    <a:pt x="186416" y="12536"/>
                    <a:pt x="197082" y="1868"/>
                    <a:pt x="210230" y="1868"/>
                  </a:cubicBezTo>
                  <a:cubicBezTo>
                    <a:pt x="223378" y="1868"/>
                    <a:pt x="234044" y="12533"/>
                    <a:pt x="234044" y="25681"/>
                  </a:cubicBezTo>
                  <a:cubicBezTo>
                    <a:pt x="234044" y="57730"/>
                    <a:pt x="221045" y="86801"/>
                    <a:pt x="200062" y="107786"/>
                  </a:cubicBezTo>
                  <a:cubicBezTo>
                    <a:pt x="179080" y="128771"/>
                    <a:pt x="150057" y="141767"/>
                    <a:pt x="117958" y="141767"/>
                  </a:cubicBezTo>
                  <a:cubicBezTo>
                    <a:pt x="85859" y="141767"/>
                    <a:pt x="56839" y="128768"/>
                    <a:pt x="35854" y="107786"/>
                  </a:cubicBezTo>
                  <a:cubicBezTo>
                    <a:pt x="14869" y="86803"/>
                    <a:pt x="1868" y="57728"/>
                    <a:pt x="1868" y="256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sp>
        <p:nvSpPr>
          <p:cNvPr id="24" name="矩形 23">
            <a:extLst>
              <a:ext uri="{FF2B5EF4-FFF2-40B4-BE49-F238E27FC236}">
                <a16:creationId xmlns:a16="http://schemas.microsoft.com/office/drawing/2014/main" id="{08AB1916-BB8A-4A86-A214-F3CE6A242BA3}"/>
              </a:ext>
            </a:extLst>
          </p:cNvPr>
          <p:cNvSpPr/>
          <p:nvPr/>
        </p:nvSpPr>
        <p:spPr>
          <a:xfrm>
            <a:off x="295055" y="969493"/>
            <a:ext cx="1061316" cy="461665"/>
          </a:xfrm>
          <a:prstGeom prst="rect">
            <a:avLst/>
          </a:prstGeom>
        </p:spPr>
        <p:txBody>
          <a:bodyPr wrap="none">
            <a:spAutoFit/>
          </a:bodyPr>
          <a:lstStyle/>
          <a:p>
            <a:r>
              <a:rPr lang="en-US" altLang="zh-CN" sz="2400" dirty="0">
                <a:solidFill>
                  <a:schemeClr val="bg1"/>
                </a:solidFill>
                <a:cs typeface="+mn-ea"/>
                <a:sym typeface="+mn-lt"/>
              </a:rPr>
              <a:t>LOGO</a:t>
            </a:r>
            <a:endParaRPr lang="zh-CN" altLang="en-US" sz="2400" dirty="0">
              <a:solidFill>
                <a:schemeClr val="bg1"/>
              </a:solidFill>
              <a:cs typeface="+mn-ea"/>
              <a:sym typeface="+mn-lt"/>
            </a:endParaRPr>
          </a:p>
        </p:txBody>
      </p:sp>
      <p:sp>
        <p:nvSpPr>
          <p:cNvPr id="27" name="矩形: 圆角 26">
            <a:extLst>
              <a:ext uri="{FF2B5EF4-FFF2-40B4-BE49-F238E27FC236}">
                <a16:creationId xmlns:a16="http://schemas.microsoft.com/office/drawing/2014/main" id="{400CB447-8A39-4F97-8F89-140309C6AE17}"/>
              </a:ext>
            </a:extLst>
          </p:cNvPr>
          <p:cNvSpPr/>
          <p:nvPr/>
        </p:nvSpPr>
        <p:spPr>
          <a:xfrm>
            <a:off x="328034" y="5289174"/>
            <a:ext cx="2252937" cy="402107"/>
          </a:xfrm>
          <a:prstGeom prst="roundRect">
            <a:avLst>
              <a:gd name="adj" fmla="val 50000"/>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25" name="PA-矩形 4">
            <a:extLst>
              <a:ext uri="{FF2B5EF4-FFF2-40B4-BE49-F238E27FC236}">
                <a16:creationId xmlns:a16="http://schemas.microsoft.com/office/drawing/2014/main" id="{E3697263-C5CE-4107-85AE-6866691A0E80}"/>
              </a:ext>
            </a:extLst>
          </p:cNvPr>
          <p:cNvSpPr txBox="1">
            <a:spLocks noChangeArrowheads="1"/>
          </p:cNvSpPr>
          <p:nvPr>
            <p:custDataLst>
              <p:tags r:id="rId2"/>
            </p:custDataLst>
          </p:nvPr>
        </p:nvSpPr>
        <p:spPr bwMode="auto">
          <a:xfrm>
            <a:off x="799973" y="5282061"/>
            <a:ext cx="1663011" cy="4070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400" fontAlgn="base">
              <a:spcBef>
                <a:spcPct val="0"/>
              </a:spcBef>
              <a:spcAft>
                <a:spcPct val="0"/>
              </a:spcAft>
              <a:defRPr/>
            </a:pPr>
            <a:r>
              <a:rPr lang="zh-CN" altLang="en-US" sz="1600" b="0" kern="0" dirty="0">
                <a:latin typeface="+mn-lt"/>
                <a:ea typeface="+mn-ea"/>
                <a:cs typeface="+mn-ea"/>
                <a:sym typeface="+mn-lt"/>
              </a:rPr>
              <a:t>第七小组</a:t>
            </a:r>
          </a:p>
        </p:txBody>
      </p:sp>
      <p:sp>
        <p:nvSpPr>
          <p:cNvPr id="26" name="PA-任意多边形 9">
            <a:extLst>
              <a:ext uri="{FF2B5EF4-FFF2-40B4-BE49-F238E27FC236}">
                <a16:creationId xmlns:a16="http://schemas.microsoft.com/office/drawing/2014/main" id="{3A85EA1F-BF9C-4FCC-8983-FD06A9355214}"/>
              </a:ext>
            </a:extLst>
          </p:cNvPr>
          <p:cNvSpPr>
            <a:spLocks noEditPoints="1"/>
          </p:cNvSpPr>
          <p:nvPr>
            <p:custDataLst>
              <p:tags r:id="rId3"/>
            </p:custDataLst>
          </p:nvPr>
        </p:nvSpPr>
        <p:spPr bwMode="auto">
          <a:xfrm>
            <a:off x="487395" y="5340893"/>
            <a:ext cx="268060" cy="269186"/>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chemeClr val="bg1"/>
          </a:solidFill>
          <a:ln>
            <a:noFill/>
          </a:ln>
        </p:spPr>
        <p:txBody>
          <a:bodyPr vert="horz" wrap="square" lIns="91419" tIns="45709" rIns="91419" bIns="45709" numCol="1" anchor="t" anchorCtr="0" compatLnSpc="1"/>
          <a:lstStyle/>
          <a:p>
            <a:pPr defTabSz="913765">
              <a:defRPr/>
            </a:pPr>
            <a:endParaRPr lang="zh-CN" altLang="en-US" sz="1800" kern="0">
              <a:solidFill>
                <a:schemeClr val="bg1"/>
              </a:solidFill>
              <a:cs typeface="+mn-ea"/>
              <a:sym typeface="+mn-lt"/>
            </a:endParaRPr>
          </a:p>
        </p:txBody>
      </p:sp>
    </p:spTree>
    <p:extLst>
      <p:ext uri="{BB962C8B-B14F-4D97-AF65-F5344CB8AC3E}">
        <p14:creationId xmlns:p14="http://schemas.microsoft.com/office/powerpoint/2010/main" val="176932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43622"/>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概况及背景</a:t>
            </a:r>
          </a:p>
        </p:txBody>
      </p:sp>
      <p:sp>
        <p:nvSpPr>
          <p:cNvPr id="5" name="矩形: 圆角 4">
            <a:extLst>
              <a:ext uri="{FF2B5EF4-FFF2-40B4-BE49-F238E27FC236}">
                <a16:creationId xmlns:a16="http://schemas.microsoft.com/office/drawing/2014/main" id="{11D43BE1-E0A9-4076-B7E3-10EFF99C5169}"/>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我们从以下三点分别论述：</a:t>
            </a:r>
          </a:p>
        </p:txBody>
      </p:sp>
      <p:grpSp>
        <p:nvGrpSpPr>
          <p:cNvPr id="3" name="组合 2">
            <a:extLst>
              <a:ext uri="{FF2B5EF4-FFF2-40B4-BE49-F238E27FC236}">
                <a16:creationId xmlns:a16="http://schemas.microsoft.com/office/drawing/2014/main" id="{25880F66-A470-15E3-AA95-1EA02B01F52C}"/>
              </a:ext>
            </a:extLst>
          </p:cNvPr>
          <p:cNvGrpSpPr/>
          <p:nvPr/>
        </p:nvGrpSpPr>
        <p:grpSpPr>
          <a:xfrm>
            <a:off x="3661052" y="2141947"/>
            <a:ext cx="4625109" cy="3326220"/>
            <a:chOff x="6170336" y="2248273"/>
            <a:chExt cx="4625109" cy="3326220"/>
          </a:xfrm>
        </p:grpSpPr>
        <p:grpSp>
          <p:nvGrpSpPr>
            <p:cNvPr id="10" name="组合 9">
              <a:extLst>
                <a:ext uri="{FF2B5EF4-FFF2-40B4-BE49-F238E27FC236}">
                  <a16:creationId xmlns:a16="http://schemas.microsoft.com/office/drawing/2014/main" id="{EA4C3101-7DE3-465D-B99E-0B23C7321470}"/>
                </a:ext>
              </a:extLst>
            </p:cNvPr>
            <p:cNvGrpSpPr/>
            <p:nvPr/>
          </p:nvGrpSpPr>
          <p:grpSpPr>
            <a:xfrm>
              <a:off x="6170336" y="2248273"/>
              <a:ext cx="4625109" cy="934767"/>
              <a:chOff x="1367579" y="2122141"/>
              <a:chExt cx="3798334" cy="934767"/>
            </a:xfrm>
          </p:grpSpPr>
          <p:sp>
            <p:nvSpPr>
              <p:cNvPr id="15" name="矩形 14">
                <a:extLst>
                  <a:ext uri="{FF2B5EF4-FFF2-40B4-BE49-F238E27FC236}">
                    <a16:creationId xmlns:a16="http://schemas.microsoft.com/office/drawing/2014/main" id="{BF99A61D-C90B-4C20-8469-00CE0A3A1085}"/>
                  </a:ext>
                </a:extLst>
              </p:cNvPr>
              <p:cNvSpPr/>
              <p:nvPr/>
            </p:nvSpPr>
            <p:spPr>
              <a:xfrm>
                <a:off x="1988151" y="2257202"/>
                <a:ext cx="3177762" cy="79970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dirty="0">
                    <a:solidFill>
                      <a:schemeClr val="tx1">
                        <a:lumMod val="65000"/>
                        <a:lumOff val="35000"/>
                      </a:schemeClr>
                    </a:solidFill>
                    <a:cs typeface="+mn-ea"/>
                    <a:sym typeface="+mn-lt"/>
                  </a:rPr>
                  <a:t>老年食堂的背景：“八八战略”指导下的民生改革创新</a:t>
                </a:r>
              </a:p>
            </p:txBody>
          </p:sp>
          <p:grpSp>
            <p:nvGrpSpPr>
              <p:cNvPr id="12" name="组合 11">
                <a:extLst>
                  <a:ext uri="{FF2B5EF4-FFF2-40B4-BE49-F238E27FC236}">
                    <a16:creationId xmlns:a16="http://schemas.microsoft.com/office/drawing/2014/main" id="{BAA2DF73-1244-4DFF-ABE5-0F15D37286B5}"/>
                  </a:ext>
                </a:extLst>
              </p:cNvPr>
              <p:cNvGrpSpPr/>
              <p:nvPr/>
            </p:nvGrpSpPr>
            <p:grpSpPr>
              <a:xfrm>
                <a:off x="1367579" y="2122141"/>
                <a:ext cx="516713" cy="584200"/>
                <a:chOff x="1028700" y="1853169"/>
                <a:chExt cx="696439" cy="787400"/>
              </a:xfrm>
            </p:grpSpPr>
            <p:sp>
              <p:nvSpPr>
                <p:cNvPr id="13" name="椭圆 12">
                  <a:extLst>
                    <a:ext uri="{FF2B5EF4-FFF2-40B4-BE49-F238E27FC236}">
                      <a16:creationId xmlns:a16="http://schemas.microsoft.com/office/drawing/2014/main" id="{0FDB6434-EC81-4942-86DE-427DF9EEB98A}"/>
                    </a:ext>
                  </a:extLst>
                </p:cNvPr>
                <p:cNvSpPr/>
                <p:nvPr/>
              </p:nvSpPr>
              <p:spPr>
                <a:xfrm>
                  <a:off x="1028700" y="1853169"/>
                  <a:ext cx="696439" cy="787400"/>
                </a:xfrm>
                <a:prstGeom prst="ellipse">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tx1">
                        <a:lumMod val="65000"/>
                        <a:lumOff val="35000"/>
                      </a:schemeClr>
                    </a:solidFill>
                    <a:cs typeface="+mn-ea"/>
                    <a:sym typeface="+mn-lt"/>
                  </a:endParaRPr>
                </a:p>
              </p:txBody>
            </p:sp>
            <p:sp>
              <p:nvSpPr>
                <p:cNvPr id="14" name="椭圆 11">
                  <a:extLst>
                    <a:ext uri="{FF2B5EF4-FFF2-40B4-BE49-F238E27FC236}">
                      <a16:creationId xmlns:a16="http://schemas.microsoft.com/office/drawing/2014/main" id="{7D50BE68-B6FF-4C24-9EE3-6207435C50CF}"/>
                    </a:ext>
                  </a:extLst>
                </p:cNvPr>
                <p:cNvSpPr/>
                <p:nvPr/>
              </p:nvSpPr>
              <p:spPr>
                <a:xfrm>
                  <a:off x="1237694" y="2062303"/>
                  <a:ext cx="369412" cy="369131"/>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cs typeface="+mn-ea"/>
                    <a:sym typeface="+mn-lt"/>
                  </a:endParaRPr>
                </a:p>
              </p:txBody>
            </p:sp>
          </p:grpSp>
        </p:grpSp>
        <p:grpSp>
          <p:nvGrpSpPr>
            <p:cNvPr id="17" name="组合 16">
              <a:extLst>
                <a:ext uri="{FF2B5EF4-FFF2-40B4-BE49-F238E27FC236}">
                  <a16:creationId xmlns:a16="http://schemas.microsoft.com/office/drawing/2014/main" id="{13C08ACF-E1D6-4A07-814A-0EE672F74666}"/>
                </a:ext>
              </a:extLst>
            </p:cNvPr>
            <p:cNvGrpSpPr/>
            <p:nvPr/>
          </p:nvGrpSpPr>
          <p:grpSpPr>
            <a:xfrm>
              <a:off x="6170336" y="3496048"/>
              <a:ext cx="4498461" cy="584200"/>
              <a:chOff x="1367579" y="2122141"/>
              <a:chExt cx="4498461" cy="584200"/>
            </a:xfrm>
          </p:grpSpPr>
          <p:sp>
            <p:nvSpPr>
              <p:cNvPr id="22" name="矩形 21">
                <a:extLst>
                  <a:ext uri="{FF2B5EF4-FFF2-40B4-BE49-F238E27FC236}">
                    <a16:creationId xmlns:a16="http://schemas.microsoft.com/office/drawing/2014/main" id="{9DC2981F-D3E3-4E56-89D1-7635489500B2}"/>
                  </a:ext>
                </a:extLst>
              </p:cNvPr>
              <p:cNvSpPr/>
              <p:nvPr/>
            </p:nvSpPr>
            <p:spPr>
              <a:xfrm>
                <a:off x="2123229" y="2234925"/>
                <a:ext cx="3742811" cy="43037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dirty="0">
                    <a:solidFill>
                      <a:schemeClr val="tx1">
                        <a:lumMod val="65000"/>
                        <a:lumOff val="35000"/>
                      </a:schemeClr>
                    </a:solidFill>
                    <a:cs typeface="+mn-ea"/>
                    <a:sym typeface="+mn-lt"/>
                  </a:rPr>
                  <a:t>发展历程与现状</a:t>
                </a:r>
              </a:p>
            </p:txBody>
          </p:sp>
          <p:grpSp>
            <p:nvGrpSpPr>
              <p:cNvPr id="19" name="组合 18">
                <a:extLst>
                  <a:ext uri="{FF2B5EF4-FFF2-40B4-BE49-F238E27FC236}">
                    <a16:creationId xmlns:a16="http://schemas.microsoft.com/office/drawing/2014/main" id="{BA6284A4-5812-4022-AF6A-29AC1E5B452B}"/>
                  </a:ext>
                </a:extLst>
              </p:cNvPr>
              <p:cNvGrpSpPr/>
              <p:nvPr/>
            </p:nvGrpSpPr>
            <p:grpSpPr>
              <a:xfrm>
                <a:off x="1367579" y="2122141"/>
                <a:ext cx="584200" cy="584200"/>
                <a:chOff x="1028700" y="1853169"/>
                <a:chExt cx="787400" cy="787400"/>
              </a:xfrm>
            </p:grpSpPr>
            <p:sp>
              <p:nvSpPr>
                <p:cNvPr id="20" name="椭圆 19">
                  <a:extLst>
                    <a:ext uri="{FF2B5EF4-FFF2-40B4-BE49-F238E27FC236}">
                      <a16:creationId xmlns:a16="http://schemas.microsoft.com/office/drawing/2014/main" id="{87F56B83-57AD-4A08-8BCC-FC748113E240}"/>
                    </a:ext>
                  </a:extLst>
                </p:cNvPr>
                <p:cNvSpPr/>
                <p:nvPr/>
              </p:nvSpPr>
              <p:spPr>
                <a:xfrm>
                  <a:off x="1028700" y="1853169"/>
                  <a:ext cx="787400" cy="787400"/>
                </a:xfrm>
                <a:prstGeom prst="ellipse">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tx1">
                        <a:lumMod val="65000"/>
                        <a:lumOff val="35000"/>
                      </a:schemeClr>
                    </a:solidFill>
                    <a:cs typeface="+mn-ea"/>
                    <a:sym typeface="+mn-lt"/>
                  </a:endParaRPr>
                </a:p>
              </p:txBody>
            </p:sp>
            <p:sp>
              <p:nvSpPr>
                <p:cNvPr id="21" name="椭圆 18">
                  <a:extLst>
                    <a:ext uri="{FF2B5EF4-FFF2-40B4-BE49-F238E27FC236}">
                      <a16:creationId xmlns:a16="http://schemas.microsoft.com/office/drawing/2014/main" id="{D2271941-DD34-4B99-909A-DE80CF85F261}"/>
                    </a:ext>
                  </a:extLst>
                </p:cNvPr>
                <p:cNvSpPr/>
                <p:nvPr/>
              </p:nvSpPr>
              <p:spPr>
                <a:xfrm>
                  <a:off x="1242536" y="2062163"/>
                  <a:ext cx="359727" cy="369412"/>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cs typeface="+mn-ea"/>
                    <a:sym typeface="+mn-lt"/>
                  </a:endParaRPr>
                </a:p>
              </p:txBody>
            </p:sp>
          </p:grpSp>
        </p:grpSp>
        <p:grpSp>
          <p:nvGrpSpPr>
            <p:cNvPr id="24" name="组合 23">
              <a:extLst>
                <a:ext uri="{FF2B5EF4-FFF2-40B4-BE49-F238E27FC236}">
                  <a16:creationId xmlns:a16="http://schemas.microsoft.com/office/drawing/2014/main" id="{4BF1AC95-261E-4455-AA86-556589891461}"/>
                </a:ext>
              </a:extLst>
            </p:cNvPr>
            <p:cNvGrpSpPr/>
            <p:nvPr/>
          </p:nvGrpSpPr>
          <p:grpSpPr>
            <a:xfrm>
              <a:off x="6170336" y="4743823"/>
              <a:ext cx="4498461" cy="830670"/>
              <a:chOff x="1367579" y="2122141"/>
              <a:chExt cx="4498461" cy="830670"/>
            </a:xfrm>
          </p:grpSpPr>
          <p:sp>
            <p:nvSpPr>
              <p:cNvPr id="29" name="矩形 28">
                <a:extLst>
                  <a:ext uri="{FF2B5EF4-FFF2-40B4-BE49-F238E27FC236}">
                    <a16:creationId xmlns:a16="http://schemas.microsoft.com/office/drawing/2014/main" id="{DFA8225A-0DF1-4C6F-8A3A-84C18BE2C9EA}"/>
                  </a:ext>
                </a:extLst>
              </p:cNvPr>
              <p:cNvSpPr/>
              <p:nvPr/>
            </p:nvSpPr>
            <p:spPr>
              <a:xfrm>
                <a:off x="2123229" y="2153105"/>
                <a:ext cx="3742811" cy="79970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dirty="0">
                    <a:solidFill>
                      <a:schemeClr val="tx1">
                        <a:lumMod val="65000"/>
                        <a:lumOff val="35000"/>
                      </a:schemeClr>
                    </a:solidFill>
                    <a:cs typeface="+mn-ea"/>
                    <a:sym typeface="+mn-lt"/>
                  </a:rPr>
                  <a:t>多元服务体系</a:t>
                </a:r>
                <a:endParaRPr lang="en-US" altLang="zh-CN" sz="2000" dirty="0">
                  <a:solidFill>
                    <a:schemeClr val="tx1">
                      <a:lumMod val="65000"/>
                      <a:lumOff val="35000"/>
                    </a:schemeClr>
                  </a:solidFill>
                  <a:cs typeface="+mn-ea"/>
                  <a:sym typeface="+mn-lt"/>
                </a:endParaRPr>
              </a:p>
              <a:p>
                <a:pPr algn="just">
                  <a:lnSpc>
                    <a:spcPct val="120000"/>
                  </a:lnSpc>
                </a:pPr>
                <a:r>
                  <a:rPr lang="zh-CN" altLang="en-US" sz="2000" dirty="0">
                    <a:solidFill>
                      <a:schemeClr val="tx1">
                        <a:lumMod val="65000"/>
                        <a:lumOff val="35000"/>
                      </a:schemeClr>
                    </a:solidFill>
                    <a:cs typeface="+mn-ea"/>
                    <a:sym typeface="+mn-lt"/>
                  </a:rPr>
                  <a:t>多样运行模式</a:t>
                </a:r>
              </a:p>
            </p:txBody>
          </p:sp>
          <p:grpSp>
            <p:nvGrpSpPr>
              <p:cNvPr id="26" name="组合 25">
                <a:extLst>
                  <a:ext uri="{FF2B5EF4-FFF2-40B4-BE49-F238E27FC236}">
                    <a16:creationId xmlns:a16="http://schemas.microsoft.com/office/drawing/2014/main" id="{41979780-1B2C-4752-BD1D-74A564ACC34D}"/>
                  </a:ext>
                </a:extLst>
              </p:cNvPr>
              <p:cNvGrpSpPr/>
              <p:nvPr/>
            </p:nvGrpSpPr>
            <p:grpSpPr>
              <a:xfrm>
                <a:off x="1367579" y="2122141"/>
                <a:ext cx="584200" cy="584200"/>
                <a:chOff x="1028700" y="1853169"/>
                <a:chExt cx="787400" cy="787400"/>
              </a:xfrm>
            </p:grpSpPr>
            <p:sp>
              <p:nvSpPr>
                <p:cNvPr id="27" name="椭圆 26">
                  <a:extLst>
                    <a:ext uri="{FF2B5EF4-FFF2-40B4-BE49-F238E27FC236}">
                      <a16:creationId xmlns:a16="http://schemas.microsoft.com/office/drawing/2014/main" id="{7F2B21A0-A36A-4728-8C1D-E7C0F1A93C21}"/>
                    </a:ext>
                  </a:extLst>
                </p:cNvPr>
                <p:cNvSpPr/>
                <p:nvPr/>
              </p:nvSpPr>
              <p:spPr>
                <a:xfrm>
                  <a:off x="1028700" y="1853169"/>
                  <a:ext cx="787400" cy="787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tx1">
                        <a:lumMod val="65000"/>
                        <a:lumOff val="35000"/>
                      </a:schemeClr>
                    </a:solidFill>
                    <a:cs typeface="+mn-ea"/>
                    <a:sym typeface="+mn-lt"/>
                  </a:endParaRPr>
                </a:p>
              </p:txBody>
            </p:sp>
            <p:sp>
              <p:nvSpPr>
                <p:cNvPr id="28" name="椭圆 25">
                  <a:extLst>
                    <a:ext uri="{FF2B5EF4-FFF2-40B4-BE49-F238E27FC236}">
                      <a16:creationId xmlns:a16="http://schemas.microsoft.com/office/drawing/2014/main" id="{94496D91-5ED3-4A46-8B1B-4242A990E413}"/>
                    </a:ext>
                  </a:extLst>
                </p:cNvPr>
                <p:cNvSpPr/>
                <p:nvPr/>
              </p:nvSpPr>
              <p:spPr>
                <a:xfrm>
                  <a:off x="1303038" y="2062163"/>
                  <a:ext cx="238724" cy="369412"/>
                </a:xfrm>
                <a:custGeom>
                  <a:avLst/>
                  <a:gdLst>
                    <a:gd name="connsiteX0" fmla="*/ 108744 w 217488"/>
                    <a:gd name="connsiteY0" fmla="*/ 74613 h 336550"/>
                    <a:gd name="connsiteX1" fmla="*/ 144463 w 217488"/>
                    <a:gd name="connsiteY1" fmla="*/ 108745 h 336550"/>
                    <a:gd name="connsiteX2" fmla="*/ 108744 w 217488"/>
                    <a:gd name="connsiteY2" fmla="*/ 142877 h 336550"/>
                    <a:gd name="connsiteX3" fmla="*/ 73025 w 217488"/>
                    <a:gd name="connsiteY3" fmla="*/ 108745 h 336550"/>
                    <a:gd name="connsiteX4" fmla="*/ 108744 w 217488"/>
                    <a:gd name="connsiteY4" fmla="*/ 74613 h 336550"/>
                    <a:gd name="connsiteX5" fmla="*/ 108745 w 217488"/>
                    <a:gd name="connsiteY5" fmla="*/ 20638 h 336550"/>
                    <a:gd name="connsiteX6" fmla="*/ 20638 w 217488"/>
                    <a:gd name="connsiteY6" fmla="*/ 109181 h 336550"/>
                    <a:gd name="connsiteX7" fmla="*/ 108745 w 217488"/>
                    <a:gd name="connsiteY7" fmla="*/ 273051 h 336550"/>
                    <a:gd name="connsiteX8" fmla="*/ 196851 w 217488"/>
                    <a:gd name="connsiteY8" fmla="*/ 109181 h 336550"/>
                    <a:gd name="connsiteX9" fmla="*/ 108745 w 217488"/>
                    <a:gd name="connsiteY9" fmla="*/ 20638 h 336550"/>
                    <a:gd name="connsiteX10" fmla="*/ 108744 w 217488"/>
                    <a:gd name="connsiteY10" fmla="*/ 0 h 336550"/>
                    <a:gd name="connsiteX11" fmla="*/ 217488 w 217488"/>
                    <a:gd name="connsiteY11" fmla="*/ 109116 h 336550"/>
                    <a:gd name="connsiteX12" fmla="*/ 121846 w 217488"/>
                    <a:gd name="connsiteY12" fmla="*/ 289223 h 336550"/>
                    <a:gd name="connsiteX13" fmla="*/ 110054 w 217488"/>
                    <a:gd name="connsiteY13" fmla="*/ 304999 h 336550"/>
                    <a:gd name="connsiteX14" fmla="*/ 200456 w 217488"/>
                    <a:gd name="connsiteY14" fmla="*/ 320774 h 336550"/>
                    <a:gd name="connsiteX15" fmla="*/ 108744 w 217488"/>
                    <a:gd name="connsiteY15" fmla="*/ 336550 h 336550"/>
                    <a:gd name="connsiteX16" fmla="*/ 17032 w 217488"/>
                    <a:gd name="connsiteY16" fmla="*/ 320774 h 336550"/>
                    <a:gd name="connsiteX17" fmla="*/ 107434 w 217488"/>
                    <a:gd name="connsiteY17" fmla="*/ 304999 h 336550"/>
                    <a:gd name="connsiteX18" fmla="*/ 95642 w 217488"/>
                    <a:gd name="connsiteY18" fmla="*/ 289223 h 336550"/>
                    <a:gd name="connsiteX19" fmla="*/ 0 w 217488"/>
                    <a:gd name="connsiteY19" fmla="*/ 109116 h 336550"/>
                    <a:gd name="connsiteX20" fmla="*/ 108744 w 217488"/>
                    <a:gd name="connsiteY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488" h="336550">
                      <a:moveTo>
                        <a:pt x="108744" y="74613"/>
                      </a:moveTo>
                      <a:cubicBezTo>
                        <a:pt x="128471" y="74613"/>
                        <a:pt x="144463" y="89894"/>
                        <a:pt x="144463" y="108745"/>
                      </a:cubicBezTo>
                      <a:cubicBezTo>
                        <a:pt x="144463" y="127596"/>
                        <a:pt x="128471" y="142877"/>
                        <a:pt x="108744" y="142877"/>
                      </a:cubicBezTo>
                      <a:cubicBezTo>
                        <a:pt x="89017" y="142877"/>
                        <a:pt x="73025" y="127596"/>
                        <a:pt x="73025" y="108745"/>
                      </a:cubicBezTo>
                      <a:cubicBezTo>
                        <a:pt x="73025" y="89894"/>
                        <a:pt x="89017" y="74613"/>
                        <a:pt x="108744" y="74613"/>
                      </a:cubicBezTo>
                      <a:close/>
                      <a:moveTo>
                        <a:pt x="108745" y="20638"/>
                      </a:moveTo>
                      <a:cubicBezTo>
                        <a:pt x="54829" y="20638"/>
                        <a:pt x="20638" y="54998"/>
                        <a:pt x="20638" y="109181"/>
                      </a:cubicBezTo>
                      <a:cubicBezTo>
                        <a:pt x="20638" y="146184"/>
                        <a:pt x="71924" y="225476"/>
                        <a:pt x="108745" y="273051"/>
                      </a:cubicBezTo>
                      <a:cubicBezTo>
                        <a:pt x="153455" y="214904"/>
                        <a:pt x="196851" y="142219"/>
                        <a:pt x="196851" y="109181"/>
                      </a:cubicBezTo>
                      <a:cubicBezTo>
                        <a:pt x="196851" y="54998"/>
                        <a:pt x="162660" y="20638"/>
                        <a:pt x="108745" y="20638"/>
                      </a:cubicBezTo>
                      <a:close/>
                      <a:moveTo>
                        <a:pt x="108744" y="0"/>
                      </a:moveTo>
                      <a:cubicBezTo>
                        <a:pt x="174252" y="0"/>
                        <a:pt x="217488" y="43383"/>
                        <a:pt x="217488" y="109116"/>
                      </a:cubicBezTo>
                      <a:cubicBezTo>
                        <a:pt x="217488" y="165646"/>
                        <a:pt x="132327" y="276076"/>
                        <a:pt x="121846" y="289223"/>
                      </a:cubicBezTo>
                      <a:cubicBezTo>
                        <a:pt x="121846" y="289223"/>
                        <a:pt x="121846" y="289223"/>
                        <a:pt x="110054" y="304999"/>
                      </a:cubicBezTo>
                      <a:cubicBezTo>
                        <a:pt x="159841" y="304999"/>
                        <a:pt x="200456" y="311572"/>
                        <a:pt x="200456" y="320774"/>
                      </a:cubicBezTo>
                      <a:cubicBezTo>
                        <a:pt x="200456" y="329977"/>
                        <a:pt x="159841" y="336550"/>
                        <a:pt x="108744" y="336550"/>
                      </a:cubicBezTo>
                      <a:cubicBezTo>
                        <a:pt x="57647" y="336550"/>
                        <a:pt x="17032" y="329977"/>
                        <a:pt x="17032" y="320774"/>
                      </a:cubicBezTo>
                      <a:cubicBezTo>
                        <a:pt x="17032" y="311572"/>
                        <a:pt x="57647" y="304999"/>
                        <a:pt x="107434" y="304999"/>
                      </a:cubicBezTo>
                      <a:cubicBezTo>
                        <a:pt x="107434" y="304999"/>
                        <a:pt x="107434" y="304999"/>
                        <a:pt x="95642" y="289223"/>
                      </a:cubicBezTo>
                      <a:cubicBezTo>
                        <a:pt x="85161" y="276076"/>
                        <a:pt x="0" y="165646"/>
                        <a:pt x="0" y="109116"/>
                      </a:cubicBezTo>
                      <a:cubicBezTo>
                        <a:pt x="0" y="43383"/>
                        <a:pt x="43236"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cs typeface="+mn-ea"/>
                    <a:sym typeface="+mn-lt"/>
                  </a:endParaRPr>
                </a:p>
              </p:txBody>
            </p:sp>
          </p:grpSp>
        </p:grpSp>
      </p:grpSp>
      <p:sp>
        <p:nvSpPr>
          <p:cNvPr id="25" name="TextBox 24"/>
          <p:cNvSpPr txBox="1"/>
          <p:nvPr/>
        </p:nvSpPr>
        <p:spPr>
          <a:xfrm>
            <a:off x="683568" y="6320541"/>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spTree>
    <p:extLst>
      <p:ext uri="{BB962C8B-B14F-4D97-AF65-F5344CB8AC3E}">
        <p14:creationId xmlns:p14="http://schemas.microsoft.com/office/powerpoint/2010/main" val="281867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F0502020204030204"/>
              <a:ea typeface="微软雅黑"/>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概况及背景</a:t>
            </a:r>
          </a:p>
        </p:txBody>
      </p:sp>
      <p:sp>
        <p:nvSpPr>
          <p:cNvPr id="5" name="矩形: 圆角 4">
            <a:extLst>
              <a:ext uri="{FF2B5EF4-FFF2-40B4-BE49-F238E27FC236}">
                <a16:creationId xmlns:a16="http://schemas.microsoft.com/office/drawing/2014/main" id="{B946D99D-B236-4CAD-A452-C4045F355D4C}"/>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solidFill>
                  <a:prstClr val="white"/>
                </a:solidFill>
                <a:cs typeface="+mn-ea"/>
                <a:sym typeface="+mn-lt"/>
              </a:rPr>
              <a:t>老年食堂的背景：“八八战略”指导下的民生改革创新</a:t>
            </a:r>
          </a:p>
        </p:txBody>
      </p:sp>
      <p:sp>
        <p:nvSpPr>
          <p:cNvPr id="12" name="TextBox 21">
            <a:extLst>
              <a:ext uri="{FF2B5EF4-FFF2-40B4-BE49-F238E27FC236}">
                <a16:creationId xmlns:a16="http://schemas.microsoft.com/office/drawing/2014/main" id="{F84D938A-13C6-46F7-9875-0DC8C29E6CA9}"/>
              </a:ext>
            </a:extLst>
          </p:cNvPr>
          <p:cNvSpPr txBox="1"/>
          <p:nvPr/>
        </p:nvSpPr>
        <p:spPr>
          <a:xfrm>
            <a:off x="3041466" y="1947350"/>
            <a:ext cx="6109063" cy="4123693"/>
          </a:xfrm>
          <a:prstGeom prst="rect">
            <a:avLst/>
          </a:prstGeom>
          <a:noFill/>
        </p:spPr>
        <p:txBody>
          <a:bodyPr wrap="square" rtlCol="0">
            <a:spAutoFit/>
          </a:bodyPr>
          <a:lstStyle/>
          <a:p>
            <a:pPr lvl="0" indent="-285750" algn="just">
              <a:lnSpc>
                <a:spcPct val="120000"/>
              </a:lnSpc>
              <a:buFont typeface="Wingdings" panose="05000000000000000000" pitchFamily="2" charset="2"/>
              <a:buChar char="u"/>
            </a:pPr>
            <a:r>
              <a:rPr lang="zh-CN" altLang="en-US" sz="2000" dirty="0">
                <a:solidFill>
                  <a:schemeClr val="tx1">
                    <a:lumMod val="65000"/>
                    <a:lumOff val="35000"/>
                  </a:schemeClr>
                </a:solidFill>
                <a:cs typeface="+mn-ea"/>
                <a:sym typeface="+mn-lt"/>
              </a:rPr>
              <a:t>近年来，在“八八战略”指导下，浙江省在数字化改革、科技创新、市场化改革、生态文明建设、社会治理创新以及民生保障等方面取得了显著成就。</a:t>
            </a:r>
            <a:endParaRPr lang="en-US" altLang="zh-CN" sz="2000" dirty="0">
              <a:solidFill>
                <a:schemeClr val="tx1">
                  <a:lumMod val="65000"/>
                  <a:lumOff val="35000"/>
                </a:schemeClr>
              </a:solidFill>
              <a:cs typeface="+mn-ea"/>
              <a:sym typeface="+mn-lt"/>
            </a:endParaRPr>
          </a:p>
          <a:p>
            <a:pPr lvl="0" indent="-285750" algn="just">
              <a:lnSpc>
                <a:spcPct val="120000"/>
              </a:lnSpc>
              <a:buFont typeface="Wingdings" panose="05000000000000000000" pitchFamily="2" charset="2"/>
              <a:buChar char="u"/>
            </a:pPr>
            <a:endParaRPr lang="en-US" altLang="zh-CN" sz="2000" dirty="0">
              <a:solidFill>
                <a:schemeClr val="tx1">
                  <a:lumMod val="65000"/>
                  <a:lumOff val="35000"/>
                </a:schemeClr>
              </a:solidFill>
              <a:cs typeface="+mn-ea"/>
              <a:sym typeface="+mn-lt"/>
            </a:endParaRPr>
          </a:p>
          <a:p>
            <a:pPr lvl="0" indent="-285750" algn="just">
              <a:lnSpc>
                <a:spcPct val="120000"/>
              </a:lnSpc>
              <a:buFont typeface="Wingdings" panose="05000000000000000000" pitchFamily="2" charset="2"/>
              <a:buChar char="u"/>
            </a:pPr>
            <a:r>
              <a:rPr lang="zh-CN" altLang="en-US" sz="2000" dirty="0">
                <a:solidFill>
                  <a:schemeClr val="tx1">
                    <a:lumMod val="65000"/>
                    <a:lumOff val="35000"/>
                  </a:schemeClr>
                </a:solidFill>
                <a:cs typeface="+mn-ea"/>
                <a:sym typeface="+mn-lt"/>
              </a:rPr>
              <a:t>尤其在民生保障方面，教育、医疗、养老等领域的改革和发展，提高了公共服务质量和效率，增进了人民群众的获得感、幸福感、安全感。</a:t>
            </a:r>
            <a:endParaRPr lang="en-US" altLang="zh-CN" sz="2000" dirty="0">
              <a:solidFill>
                <a:schemeClr val="tx1">
                  <a:lumMod val="65000"/>
                  <a:lumOff val="35000"/>
                </a:schemeClr>
              </a:solidFill>
              <a:cs typeface="+mn-ea"/>
              <a:sym typeface="+mn-lt"/>
            </a:endParaRPr>
          </a:p>
          <a:p>
            <a:pPr lvl="0" indent="-285750" algn="just">
              <a:lnSpc>
                <a:spcPct val="120000"/>
              </a:lnSpc>
              <a:buFont typeface="Wingdings" panose="05000000000000000000" pitchFamily="2" charset="2"/>
              <a:buChar char="u"/>
            </a:pPr>
            <a:endParaRPr lang="en-US" altLang="zh-CN" sz="2000" dirty="0">
              <a:solidFill>
                <a:schemeClr val="tx1">
                  <a:lumMod val="65000"/>
                  <a:lumOff val="35000"/>
                </a:schemeClr>
              </a:solidFill>
              <a:cs typeface="+mn-ea"/>
              <a:sym typeface="+mn-lt"/>
            </a:endParaRPr>
          </a:p>
          <a:p>
            <a:pPr lvl="0" indent="-285750" algn="just">
              <a:lnSpc>
                <a:spcPct val="120000"/>
              </a:lnSpc>
              <a:buFont typeface="Wingdings" panose="05000000000000000000" pitchFamily="2" charset="2"/>
              <a:buChar char="u"/>
            </a:pPr>
            <a:r>
              <a:rPr lang="zh-CN" altLang="en-US" sz="2000" dirty="0">
                <a:solidFill>
                  <a:schemeClr val="tx1">
                    <a:lumMod val="65000"/>
                    <a:lumOff val="35000"/>
                  </a:schemeClr>
                </a:solidFill>
                <a:cs typeface="+mn-ea"/>
                <a:sym typeface="+mn-lt"/>
              </a:rPr>
              <a:t>“老年食堂”就是这样一个民生保障工程，用有温度的政策建起家门口的幸福食堂，打造老年人“食有所依”的金名片。</a:t>
            </a:r>
          </a:p>
        </p:txBody>
      </p:sp>
    </p:spTree>
    <p:extLst>
      <p:ext uri="{BB962C8B-B14F-4D97-AF65-F5344CB8AC3E}">
        <p14:creationId xmlns:p14="http://schemas.microsoft.com/office/powerpoint/2010/main" val="359184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35974"/>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概况及背景</a:t>
            </a:r>
          </a:p>
        </p:txBody>
      </p:sp>
      <p:sp>
        <p:nvSpPr>
          <p:cNvPr id="5" name="矩形: 圆角 4">
            <a:extLst>
              <a:ext uri="{FF2B5EF4-FFF2-40B4-BE49-F238E27FC236}">
                <a16:creationId xmlns:a16="http://schemas.microsoft.com/office/drawing/2014/main" id="{11D43BE1-E0A9-4076-B7E3-10EFF99C5169}"/>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发展历程与现状</a:t>
            </a:r>
          </a:p>
        </p:txBody>
      </p:sp>
      <p:sp>
        <p:nvSpPr>
          <p:cNvPr id="9" name="矩形 8">
            <a:extLst>
              <a:ext uri="{FF2B5EF4-FFF2-40B4-BE49-F238E27FC236}">
                <a16:creationId xmlns:a16="http://schemas.microsoft.com/office/drawing/2014/main" id="{8CF18E3A-4198-46BF-AC3B-DD26EE8CE051}"/>
              </a:ext>
            </a:extLst>
          </p:cNvPr>
          <p:cNvSpPr/>
          <p:nvPr/>
        </p:nvSpPr>
        <p:spPr>
          <a:xfrm>
            <a:off x="8059728" y="4203528"/>
            <a:ext cx="3081082" cy="172617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600" b="1" dirty="0">
                <a:solidFill>
                  <a:schemeClr val="tx1">
                    <a:lumMod val="65000"/>
                    <a:lumOff val="35000"/>
                  </a:schemeClr>
                </a:solidFill>
                <a:cs typeface="+mn-ea"/>
                <a:sym typeface="+mn-lt"/>
              </a:rPr>
              <a:t>截止</a:t>
            </a:r>
            <a:r>
              <a:rPr lang="en-US" altLang="zh-CN" sz="1600" b="1" dirty="0">
                <a:solidFill>
                  <a:schemeClr val="tx1">
                    <a:lumMod val="65000"/>
                    <a:lumOff val="35000"/>
                  </a:schemeClr>
                </a:solidFill>
                <a:cs typeface="+mn-ea"/>
                <a:sym typeface="+mn-lt"/>
              </a:rPr>
              <a:t>2021</a:t>
            </a:r>
            <a:r>
              <a:rPr lang="zh-CN" altLang="en-US" sz="1600" b="1" dirty="0">
                <a:solidFill>
                  <a:schemeClr val="tx1">
                    <a:lumMod val="65000"/>
                    <a:lumOff val="35000"/>
                  </a:schemeClr>
                </a:solidFill>
                <a:cs typeface="+mn-ea"/>
                <a:sym typeface="+mn-lt"/>
              </a:rPr>
              <a:t>年底</a:t>
            </a:r>
            <a:r>
              <a:rPr lang="en-US" altLang="zh-CN" sz="1600" b="1" dirty="0">
                <a:solidFill>
                  <a:schemeClr val="tx1">
                    <a:lumMod val="65000"/>
                    <a:lumOff val="35000"/>
                  </a:schemeClr>
                </a:solidFill>
                <a:cs typeface="+mn-ea"/>
                <a:sym typeface="+mn-lt"/>
              </a:rPr>
              <a:t>:</a:t>
            </a:r>
            <a:r>
              <a:rPr lang="zh-CN" altLang="en-US" dirty="0">
                <a:solidFill>
                  <a:schemeClr val="tx1">
                    <a:lumMod val="65000"/>
                    <a:lumOff val="35000"/>
                  </a:schemeClr>
                </a:solidFill>
                <a:cs typeface="+mn-ea"/>
                <a:sym typeface="+mn-lt"/>
              </a:rPr>
              <a:t>杭州市已经建立了覆盖全市各区县的智慧助餐服务网络，实体老年食堂达到</a:t>
            </a:r>
            <a:r>
              <a:rPr lang="en-US" altLang="zh-CN" dirty="0">
                <a:solidFill>
                  <a:schemeClr val="tx1">
                    <a:lumMod val="65000"/>
                    <a:lumOff val="35000"/>
                  </a:schemeClr>
                </a:solidFill>
                <a:cs typeface="+mn-ea"/>
                <a:sym typeface="+mn-lt"/>
              </a:rPr>
              <a:t>2000</a:t>
            </a:r>
            <a:r>
              <a:rPr lang="zh-CN" altLang="en-US" dirty="0">
                <a:solidFill>
                  <a:schemeClr val="tx1">
                    <a:lumMod val="65000"/>
                    <a:lumOff val="35000"/>
                  </a:schemeClr>
                </a:solidFill>
                <a:cs typeface="+mn-ea"/>
                <a:sym typeface="+mn-lt"/>
              </a:rPr>
              <a:t>多家，累计服务老年人超过</a:t>
            </a:r>
            <a:r>
              <a:rPr lang="en-US" altLang="zh-CN" dirty="0">
                <a:solidFill>
                  <a:schemeClr val="tx1">
                    <a:lumMod val="65000"/>
                    <a:lumOff val="35000"/>
                  </a:schemeClr>
                </a:solidFill>
                <a:cs typeface="+mn-ea"/>
                <a:sym typeface="+mn-lt"/>
              </a:rPr>
              <a:t>2000</a:t>
            </a:r>
            <a:r>
              <a:rPr lang="zh-CN" altLang="en-US" dirty="0">
                <a:solidFill>
                  <a:schemeClr val="tx1">
                    <a:lumMod val="65000"/>
                    <a:lumOff val="35000"/>
                  </a:schemeClr>
                </a:solidFill>
                <a:cs typeface="+mn-ea"/>
                <a:sym typeface="+mn-lt"/>
              </a:rPr>
              <a:t>万人次。</a:t>
            </a:r>
          </a:p>
        </p:txBody>
      </p:sp>
      <p:sp>
        <p:nvSpPr>
          <p:cNvPr id="15" name="矩形 14">
            <a:extLst>
              <a:ext uri="{FF2B5EF4-FFF2-40B4-BE49-F238E27FC236}">
                <a16:creationId xmlns:a16="http://schemas.microsoft.com/office/drawing/2014/main" id="{1CF6290C-863E-4687-9A6D-633FB478AD68}"/>
              </a:ext>
            </a:extLst>
          </p:cNvPr>
          <p:cNvSpPr/>
          <p:nvPr/>
        </p:nvSpPr>
        <p:spPr>
          <a:xfrm>
            <a:off x="1013718" y="2074691"/>
            <a:ext cx="3081082" cy="172617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600" b="1" dirty="0">
                <a:solidFill>
                  <a:schemeClr val="tx1">
                    <a:lumMod val="65000"/>
                    <a:lumOff val="35000"/>
                  </a:schemeClr>
                </a:solidFill>
                <a:cs typeface="+mn-ea"/>
                <a:sym typeface="+mn-lt"/>
              </a:rPr>
              <a:t>2003</a:t>
            </a:r>
            <a:r>
              <a:rPr lang="zh-CN" altLang="en-US" sz="1600" b="1" dirty="0">
                <a:solidFill>
                  <a:schemeClr val="tx1">
                    <a:lumMod val="65000"/>
                    <a:lumOff val="35000"/>
                  </a:schemeClr>
                </a:solidFill>
                <a:cs typeface="+mn-ea"/>
                <a:sym typeface="+mn-lt"/>
              </a:rPr>
              <a:t>：</a:t>
            </a:r>
            <a:r>
              <a:rPr lang="zh-CN" altLang="en-US" dirty="0">
                <a:solidFill>
                  <a:schemeClr val="tx1">
                    <a:lumMod val="65000"/>
                    <a:lumOff val="35000"/>
                  </a:schemeClr>
                </a:solidFill>
                <a:cs typeface="+mn-ea"/>
                <a:sym typeface="+mn-lt"/>
              </a:rPr>
              <a:t>习近平同志作为省委书记在杭州调研社区孤寡老人的生活状况时提出“要给老年人办个食堂，解决他们的就餐难问题”的深刻建议</a:t>
            </a:r>
            <a:endParaRPr lang="en-US" altLang="zh-CN" dirty="0">
              <a:solidFill>
                <a:schemeClr val="tx1">
                  <a:lumMod val="65000"/>
                  <a:lumOff val="35000"/>
                </a:schemeClr>
              </a:solidFill>
              <a:cs typeface="+mn-ea"/>
              <a:sym typeface="+mn-lt"/>
            </a:endParaRPr>
          </a:p>
        </p:txBody>
      </p:sp>
      <p:sp>
        <p:nvSpPr>
          <p:cNvPr id="18" name="矩形 17">
            <a:extLst>
              <a:ext uri="{FF2B5EF4-FFF2-40B4-BE49-F238E27FC236}">
                <a16:creationId xmlns:a16="http://schemas.microsoft.com/office/drawing/2014/main" id="{0EE688F6-405A-4A10-A469-4B1D3B0BC290}"/>
              </a:ext>
            </a:extLst>
          </p:cNvPr>
          <p:cNvSpPr/>
          <p:nvPr/>
        </p:nvSpPr>
        <p:spPr>
          <a:xfrm>
            <a:off x="1023937" y="4654590"/>
            <a:ext cx="3081082" cy="72898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600" b="1" dirty="0">
                <a:solidFill>
                  <a:schemeClr val="tx1">
                    <a:lumMod val="65000"/>
                    <a:lumOff val="35000"/>
                  </a:schemeClr>
                </a:solidFill>
                <a:cs typeface="+mn-ea"/>
                <a:sym typeface="+mn-lt"/>
              </a:rPr>
              <a:t>2006</a:t>
            </a:r>
            <a:r>
              <a:rPr lang="zh-CN" altLang="en-US" sz="1600" b="1" dirty="0">
                <a:solidFill>
                  <a:schemeClr val="tx1">
                    <a:lumMod val="65000"/>
                    <a:lumOff val="35000"/>
                  </a:schemeClr>
                </a:solidFill>
                <a:cs typeface="+mn-ea"/>
                <a:sym typeface="+mn-lt"/>
              </a:rPr>
              <a:t>：</a:t>
            </a:r>
            <a:r>
              <a:rPr lang="zh-CN" altLang="en-US" dirty="0">
                <a:solidFill>
                  <a:schemeClr val="tx1">
                    <a:lumMod val="65000"/>
                    <a:lumOff val="35000"/>
                  </a:schemeClr>
                </a:solidFill>
                <a:cs typeface="+mn-ea"/>
                <a:sym typeface="+mn-lt"/>
              </a:rPr>
              <a:t>“百膳惠老”工程在浙江全面启动</a:t>
            </a:r>
          </a:p>
        </p:txBody>
      </p:sp>
      <p:grpSp>
        <p:nvGrpSpPr>
          <p:cNvPr id="20" name="组合 19">
            <a:extLst>
              <a:ext uri="{FF2B5EF4-FFF2-40B4-BE49-F238E27FC236}">
                <a16:creationId xmlns:a16="http://schemas.microsoft.com/office/drawing/2014/main" id="{69D9F1CD-5A02-46C3-A95A-5969AB9EF884}"/>
              </a:ext>
            </a:extLst>
          </p:cNvPr>
          <p:cNvGrpSpPr/>
          <p:nvPr/>
        </p:nvGrpSpPr>
        <p:grpSpPr>
          <a:xfrm>
            <a:off x="4167190" y="1901576"/>
            <a:ext cx="4214810" cy="3775574"/>
            <a:chOff x="4167190" y="1901576"/>
            <a:chExt cx="4214810" cy="3775574"/>
          </a:xfrm>
        </p:grpSpPr>
        <p:grpSp>
          <p:nvGrpSpPr>
            <p:cNvPr id="21" name="组合 20">
              <a:extLst>
                <a:ext uri="{FF2B5EF4-FFF2-40B4-BE49-F238E27FC236}">
                  <a16:creationId xmlns:a16="http://schemas.microsoft.com/office/drawing/2014/main" id="{626A1B1E-A897-4FC8-9E45-9BDC2318DED9}"/>
                </a:ext>
              </a:extLst>
            </p:cNvPr>
            <p:cNvGrpSpPr/>
            <p:nvPr/>
          </p:nvGrpSpPr>
          <p:grpSpPr>
            <a:xfrm>
              <a:off x="4167190" y="1901576"/>
              <a:ext cx="4214810" cy="3775574"/>
              <a:chOff x="4548189" y="2398713"/>
              <a:chExt cx="3579812" cy="3206750"/>
            </a:xfrm>
          </p:grpSpPr>
          <p:sp>
            <p:nvSpPr>
              <p:cNvPr id="27" name="MH_SubTitle_3">
                <a:extLst>
                  <a:ext uri="{FF2B5EF4-FFF2-40B4-BE49-F238E27FC236}">
                    <a16:creationId xmlns:a16="http://schemas.microsoft.com/office/drawing/2014/main" id="{9C666D44-3ABF-4228-9E59-029373855A96}"/>
                  </a:ext>
                </a:extLst>
              </p:cNvPr>
              <p:cNvSpPr/>
              <p:nvPr>
                <p:custDataLst>
                  <p:tags r:id="rId1"/>
                </p:custDataLst>
              </p:nvPr>
            </p:nvSpPr>
            <p:spPr>
              <a:xfrm rot="19680807" flipH="1">
                <a:off x="6194425" y="3962400"/>
                <a:ext cx="990600" cy="1639888"/>
              </a:xfrm>
              <a:custGeom>
                <a:avLst/>
                <a:gdLst>
                  <a:gd name="connsiteX0" fmla="*/ 552558 w 990635"/>
                  <a:gd name="connsiteY0" fmla="*/ 0 h 1639846"/>
                  <a:gd name="connsiteX1" fmla="*/ 550395 w 990635"/>
                  <a:gd name="connsiteY1" fmla="*/ 1954 h 1639846"/>
                  <a:gd name="connsiteX2" fmla="*/ 544002 w 990635"/>
                  <a:gd name="connsiteY2" fmla="*/ 6422 h 1639846"/>
                  <a:gd name="connsiteX3" fmla="*/ 534053 w 990635"/>
                  <a:gd name="connsiteY3" fmla="*/ 13452 h 1639846"/>
                  <a:gd name="connsiteX4" fmla="*/ 519152 w 990635"/>
                  <a:gd name="connsiteY4" fmla="*/ 23645 h 1639846"/>
                  <a:gd name="connsiteX5" fmla="*/ 502761 w 990635"/>
                  <a:gd name="connsiteY5" fmla="*/ 35841 h 1639846"/>
                  <a:gd name="connsiteX6" fmla="*/ 482090 w 990635"/>
                  <a:gd name="connsiteY6" fmla="*/ 51250 h 1639846"/>
                  <a:gd name="connsiteX7" fmla="*/ 459257 w 990635"/>
                  <a:gd name="connsiteY7" fmla="*/ 68614 h 1639846"/>
                  <a:gd name="connsiteX8" fmla="*/ 434835 w 990635"/>
                  <a:gd name="connsiteY8" fmla="*/ 89378 h 1639846"/>
                  <a:gd name="connsiteX9" fmla="*/ 407674 w 990635"/>
                  <a:gd name="connsiteY9" fmla="*/ 110653 h 1639846"/>
                  <a:gd name="connsiteX10" fmla="*/ 379498 w 990635"/>
                  <a:gd name="connsiteY10" fmla="*/ 136773 h 1639846"/>
                  <a:gd name="connsiteX11" fmla="*/ 349976 w 990635"/>
                  <a:gd name="connsiteY11" fmla="*/ 162800 h 1639846"/>
                  <a:gd name="connsiteX12" fmla="*/ 319588 w 990635"/>
                  <a:gd name="connsiteY12" fmla="*/ 191575 h 1639846"/>
                  <a:gd name="connsiteX13" fmla="*/ 288331 w 990635"/>
                  <a:gd name="connsiteY13" fmla="*/ 223099 h 1639846"/>
                  <a:gd name="connsiteX14" fmla="*/ 257648 w 990635"/>
                  <a:gd name="connsiteY14" fmla="*/ 256068 h 1639846"/>
                  <a:gd name="connsiteX15" fmla="*/ 227440 w 990635"/>
                  <a:gd name="connsiteY15" fmla="*/ 291880 h 1639846"/>
                  <a:gd name="connsiteX16" fmla="*/ 197185 w 990635"/>
                  <a:gd name="connsiteY16" fmla="*/ 328391 h 1639846"/>
                  <a:gd name="connsiteX17" fmla="*/ 168077 w 990635"/>
                  <a:gd name="connsiteY17" fmla="*/ 367793 h 1639846"/>
                  <a:gd name="connsiteX18" fmla="*/ 139592 w 990635"/>
                  <a:gd name="connsiteY18" fmla="*/ 407940 h 1639846"/>
                  <a:gd name="connsiteX19" fmla="*/ 113026 w 990635"/>
                  <a:gd name="connsiteY19" fmla="*/ 449628 h 1639846"/>
                  <a:gd name="connsiteX20" fmla="*/ 88952 w 990635"/>
                  <a:gd name="connsiteY20" fmla="*/ 494300 h 1639846"/>
                  <a:gd name="connsiteX21" fmla="*/ 66174 w 990635"/>
                  <a:gd name="connsiteY21" fmla="*/ 539765 h 1639846"/>
                  <a:gd name="connsiteX22" fmla="*/ 47427 w 990635"/>
                  <a:gd name="connsiteY22" fmla="*/ 585513 h 1639846"/>
                  <a:gd name="connsiteX23" fmla="*/ 29780 w 990635"/>
                  <a:gd name="connsiteY23" fmla="*/ 634850 h 1639846"/>
                  <a:gd name="connsiteX24" fmla="*/ 16888 w 990635"/>
                  <a:gd name="connsiteY24" fmla="*/ 683819 h 1639846"/>
                  <a:gd name="connsiteX25" fmla="*/ 7258 w 990635"/>
                  <a:gd name="connsiteY25" fmla="*/ 734421 h 1639846"/>
                  <a:gd name="connsiteX26" fmla="*/ 990 w 990635"/>
                  <a:gd name="connsiteY26" fmla="*/ 785259 h 1639846"/>
                  <a:gd name="connsiteX27" fmla="*/ 0 w 990635"/>
                  <a:gd name="connsiteY27" fmla="*/ 837873 h 1639846"/>
                  <a:gd name="connsiteX28" fmla="*/ 2470 w 990635"/>
                  <a:gd name="connsiteY28" fmla="*/ 889324 h 1639846"/>
                  <a:gd name="connsiteX29" fmla="*/ 8397 w 990635"/>
                  <a:gd name="connsiteY29" fmla="*/ 939613 h 1639846"/>
                  <a:gd name="connsiteX30" fmla="*/ 19080 w 990635"/>
                  <a:gd name="connsiteY30" fmla="*/ 989533 h 1639846"/>
                  <a:gd name="connsiteX31" fmla="*/ 31156 w 990635"/>
                  <a:gd name="connsiteY31" fmla="*/ 1038848 h 1639846"/>
                  <a:gd name="connsiteX32" fmla="*/ 47363 w 990635"/>
                  <a:gd name="connsiteY32" fmla="*/ 1087049 h 1639846"/>
                  <a:gd name="connsiteX33" fmla="*/ 65061 w 990635"/>
                  <a:gd name="connsiteY33" fmla="*/ 1133247 h 1639846"/>
                  <a:gd name="connsiteX34" fmla="*/ 85497 w 990635"/>
                  <a:gd name="connsiteY34" fmla="*/ 1178934 h 1639846"/>
                  <a:gd name="connsiteX35" fmla="*/ 108048 w 990635"/>
                  <a:gd name="connsiteY35" fmla="*/ 1223365 h 1639846"/>
                  <a:gd name="connsiteX36" fmla="*/ 131417 w 990635"/>
                  <a:gd name="connsiteY36" fmla="*/ 1265746 h 1639846"/>
                  <a:gd name="connsiteX37" fmla="*/ 156229 w 990635"/>
                  <a:gd name="connsiteY37" fmla="*/ 1306824 h 1639846"/>
                  <a:gd name="connsiteX38" fmla="*/ 181239 w 990635"/>
                  <a:gd name="connsiteY38" fmla="*/ 1345105 h 1639846"/>
                  <a:gd name="connsiteX39" fmla="*/ 206968 w 990635"/>
                  <a:gd name="connsiteY39" fmla="*/ 1382735 h 1639846"/>
                  <a:gd name="connsiteX40" fmla="*/ 233468 w 990635"/>
                  <a:gd name="connsiteY40" fmla="*/ 1419014 h 1639846"/>
                  <a:gd name="connsiteX41" fmla="*/ 259590 w 990635"/>
                  <a:gd name="connsiteY41" fmla="*/ 1451051 h 1639846"/>
                  <a:gd name="connsiteX42" fmla="*/ 285138 w 990635"/>
                  <a:gd name="connsiteY42" fmla="*/ 1481643 h 1639846"/>
                  <a:gd name="connsiteX43" fmla="*/ 309390 w 990635"/>
                  <a:gd name="connsiteY43" fmla="*/ 1511443 h 1639846"/>
                  <a:gd name="connsiteX44" fmla="*/ 333314 w 990635"/>
                  <a:gd name="connsiteY44" fmla="*/ 1536302 h 1639846"/>
                  <a:gd name="connsiteX45" fmla="*/ 354599 w 990635"/>
                  <a:gd name="connsiteY45" fmla="*/ 1560272 h 1639846"/>
                  <a:gd name="connsiteX46" fmla="*/ 374833 w 990635"/>
                  <a:gd name="connsiteY46" fmla="*/ 1579956 h 1639846"/>
                  <a:gd name="connsiteX47" fmla="*/ 393148 w 990635"/>
                  <a:gd name="connsiteY47" fmla="*/ 1598099 h 1639846"/>
                  <a:gd name="connsiteX48" fmla="*/ 407627 w 990635"/>
                  <a:gd name="connsiteY48" fmla="*/ 1613164 h 1639846"/>
                  <a:gd name="connsiteX49" fmla="*/ 420958 w 990635"/>
                  <a:gd name="connsiteY49" fmla="*/ 1625338 h 1639846"/>
                  <a:gd name="connsiteX50" fmla="*/ 429878 w 990635"/>
                  <a:gd name="connsiteY50" fmla="*/ 1632989 h 1639846"/>
                  <a:gd name="connsiteX51" fmla="*/ 435535 w 990635"/>
                  <a:gd name="connsiteY51" fmla="*/ 1639005 h 1639846"/>
                  <a:gd name="connsiteX52" fmla="*/ 437502 w 990635"/>
                  <a:gd name="connsiteY52" fmla="*/ 1639846 h 1639846"/>
                  <a:gd name="connsiteX53" fmla="*/ 440240 w 990635"/>
                  <a:gd name="connsiteY53" fmla="*/ 1639336 h 1639846"/>
                  <a:gd name="connsiteX54" fmla="*/ 446682 w 990635"/>
                  <a:gd name="connsiteY54" fmla="*/ 1634169 h 1639846"/>
                  <a:gd name="connsiteX55" fmla="*/ 457256 w 990635"/>
                  <a:gd name="connsiteY55" fmla="*/ 1627886 h 1639846"/>
                  <a:gd name="connsiteX56" fmla="*/ 471483 w 990635"/>
                  <a:gd name="connsiteY56" fmla="*/ 1617645 h 1639846"/>
                  <a:gd name="connsiteX57" fmla="*/ 487924 w 990635"/>
                  <a:gd name="connsiteY57" fmla="*/ 1604750 h 1639846"/>
                  <a:gd name="connsiteX58" fmla="*/ 508593 w 990635"/>
                  <a:gd name="connsiteY58" fmla="*/ 1589341 h 1639846"/>
                  <a:gd name="connsiteX59" fmla="*/ 530706 w 990635"/>
                  <a:gd name="connsiteY59" fmla="*/ 1572630 h 1639846"/>
                  <a:gd name="connsiteX60" fmla="*/ 555801 w 990635"/>
                  <a:gd name="connsiteY60" fmla="*/ 1551912 h 1639846"/>
                  <a:gd name="connsiteX61" fmla="*/ 582961 w 990635"/>
                  <a:gd name="connsiteY61" fmla="*/ 1530637 h 1639846"/>
                  <a:gd name="connsiteX62" fmla="*/ 611138 w 990635"/>
                  <a:gd name="connsiteY62" fmla="*/ 1504517 h 1639846"/>
                  <a:gd name="connsiteX63" fmla="*/ 640707 w 990635"/>
                  <a:gd name="connsiteY63" fmla="*/ 1477791 h 1639846"/>
                  <a:gd name="connsiteX64" fmla="*/ 670375 w 990635"/>
                  <a:gd name="connsiteY64" fmla="*/ 1449668 h 1639846"/>
                  <a:gd name="connsiteX65" fmla="*/ 701009 w 990635"/>
                  <a:gd name="connsiteY65" fmla="*/ 1417398 h 1639846"/>
                  <a:gd name="connsiteX66" fmla="*/ 732413 w 990635"/>
                  <a:gd name="connsiteY66" fmla="*/ 1383777 h 1639846"/>
                  <a:gd name="connsiteX67" fmla="*/ 763195 w 990635"/>
                  <a:gd name="connsiteY67" fmla="*/ 1349410 h 1639846"/>
                  <a:gd name="connsiteX68" fmla="*/ 793499 w 990635"/>
                  <a:gd name="connsiteY68" fmla="*/ 1312200 h 1639846"/>
                  <a:gd name="connsiteX69" fmla="*/ 822559 w 990635"/>
                  <a:gd name="connsiteY69" fmla="*/ 1273497 h 1639846"/>
                  <a:gd name="connsiteX70" fmla="*/ 851093 w 990635"/>
                  <a:gd name="connsiteY70" fmla="*/ 1232651 h 1639846"/>
                  <a:gd name="connsiteX71" fmla="*/ 877036 w 990635"/>
                  <a:gd name="connsiteY71" fmla="*/ 1190217 h 1639846"/>
                  <a:gd name="connsiteX72" fmla="*/ 901684 w 990635"/>
                  <a:gd name="connsiteY72" fmla="*/ 1146991 h 1639846"/>
                  <a:gd name="connsiteX73" fmla="*/ 924462 w 990635"/>
                  <a:gd name="connsiteY73" fmla="*/ 1101525 h 1639846"/>
                  <a:gd name="connsiteX74" fmla="*/ 943306 w 990635"/>
                  <a:gd name="connsiteY74" fmla="*/ 1054380 h 1639846"/>
                  <a:gd name="connsiteX75" fmla="*/ 960854 w 990635"/>
                  <a:gd name="connsiteY75" fmla="*/ 1006440 h 1639846"/>
                  <a:gd name="connsiteX76" fmla="*/ 973747 w 990635"/>
                  <a:gd name="connsiteY76" fmla="*/ 957472 h 1639846"/>
                  <a:gd name="connsiteX77" fmla="*/ 983377 w 990635"/>
                  <a:gd name="connsiteY77" fmla="*/ 906869 h 1639846"/>
                  <a:gd name="connsiteX78" fmla="*/ 989072 w 990635"/>
                  <a:gd name="connsiteY78" fmla="*/ 854586 h 1639846"/>
                  <a:gd name="connsiteX79" fmla="*/ 990635 w 990635"/>
                  <a:gd name="connsiteY79" fmla="*/ 803417 h 1639846"/>
                  <a:gd name="connsiteX80" fmla="*/ 988166 w 990635"/>
                  <a:gd name="connsiteY80" fmla="*/ 751966 h 1639846"/>
                  <a:gd name="connsiteX81" fmla="*/ 982238 w 990635"/>
                  <a:gd name="connsiteY81" fmla="*/ 701678 h 1639846"/>
                  <a:gd name="connsiteX82" fmla="*/ 971654 w 990635"/>
                  <a:gd name="connsiteY82" fmla="*/ 650359 h 1639846"/>
                  <a:gd name="connsiteX83" fmla="*/ 959480 w 990635"/>
                  <a:gd name="connsiteY83" fmla="*/ 602441 h 1639846"/>
                  <a:gd name="connsiteX84" fmla="*/ 943273 w 990635"/>
                  <a:gd name="connsiteY84" fmla="*/ 554241 h 1639846"/>
                  <a:gd name="connsiteX85" fmla="*/ 925000 w 990635"/>
                  <a:gd name="connsiteY85" fmla="*/ 506598 h 1639846"/>
                  <a:gd name="connsiteX86" fmla="*/ 905188 w 990635"/>
                  <a:gd name="connsiteY86" fmla="*/ 461656 h 1639846"/>
                  <a:gd name="connsiteX87" fmla="*/ 882588 w 990635"/>
                  <a:gd name="connsiteY87" fmla="*/ 417925 h 1639846"/>
                  <a:gd name="connsiteX88" fmla="*/ 859268 w 990635"/>
                  <a:gd name="connsiteY88" fmla="*/ 374845 h 1639846"/>
                  <a:gd name="connsiteX89" fmla="*/ 834405 w 990635"/>
                  <a:gd name="connsiteY89" fmla="*/ 334466 h 1639846"/>
                  <a:gd name="connsiteX90" fmla="*/ 808823 w 990635"/>
                  <a:gd name="connsiteY90" fmla="*/ 294740 h 1639846"/>
                  <a:gd name="connsiteX91" fmla="*/ 782373 w 990635"/>
                  <a:gd name="connsiteY91" fmla="*/ 257761 h 1639846"/>
                  <a:gd name="connsiteX92" fmla="*/ 756495 w 990635"/>
                  <a:gd name="connsiteY92" fmla="*/ 222230 h 1639846"/>
                  <a:gd name="connsiteX93" fmla="*/ 731094 w 990635"/>
                  <a:gd name="connsiteY93" fmla="*/ 189540 h 1639846"/>
                  <a:gd name="connsiteX94" fmla="*/ 705497 w 990635"/>
                  <a:gd name="connsiteY94" fmla="*/ 159646 h 1639846"/>
                  <a:gd name="connsiteX95" fmla="*/ 681245 w 990635"/>
                  <a:gd name="connsiteY95" fmla="*/ 129847 h 1639846"/>
                  <a:gd name="connsiteX96" fmla="*/ 657321 w 990635"/>
                  <a:gd name="connsiteY96" fmla="*/ 104989 h 1639846"/>
                  <a:gd name="connsiteX97" fmla="*/ 635364 w 990635"/>
                  <a:gd name="connsiteY97" fmla="*/ 80970 h 1639846"/>
                  <a:gd name="connsiteX98" fmla="*/ 615852 w 990635"/>
                  <a:gd name="connsiteY98" fmla="*/ 60634 h 1639846"/>
                  <a:gd name="connsiteX99" fmla="*/ 597536 w 990635"/>
                  <a:gd name="connsiteY99" fmla="*/ 42491 h 1639846"/>
                  <a:gd name="connsiteX100" fmla="*/ 583008 w 990635"/>
                  <a:gd name="connsiteY100" fmla="*/ 28125 h 1639846"/>
                  <a:gd name="connsiteX101" fmla="*/ 570350 w 990635"/>
                  <a:gd name="connsiteY101" fmla="*/ 15999 h 1639846"/>
                  <a:gd name="connsiteX102" fmla="*/ 560807 w 990635"/>
                  <a:gd name="connsiteY102" fmla="*/ 7602 h 1639846"/>
                  <a:gd name="connsiteX103" fmla="*/ 555101 w 990635"/>
                  <a:gd name="connsiteY103" fmla="*/ 2284 h 163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990635" h="1639846">
                    <a:moveTo>
                      <a:pt x="552558" y="0"/>
                    </a:moveTo>
                    <a:lnTo>
                      <a:pt x="550395" y="1954"/>
                    </a:lnTo>
                    <a:lnTo>
                      <a:pt x="544002" y="6422"/>
                    </a:lnTo>
                    <a:lnTo>
                      <a:pt x="534053" y="13452"/>
                    </a:lnTo>
                    <a:lnTo>
                      <a:pt x="519152" y="23645"/>
                    </a:lnTo>
                    <a:lnTo>
                      <a:pt x="502761" y="35841"/>
                    </a:lnTo>
                    <a:lnTo>
                      <a:pt x="482090" y="51250"/>
                    </a:lnTo>
                    <a:lnTo>
                      <a:pt x="459257" y="68614"/>
                    </a:lnTo>
                    <a:lnTo>
                      <a:pt x="434835" y="89378"/>
                    </a:lnTo>
                    <a:lnTo>
                      <a:pt x="407674" y="110653"/>
                    </a:lnTo>
                    <a:lnTo>
                      <a:pt x="379498" y="136773"/>
                    </a:lnTo>
                    <a:lnTo>
                      <a:pt x="349976" y="162800"/>
                    </a:lnTo>
                    <a:lnTo>
                      <a:pt x="319588" y="191575"/>
                    </a:lnTo>
                    <a:lnTo>
                      <a:pt x="288331" y="223099"/>
                    </a:lnTo>
                    <a:lnTo>
                      <a:pt x="257648" y="256068"/>
                    </a:lnTo>
                    <a:lnTo>
                      <a:pt x="227440" y="291880"/>
                    </a:lnTo>
                    <a:lnTo>
                      <a:pt x="197185" y="328391"/>
                    </a:lnTo>
                    <a:lnTo>
                      <a:pt x="168077" y="367793"/>
                    </a:lnTo>
                    <a:lnTo>
                      <a:pt x="139592" y="407940"/>
                    </a:lnTo>
                    <a:lnTo>
                      <a:pt x="113026" y="449628"/>
                    </a:lnTo>
                    <a:lnTo>
                      <a:pt x="88952" y="494300"/>
                    </a:lnTo>
                    <a:lnTo>
                      <a:pt x="66174" y="539765"/>
                    </a:lnTo>
                    <a:lnTo>
                      <a:pt x="47427" y="585513"/>
                    </a:lnTo>
                    <a:lnTo>
                      <a:pt x="29780" y="634850"/>
                    </a:lnTo>
                    <a:lnTo>
                      <a:pt x="16888" y="683819"/>
                    </a:lnTo>
                    <a:lnTo>
                      <a:pt x="7258" y="734421"/>
                    </a:lnTo>
                    <a:lnTo>
                      <a:pt x="990" y="785259"/>
                    </a:lnTo>
                    <a:lnTo>
                      <a:pt x="0" y="837873"/>
                    </a:lnTo>
                    <a:lnTo>
                      <a:pt x="2470" y="889324"/>
                    </a:lnTo>
                    <a:lnTo>
                      <a:pt x="8397" y="939613"/>
                    </a:lnTo>
                    <a:lnTo>
                      <a:pt x="19080" y="989533"/>
                    </a:lnTo>
                    <a:lnTo>
                      <a:pt x="31156" y="1038848"/>
                    </a:lnTo>
                    <a:lnTo>
                      <a:pt x="47363" y="1087049"/>
                    </a:lnTo>
                    <a:lnTo>
                      <a:pt x="65061" y="1133247"/>
                    </a:lnTo>
                    <a:lnTo>
                      <a:pt x="85497" y="1178934"/>
                    </a:lnTo>
                    <a:lnTo>
                      <a:pt x="108048" y="1223365"/>
                    </a:lnTo>
                    <a:lnTo>
                      <a:pt x="131417" y="1265746"/>
                    </a:lnTo>
                    <a:lnTo>
                      <a:pt x="156229" y="1306824"/>
                    </a:lnTo>
                    <a:lnTo>
                      <a:pt x="181239" y="1345105"/>
                    </a:lnTo>
                    <a:lnTo>
                      <a:pt x="206968" y="1382735"/>
                    </a:lnTo>
                    <a:lnTo>
                      <a:pt x="233468" y="1419014"/>
                    </a:lnTo>
                    <a:lnTo>
                      <a:pt x="259590" y="1451051"/>
                    </a:lnTo>
                    <a:lnTo>
                      <a:pt x="285138" y="1481643"/>
                    </a:lnTo>
                    <a:lnTo>
                      <a:pt x="309390" y="1511443"/>
                    </a:lnTo>
                    <a:lnTo>
                      <a:pt x="333314" y="1536302"/>
                    </a:lnTo>
                    <a:lnTo>
                      <a:pt x="354599" y="1560272"/>
                    </a:lnTo>
                    <a:lnTo>
                      <a:pt x="374833" y="1579956"/>
                    </a:lnTo>
                    <a:lnTo>
                      <a:pt x="393148" y="1598099"/>
                    </a:lnTo>
                    <a:lnTo>
                      <a:pt x="407627" y="1613164"/>
                    </a:lnTo>
                    <a:lnTo>
                      <a:pt x="420958" y="1625338"/>
                    </a:lnTo>
                    <a:lnTo>
                      <a:pt x="429878" y="1632989"/>
                    </a:lnTo>
                    <a:lnTo>
                      <a:pt x="435535" y="1639005"/>
                    </a:lnTo>
                    <a:lnTo>
                      <a:pt x="437502" y="1639846"/>
                    </a:lnTo>
                    <a:lnTo>
                      <a:pt x="440240" y="1639336"/>
                    </a:lnTo>
                    <a:lnTo>
                      <a:pt x="446682" y="1634169"/>
                    </a:lnTo>
                    <a:lnTo>
                      <a:pt x="457256" y="1627886"/>
                    </a:lnTo>
                    <a:lnTo>
                      <a:pt x="471483" y="1617645"/>
                    </a:lnTo>
                    <a:lnTo>
                      <a:pt x="487924" y="1604750"/>
                    </a:lnTo>
                    <a:lnTo>
                      <a:pt x="508593" y="1589341"/>
                    </a:lnTo>
                    <a:lnTo>
                      <a:pt x="530706" y="1572630"/>
                    </a:lnTo>
                    <a:lnTo>
                      <a:pt x="555801" y="1551912"/>
                    </a:lnTo>
                    <a:lnTo>
                      <a:pt x="582961" y="1530637"/>
                    </a:lnTo>
                    <a:lnTo>
                      <a:pt x="611138" y="1504517"/>
                    </a:lnTo>
                    <a:lnTo>
                      <a:pt x="640707" y="1477791"/>
                    </a:lnTo>
                    <a:lnTo>
                      <a:pt x="670375" y="1449668"/>
                    </a:lnTo>
                    <a:lnTo>
                      <a:pt x="701009" y="1417398"/>
                    </a:lnTo>
                    <a:lnTo>
                      <a:pt x="732413" y="1383777"/>
                    </a:lnTo>
                    <a:lnTo>
                      <a:pt x="763195" y="1349410"/>
                    </a:lnTo>
                    <a:lnTo>
                      <a:pt x="793499" y="1312200"/>
                    </a:lnTo>
                    <a:lnTo>
                      <a:pt x="822559" y="1273497"/>
                    </a:lnTo>
                    <a:lnTo>
                      <a:pt x="851093" y="1232651"/>
                    </a:lnTo>
                    <a:lnTo>
                      <a:pt x="877036" y="1190217"/>
                    </a:lnTo>
                    <a:lnTo>
                      <a:pt x="901684" y="1146991"/>
                    </a:lnTo>
                    <a:lnTo>
                      <a:pt x="924462" y="1101525"/>
                    </a:lnTo>
                    <a:lnTo>
                      <a:pt x="943306" y="1054380"/>
                    </a:lnTo>
                    <a:lnTo>
                      <a:pt x="960854" y="1006440"/>
                    </a:lnTo>
                    <a:lnTo>
                      <a:pt x="973747" y="957472"/>
                    </a:lnTo>
                    <a:lnTo>
                      <a:pt x="983377" y="906869"/>
                    </a:lnTo>
                    <a:lnTo>
                      <a:pt x="989072" y="854586"/>
                    </a:lnTo>
                    <a:lnTo>
                      <a:pt x="990635" y="803417"/>
                    </a:lnTo>
                    <a:lnTo>
                      <a:pt x="988166" y="751966"/>
                    </a:lnTo>
                    <a:lnTo>
                      <a:pt x="982238" y="701678"/>
                    </a:lnTo>
                    <a:lnTo>
                      <a:pt x="971654" y="650359"/>
                    </a:lnTo>
                    <a:lnTo>
                      <a:pt x="959480" y="602441"/>
                    </a:lnTo>
                    <a:lnTo>
                      <a:pt x="943273" y="554241"/>
                    </a:lnTo>
                    <a:lnTo>
                      <a:pt x="925000" y="506598"/>
                    </a:lnTo>
                    <a:lnTo>
                      <a:pt x="905188" y="461656"/>
                    </a:lnTo>
                    <a:lnTo>
                      <a:pt x="882588" y="417925"/>
                    </a:lnTo>
                    <a:lnTo>
                      <a:pt x="859268" y="374845"/>
                    </a:lnTo>
                    <a:lnTo>
                      <a:pt x="834405" y="334466"/>
                    </a:lnTo>
                    <a:lnTo>
                      <a:pt x="808823" y="294740"/>
                    </a:lnTo>
                    <a:lnTo>
                      <a:pt x="782373" y="257761"/>
                    </a:lnTo>
                    <a:lnTo>
                      <a:pt x="756495" y="222230"/>
                    </a:lnTo>
                    <a:lnTo>
                      <a:pt x="731094" y="189540"/>
                    </a:lnTo>
                    <a:lnTo>
                      <a:pt x="705497" y="159646"/>
                    </a:lnTo>
                    <a:lnTo>
                      <a:pt x="681245" y="129847"/>
                    </a:lnTo>
                    <a:lnTo>
                      <a:pt x="657321" y="104989"/>
                    </a:lnTo>
                    <a:lnTo>
                      <a:pt x="635364" y="80970"/>
                    </a:lnTo>
                    <a:lnTo>
                      <a:pt x="615852" y="60634"/>
                    </a:lnTo>
                    <a:lnTo>
                      <a:pt x="597536" y="42491"/>
                    </a:lnTo>
                    <a:lnTo>
                      <a:pt x="583008" y="28125"/>
                    </a:lnTo>
                    <a:lnTo>
                      <a:pt x="570350" y="15999"/>
                    </a:lnTo>
                    <a:lnTo>
                      <a:pt x="560807" y="7602"/>
                    </a:lnTo>
                    <a:lnTo>
                      <a:pt x="555101" y="2284"/>
                    </a:lnTo>
                    <a:close/>
                  </a:path>
                </a:pathLst>
              </a:custGeom>
              <a:solidFill>
                <a:schemeClr val="tx1">
                  <a:lumMod val="65000"/>
                  <a:lumOff val="35000"/>
                </a:schemeClr>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28" name="MH_SubTitle_1">
                <a:extLst>
                  <a:ext uri="{FF2B5EF4-FFF2-40B4-BE49-F238E27FC236}">
                    <a16:creationId xmlns:a16="http://schemas.microsoft.com/office/drawing/2014/main" id="{7F31AF10-9F19-4106-B50E-07D0088F442C}"/>
                  </a:ext>
                </a:extLst>
              </p:cNvPr>
              <p:cNvSpPr/>
              <p:nvPr>
                <p:custDataLst>
                  <p:tags r:id="rId2"/>
                </p:custDataLst>
              </p:nvPr>
            </p:nvSpPr>
            <p:spPr bwMode="gray">
              <a:xfrm>
                <a:off x="5688013" y="2398713"/>
                <a:ext cx="990600" cy="1644650"/>
              </a:xfrm>
              <a:custGeom>
                <a:avLst/>
                <a:gdLst>
                  <a:gd name="T0" fmla="*/ 1467 w 1470"/>
                  <a:gd name="T1" fmla="*/ 1246 h 2346"/>
                  <a:gd name="T2" fmla="*/ 1444 w 1470"/>
                  <a:gd name="T3" fmla="*/ 1390 h 2346"/>
                  <a:gd name="T4" fmla="*/ 1400 w 1470"/>
                  <a:gd name="T5" fmla="*/ 1529 h 2346"/>
                  <a:gd name="T6" fmla="*/ 1339 w 1470"/>
                  <a:gd name="T7" fmla="*/ 1662 h 2346"/>
                  <a:gd name="T8" fmla="*/ 1267 w 1470"/>
                  <a:gd name="T9" fmla="*/ 1784 h 2346"/>
                  <a:gd name="T10" fmla="*/ 1187 w 1470"/>
                  <a:gd name="T11" fmla="*/ 1898 h 2346"/>
                  <a:gd name="T12" fmla="*/ 1102 w 1470"/>
                  <a:gd name="T13" fmla="*/ 2002 h 2346"/>
                  <a:gd name="T14" fmla="*/ 1019 w 1470"/>
                  <a:gd name="T15" fmla="*/ 2094 h 2346"/>
                  <a:gd name="T16" fmla="*/ 939 w 1470"/>
                  <a:gd name="T17" fmla="*/ 2174 h 2346"/>
                  <a:gd name="T18" fmla="*/ 866 w 1470"/>
                  <a:gd name="T19" fmla="*/ 2239 h 2346"/>
                  <a:gd name="T20" fmla="*/ 806 w 1470"/>
                  <a:gd name="T21" fmla="*/ 2290 h 2346"/>
                  <a:gd name="T22" fmla="*/ 763 w 1470"/>
                  <a:gd name="T23" fmla="*/ 2325 h 2346"/>
                  <a:gd name="T24" fmla="*/ 739 w 1470"/>
                  <a:gd name="T25" fmla="*/ 2343 h 2346"/>
                  <a:gd name="T26" fmla="*/ 732 w 1470"/>
                  <a:gd name="T27" fmla="*/ 2343 h 2346"/>
                  <a:gd name="T28" fmla="*/ 709 w 1470"/>
                  <a:gd name="T29" fmla="*/ 2325 h 2346"/>
                  <a:gd name="T30" fmla="*/ 665 w 1470"/>
                  <a:gd name="T31" fmla="*/ 2290 h 2346"/>
                  <a:gd name="T32" fmla="*/ 604 w 1470"/>
                  <a:gd name="T33" fmla="*/ 2239 h 2346"/>
                  <a:gd name="T34" fmla="*/ 532 w 1470"/>
                  <a:gd name="T35" fmla="*/ 2174 h 2346"/>
                  <a:gd name="T36" fmla="*/ 452 w 1470"/>
                  <a:gd name="T37" fmla="*/ 2094 h 2346"/>
                  <a:gd name="T38" fmla="*/ 367 w 1470"/>
                  <a:gd name="T39" fmla="*/ 2002 h 2346"/>
                  <a:gd name="T40" fmla="*/ 284 w 1470"/>
                  <a:gd name="T41" fmla="*/ 1898 h 2346"/>
                  <a:gd name="T42" fmla="*/ 204 w 1470"/>
                  <a:gd name="T43" fmla="*/ 1784 h 2346"/>
                  <a:gd name="T44" fmla="*/ 131 w 1470"/>
                  <a:gd name="T45" fmla="*/ 1662 h 2346"/>
                  <a:gd name="T46" fmla="*/ 71 w 1470"/>
                  <a:gd name="T47" fmla="*/ 1529 h 2346"/>
                  <a:gd name="T48" fmla="*/ 27 w 1470"/>
                  <a:gd name="T49" fmla="*/ 1390 h 2346"/>
                  <a:gd name="T50" fmla="*/ 4 w 1470"/>
                  <a:gd name="T51" fmla="*/ 1246 h 2346"/>
                  <a:gd name="T52" fmla="*/ 4 w 1470"/>
                  <a:gd name="T53" fmla="*/ 1098 h 2346"/>
                  <a:gd name="T54" fmla="*/ 27 w 1470"/>
                  <a:gd name="T55" fmla="*/ 954 h 2346"/>
                  <a:gd name="T56" fmla="*/ 71 w 1470"/>
                  <a:gd name="T57" fmla="*/ 815 h 2346"/>
                  <a:gd name="T58" fmla="*/ 131 w 1470"/>
                  <a:gd name="T59" fmla="*/ 684 h 2346"/>
                  <a:gd name="T60" fmla="*/ 204 w 1470"/>
                  <a:gd name="T61" fmla="*/ 560 h 2346"/>
                  <a:gd name="T62" fmla="*/ 284 w 1470"/>
                  <a:gd name="T63" fmla="*/ 446 h 2346"/>
                  <a:gd name="T64" fmla="*/ 367 w 1470"/>
                  <a:gd name="T65" fmla="*/ 343 h 2346"/>
                  <a:gd name="T66" fmla="*/ 452 w 1470"/>
                  <a:gd name="T67" fmla="*/ 251 h 2346"/>
                  <a:gd name="T68" fmla="*/ 532 w 1470"/>
                  <a:gd name="T69" fmla="*/ 170 h 2346"/>
                  <a:gd name="T70" fmla="*/ 604 w 1470"/>
                  <a:gd name="T71" fmla="*/ 105 h 2346"/>
                  <a:gd name="T72" fmla="*/ 665 w 1470"/>
                  <a:gd name="T73" fmla="*/ 55 h 2346"/>
                  <a:gd name="T74" fmla="*/ 709 w 1470"/>
                  <a:gd name="T75" fmla="*/ 19 h 2346"/>
                  <a:gd name="T76" fmla="*/ 732 w 1470"/>
                  <a:gd name="T77" fmla="*/ 1 h 2346"/>
                  <a:gd name="T78" fmla="*/ 739 w 1470"/>
                  <a:gd name="T79" fmla="*/ 1 h 2346"/>
                  <a:gd name="T80" fmla="*/ 763 w 1470"/>
                  <a:gd name="T81" fmla="*/ 19 h 2346"/>
                  <a:gd name="T82" fmla="*/ 806 w 1470"/>
                  <a:gd name="T83" fmla="*/ 55 h 2346"/>
                  <a:gd name="T84" fmla="*/ 866 w 1470"/>
                  <a:gd name="T85" fmla="*/ 105 h 2346"/>
                  <a:gd name="T86" fmla="*/ 939 w 1470"/>
                  <a:gd name="T87" fmla="*/ 170 h 2346"/>
                  <a:gd name="T88" fmla="*/ 1019 w 1470"/>
                  <a:gd name="T89" fmla="*/ 251 h 2346"/>
                  <a:gd name="T90" fmla="*/ 1102 w 1470"/>
                  <a:gd name="T91" fmla="*/ 343 h 2346"/>
                  <a:gd name="T92" fmla="*/ 1187 w 1470"/>
                  <a:gd name="T93" fmla="*/ 446 h 2346"/>
                  <a:gd name="T94" fmla="*/ 1267 w 1470"/>
                  <a:gd name="T95" fmla="*/ 560 h 2346"/>
                  <a:gd name="T96" fmla="*/ 1339 w 1470"/>
                  <a:gd name="T97" fmla="*/ 684 h 2346"/>
                  <a:gd name="T98" fmla="*/ 1400 w 1470"/>
                  <a:gd name="T99" fmla="*/ 815 h 2346"/>
                  <a:gd name="T100" fmla="*/ 1444 w 1470"/>
                  <a:gd name="T101" fmla="*/ 954 h 2346"/>
                  <a:gd name="T102" fmla="*/ 1467 w 1470"/>
                  <a:gd name="T103" fmla="*/ 1098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solidFill>
                <a:schemeClr val="tx1">
                  <a:lumMod val="65000"/>
                  <a:lumOff val="35000"/>
                </a:schemeClr>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29" name="MH_SubTitle_4">
                <a:extLst>
                  <a:ext uri="{FF2B5EF4-FFF2-40B4-BE49-F238E27FC236}">
                    <a16:creationId xmlns:a16="http://schemas.microsoft.com/office/drawing/2014/main" id="{500E5A23-3ACA-4BBA-90F9-6D711A0F4867}"/>
                  </a:ext>
                </a:extLst>
              </p:cNvPr>
              <p:cNvSpPr/>
              <p:nvPr>
                <p:custDataLst>
                  <p:tags r:id="rId3"/>
                </p:custDataLst>
              </p:nvPr>
            </p:nvSpPr>
            <p:spPr bwMode="gray">
              <a:xfrm rot="2160000">
                <a:off x="5180013" y="3960813"/>
                <a:ext cx="990600" cy="1644650"/>
              </a:xfrm>
              <a:custGeom>
                <a:avLst/>
                <a:gdLst>
                  <a:gd name="connsiteX0" fmla="*/ 495256 w 990511"/>
                  <a:gd name="connsiteY0" fmla="*/ 1643878 h 1643878"/>
                  <a:gd name="connsiteX1" fmla="*/ 493234 w 990511"/>
                  <a:gd name="connsiteY1" fmla="*/ 1641776 h 1643878"/>
                  <a:gd name="connsiteX2" fmla="*/ 487170 w 990511"/>
                  <a:gd name="connsiteY2" fmla="*/ 1636871 h 1643878"/>
                  <a:gd name="connsiteX3" fmla="*/ 477737 w 990511"/>
                  <a:gd name="connsiteY3" fmla="*/ 1629163 h 1643878"/>
                  <a:gd name="connsiteX4" fmla="*/ 463586 w 990511"/>
                  <a:gd name="connsiteY4" fmla="*/ 1617951 h 1643878"/>
                  <a:gd name="connsiteX5" fmla="*/ 448088 w 990511"/>
                  <a:gd name="connsiteY5" fmla="*/ 1604638 h 1643878"/>
                  <a:gd name="connsiteX6" fmla="*/ 428548 w 990511"/>
                  <a:gd name="connsiteY6" fmla="*/ 1587821 h 1643878"/>
                  <a:gd name="connsiteX7" fmla="*/ 406985 w 990511"/>
                  <a:gd name="connsiteY7" fmla="*/ 1568902 h 1643878"/>
                  <a:gd name="connsiteX8" fmla="*/ 384076 w 990511"/>
                  <a:gd name="connsiteY8" fmla="*/ 1546479 h 1643878"/>
                  <a:gd name="connsiteX9" fmla="*/ 358471 w 990511"/>
                  <a:gd name="connsiteY9" fmla="*/ 1523355 h 1643878"/>
                  <a:gd name="connsiteX10" fmla="*/ 332192 w 990511"/>
                  <a:gd name="connsiteY10" fmla="*/ 1495327 h 1643878"/>
                  <a:gd name="connsiteX11" fmla="*/ 304565 w 990511"/>
                  <a:gd name="connsiteY11" fmla="*/ 1467298 h 1643878"/>
                  <a:gd name="connsiteX12" fmla="*/ 276265 w 990511"/>
                  <a:gd name="connsiteY12" fmla="*/ 1436466 h 1643878"/>
                  <a:gd name="connsiteX13" fmla="*/ 247291 w 990511"/>
                  <a:gd name="connsiteY13" fmla="*/ 1402832 h 1643878"/>
                  <a:gd name="connsiteX14" fmla="*/ 218991 w 990511"/>
                  <a:gd name="connsiteY14" fmla="*/ 1367797 h 1643878"/>
                  <a:gd name="connsiteX15" fmla="*/ 191364 w 990511"/>
                  <a:gd name="connsiteY15" fmla="*/ 1329958 h 1643878"/>
                  <a:gd name="connsiteX16" fmla="*/ 163738 w 990511"/>
                  <a:gd name="connsiteY16" fmla="*/ 1291418 h 1643878"/>
                  <a:gd name="connsiteX17" fmla="*/ 137459 w 990511"/>
                  <a:gd name="connsiteY17" fmla="*/ 1250076 h 1643878"/>
                  <a:gd name="connsiteX18" fmla="*/ 111854 w 990511"/>
                  <a:gd name="connsiteY18" fmla="*/ 1208033 h 1643878"/>
                  <a:gd name="connsiteX19" fmla="*/ 88270 w 990511"/>
                  <a:gd name="connsiteY19" fmla="*/ 1164589 h 1643878"/>
                  <a:gd name="connsiteX20" fmla="*/ 67382 w 990511"/>
                  <a:gd name="connsiteY20" fmla="*/ 1118342 h 1643878"/>
                  <a:gd name="connsiteX21" fmla="*/ 47841 w 990511"/>
                  <a:gd name="connsiteY21" fmla="*/ 1071394 h 1643878"/>
                  <a:gd name="connsiteX22" fmla="*/ 32343 w 990511"/>
                  <a:gd name="connsiteY22" fmla="*/ 1024446 h 1643878"/>
                  <a:gd name="connsiteX23" fmla="*/ 18193 w 990511"/>
                  <a:gd name="connsiteY23" fmla="*/ 973994 h 1643878"/>
                  <a:gd name="connsiteX24" fmla="*/ 8760 w 990511"/>
                  <a:gd name="connsiteY24" fmla="*/ 924244 h 1643878"/>
                  <a:gd name="connsiteX25" fmla="*/ 2695 w 990511"/>
                  <a:gd name="connsiteY25" fmla="*/ 873091 h 1643878"/>
                  <a:gd name="connsiteX26" fmla="*/ 0 w 990511"/>
                  <a:gd name="connsiteY26" fmla="*/ 821939 h 1643878"/>
                  <a:gd name="connsiteX27" fmla="*/ 2695 w 990511"/>
                  <a:gd name="connsiteY27" fmla="*/ 769385 h 1643878"/>
                  <a:gd name="connsiteX28" fmla="*/ 8760 w 990511"/>
                  <a:gd name="connsiteY28" fmla="*/ 718233 h 1643878"/>
                  <a:gd name="connsiteX29" fmla="*/ 18193 w 990511"/>
                  <a:gd name="connsiteY29" fmla="*/ 668482 h 1643878"/>
                  <a:gd name="connsiteX30" fmla="*/ 32343 w 990511"/>
                  <a:gd name="connsiteY30" fmla="*/ 619432 h 1643878"/>
                  <a:gd name="connsiteX31" fmla="*/ 47841 w 990511"/>
                  <a:gd name="connsiteY31" fmla="*/ 571083 h 1643878"/>
                  <a:gd name="connsiteX32" fmla="*/ 67382 w 990511"/>
                  <a:gd name="connsiteY32" fmla="*/ 524135 h 1643878"/>
                  <a:gd name="connsiteX33" fmla="*/ 88270 w 990511"/>
                  <a:gd name="connsiteY33" fmla="*/ 479289 h 1643878"/>
                  <a:gd name="connsiteX34" fmla="*/ 111854 w 990511"/>
                  <a:gd name="connsiteY34" fmla="*/ 435144 h 1643878"/>
                  <a:gd name="connsiteX35" fmla="*/ 137459 w 990511"/>
                  <a:gd name="connsiteY35" fmla="*/ 392401 h 1643878"/>
                  <a:gd name="connsiteX36" fmla="*/ 163738 w 990511"/>
                  <a:gd name="connsiteY36" fmla="*/ 351759 h 1643878"/>
                  <a:gd name="connsiteX37" fmla="*/ 191364 w 990511"/>
                  <a:gd name="connsiteY37" fmla="*/ 312519 h 1643878"/>
                  <a:gd name="connsiteX38" fmla="*/ 218991 w 990511"/>
                  <a:gd name="connsiteY38" fmla="*/ 276082 h 1643878"/>
                  <a:gd name="connsiteX39" fmla="*/ 247291 w 990511"/>
                  <a:gd name="connsiteY39" fmla="*/ 240345 h 1643878"/>
                  <a:gd name="connsiteX40" fmla="*/ 276265 w 990511"/>
                  <a:gd name="connsiteY40" fmla="*/ 206010 h 1643878"/>
                  <a:gd name="connsiteX41" fmla="*/ 304565 w 990511"/>
                  <a:gd name="connsiteY41" fmla="*/ 175880 h 1643878"/>
                  <a:gd name="connsiteX42" fmla="*/ 332192 w 990511"/>
                  <a:gd name="connsiteY42" fmla="*/ 147150 h 1643878"/>
                  <a:gd name="connsiteX43" fmla="*/ 358471 w 990511"/>
                  <a:gd name="connsiteY43" fmla="*/ 119121 h 1643878"/>
                  <a:gd name="connsiteX44" fmla="*/ 384076 w 990511"/>
                  <a:gd name="connsiteY44" fmla="*/ 95998 h 1643878"/>
                  <a:gd name="connsiteX45" fmla="*/ 406985 w 990511"/>
                  <a:gd name="connsiteY45" fmla="*/ 73575 h 1643878"/>
                  <a:gd name="connsiteX46" fmla="*/ 428548 w 990511"/>
                  <a:gd name="connsiteY46" fmla="*/ 55357 h 1643878"/>
                  <a:gd name="connsiteX47" fmla="*/ 448088 w 990511"/>
                  <a:gd name="connsiteY47" fmla="*/ 38539 h 1643878"/>
                  <a:gd name="connsiteX48" fmla="*/ 463586 w 990511"/>
                  <a:gd name="connsiteY48" fmla="*/ 24525 h 1643878"/>
                  <a:gd name="connsiteX49" fmla="*/ 477736 w 990511"/>
                  <a:gd name="connsiteY49" fmla="*/ 13313 h 1643878"/>
                  <a:gd name="connsiteX50" fmla="*/ 487170 w 990511"/>
                  <a:gd name="connsiteY50" fmla="*/ 6306 h 1643878"/>
                  <a:gd name="connsiteX51" fmla="*/ 493234 w 990511"/>
                  <a:gd name="connsiteY51" fmla="*/ 701 h 1643878"/>
                  <a:gd name="connsiteX52" fmla="*/ 495255 w 990511"/>
                  <a:gd name="connsiteY52" fmla="*/ 0 h 1643878"/>
                  <a:gd name="connsiteX53" fmla="*/ 497951 w 990511"/>
                  <a:gd name="connsiteY53" fmla="*/ 701 h 1643878"/>
                  <a:gd name="connsiteX54" fmla="*/ 504015 w 990511"/>
                  <a:gd name="connsiteY54" fmla="*/ 6306 h 1643878"/>
                  <a:gd name="connsiteX55" fmla="*/ 514122 w 990511"/>
                  <a:gd name="connsiteY55" fmla="*/ 13314 h 1643878"/>
                  <a:gd name="connsiteX56" fmla="*/ 527599 w 990511"/>
                  <a:gd name="connsiteY56" fmla="*/ 24525 h 1643878"/>
                  <a:gd name="connsiteX57" fmla="*/ 543097 w 990511"/>
                  <a:gd name="connsiteY57" fmla="*/ 38539 h 1643878"/>
                  <a:gd name="connsiteX58" fmla="*/ 562637 w 990511"/>
                  <a:gd name="connsiteY58" fmla="*/ 55356 h 1643878"/>
                  <a:gd name="connsiteX59" fmla="*/ 583525 w 990511"/>
                  <a:gd name="connsiteY59" fmla="*/ 73575 h 1643878"/>
                  <a:gd name="connsiteX60" fmla="*/ 607109 w 990511"/>
                  <a:gd name="connsiteY60" fmla="*/ 95998 h 1643878"/>
                  <a:gd name="connsiteX61" fmla="*/ 632714 w 990511"/>
                  <a:gd name="connsiteY61" fmla="*/ 119122 h 1643878"/>
                  <a:gd name="connsiteX62" fmla="*/ 658993 w 990511"/>
                  <a:gd name="connsiteY62" fmla="*/ 147150 h 1643878"/>
                  <a:gd name="connsiteX63" fmla="*/ 686620 w 990511"/>
                  <a:gd name="connsiteY63" fmla="*/ 175880 h 1643878"/>
                  <a:gd name="connsiteX64" fmla="*/ 714246 w 990511"/>
                  <a:gd name="connsiteY64" fmla="*/ 206010 h 1643878"/>
                  <a:gd name="connsiteX65" fmla="*/ 742546 w 990511"/>
                  <a:gd name="connsiteY65" fmla="*/ 240345 h 1643878"/>
                  <a:gd name="connsiteX66" fmla="*/ 771521 w 990511"/>
                  <a:gd name="connsiteY66" fmla="*/ 276082 h 1643878"/>
                  <a:gd name="connsiteX67" fmla="*/ 799821 w 990511"/>
                  <a:gd name="connsiteY67" fmla="*/ 312519 h 1643878"/>
                  <a:gd name="connsiteX68" fmla="*/ 827447 w 990511"/>
                  <a:gd name="connsiteY68" fmla="*/ 351759 h 1643878"/>
                  <a:gd name="connsiteX69" fmla="*/ 853726 w 990511"/>
                  <a:gd name="connsiteY69" fmla="*/ 392401 h 1643878"/>
                  <a:gd name="connsiteX70" fmla="*/ 879331 w 990511"/>
                  <a:gd name="connsiteY70" fmla="*/ 435144 h 1643878"/>
                  <a:gd name="connsiteX71" fmla="*/ 902241 w 990511"/>
                  <a:gd name="connsiteY71" fmla="*/ 479289 h 1643878"/>
                  <a:gd name="connsiteX72" fmla="*/ 923803 w 990511"/>
                  <a:gd name="connsiteY72" fmla="*/ 524135 h 1643878"/>
                  <a:gd name="connsiteX73" fmla="*/ 943344 w 990511"/>
                  <a:gd name="connsiteY73" fmla="*/ 571083 h 1643878"/>
                  <a:gd name="connsiteX74" fmla="*/ 958842 w 990511"/>
                  <a:gd name="connsiteY74" fmla="*/ 619432 h 1643878"/>
                  <a:gd name="connsiteX75" fmla="*/ 972992 w 990511"/>
                  <a:gd name="connsiteY75" fmla="*/ 668483 h 1643878"/>
                  <a:gd name="connsiteX76" fmla="*/ 982425 w 990511"/>
                  <a:gd name="connsiteY76" fmla="*/ 718233 h 1643878"/>
                  <a:gd name="connsiteX77" fmla="*/ 988490 w 990511"/>
                  <a:gd name="connsiteY77" fmla="*/ 769385 h 1643878"/>
                  <a:gd name="connsiteX78" fmla="*/ 990511 w 990511"/>
                  <a:gd name="connsiteY78" fmla="*/ 821939 h 1643878"/>
                  <a:gd name="connsiteX79" fmla="*/ 988489 w 990511"/>
                  <a:gd name="connsiteY79" fmla="*/ 873091 h 1643878"/>
                  <a:gd name="connsiteX80" fmla="*/ 982425 w 990511"/>
                  <a:gd name="connsiteY80" fmla="*/ 924243 h 1643878"/>
                  <a:gd name="connsiteX81" fmla="*/ 972992 w 990511"/>
                  <a:gd name="connsiteY81" fmla="*/ 973994 h 1643878"/>
                  <a:gd name="connsiteX82" fmla="*/ 958842 w 990511"/>
                  <a:gd name="connsiteY82" fmla="*/ 1024446 h 1643878"/>
                  <a:gd name="connsiteX83" fmla="*/ 943344 w 990511"/>
                  <a:gd name="connsiteY83" fmla="*/ 1071394 h 1643878"/>
                  <a:gd name="connsiteX84" fmla="*/ 923803 w 990511"/>
                  <a:gd name="connsiteY84" fmla="*/ 1118341 h 1643878"/>
                  <a:gd name="connsiteX85" fmla="*/ 902241 w 990511"/>
                  <a:gd name="connsiteY85" fmla="*/ 1164589 h 1643878"/>
                  <a:gd name="connsiteX86" fmla="*/ 879331 w 990511"/>
                  <a:gd name="connsiteY86" fmla="*/ 1208033 h 1643878"/>
                  <a:gd name="connsiteX87" fmla="*/ 853726 w 990511"/>
                  <a:gd name="connsiteY87" fmla="*/ 1250076 h 1643878"/>
                  <a:gd name="connsiteX88" fmla="*/ 827447 w 990511"/>
                  <a:gd name="connsiteY88" fmla="*/ 1291418 h 1643878"/>
                  <a:gd name="connsiteX89" fmla="*/ 799821 w 990511"/>
                  <a:gd name="connsiteY89" fmla="*/ 1329958 h 1643878"/>
                  <a:gd name="connsiteX90" fmla="*/ 771520 w 990511"/>
                  <a:gd name="connsiteY90" fmla="*/ 1367796 h 1643878"/>
                  <a:gd name="connsiteX91" fmla="*/ 742546 w 990511"/>
                  <a:gd name="connsiteY91" fmla="*/ 1402832 h 1643878"/>
                  <a:gd name="connsiteX92" fmla="*/ 714246 w 990511"/>
                  <a:gd name="connsiteY92" fmla="*/ 1436466 h 1643878"/>
                  <a:gd name="connsiteX93" fmla="*/ 686620 w 990511"/>
                  <a:gd name="connsiteY93" fmla="*/ 1467298 h 1643878"/>
                  <a:gd name="connsiteX94" fmla="*/ 658993 w 990511"/>
                  <a:gd name="connsiteY94" fmla="*/ 1495326 h 1643878"/>
                  <a:gd name="connsiteX95" fmla="*/ 632714 w 990511"/>
                  <a:gd name="connsiteY95" fmla="*/ 1523355 h 1643878"/>
                  <a:gd name="connsiteX96" fmla="*/ 607109 w 990511"/>
                  <a:gd name="connsiteY96" fmla="*/ 1546479 h 1643878"/>
                  <a:gd name="connsiteX97" fmla="*/ 583526 w 990511"/>
                  <a:gd name="connsiteY97" fmla="*/ 1568902 h 1643878"/>
                  <a:gd name="connsiteX98" fmla="*/ 562637 w 990511"/>
                  <a:gd name="connsiteY98" fmla="*/ 1587821 h 1643878"/>
                  <a:gd name="connsiteX99" fmla="*/ 543097 w 990511"/>
                  <a:gd name="connsiteY99" fmla="*/ 1604638 h 1643878"/>
                  <a:gd name="connsiteX100" fmla="*/ 527599 w 990511"/>
                  <a:gd name="connsiteY100" fmla="*/ 1617951 h 1643878"/>
                  <a:gd name="connsiteX101" fmla="*/ 514123 w 990511"/>
                  <a:gd name="connsiteY101" fmla="*/ 1629163 h 1643878"/>
                  <a:gd name="connsiteX102" fmla="*/ 504015 w 990511"/>
                  <a:gd name="connsiteY102" fmla="*/ 1636871 h 1643878"/>
                  <a:gd name="connsiteX103" fmla="*/ 497951 w 990511"/>
                  <a:gd name="connsiteY103" fmla="*/ 1641776 h 164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990511" h="1643878">
                    <a:moveTo>
                      <a:pt x="495256" y="1643878"/>
                    </a:moveTo>
                    <a:lnTo>
                      <a:pt x="493234" y="1641776"/>
                    </a:lnTo>
                    <a:lnTo>
                      <a:pt x="487170" y="1636871"/>
                    </a:lnTo>
                    <a:lnTo>
                      <a:pt x="477737" y="1629163"/>
                    </a:lnTo>
                    <a:lnTo>
                      <a:pt x="463586" y="1617951"/>
                    </a:lnTo>
                    <a:lnTo>
                      <a:pt x="448088" y="1604638"/>
                    </a:lnTo>
                    <a:lnTo>
                      <a:pt x="428548" y="1587821"/>
                    </a:lnTo>
                    <a:lnTo>
                      <a:pt x="406985" y="1568902"/>
                    </a:lnTo>
                    <a:lnTo>
                      <a:pt x="384076" y="1546479"/>
                    </a:lnTo>
                    <a:lnTo>
                      <a:pt x="358471" y="1523355"/>
                    </a:lnTo>
                    <a:lnTo>
                      <a:pt x="332192" y="1495327"/>
                    </a:lnTo>
                    <a:lnTo>
                      <a:pt x="304565" y="1467298"/>
                    </a:lnTo>
                    <a:lnTo>
                      <a:pt x="276265" y="1436466"/>
                    </a:lnTo>
                    <a:lnTo>
                      <a:pt x="247291" y="1402832"/>
                    </a:lnTo>
                    <a:lnTo>
                      <a:pt x="218991" y="1367797"/>
                    </a:lnTo>
                    <a:lnTo>
                      <a:pt x="191364" y="1329958"/>
                    </a:lnTo>
                    <a:lnTo>
                      <a:pt x="163738" y="1291418"/>
                    </a:lnTo>
                    <a:lnTo>
                      <a:pt x="137459" y="1250076"/>
                    </a:lnTo>
                    <a:lnTo>
                      <a:pt x="111854" y="1208033"/>
                    </a:lnTo>
                    <a:lnTo>
                      <a:pt x="88270" y="1164589"/>
                    </a:lnTo>
                    <a:lnTo>
                      <a:pt x="67382" y="1118342"/>
                    </a:lnTo>
                    <a:lnTo>
                      <a:pt x="47841" y="1071394"/>
                    </a:lnTo>
                    <a:lnTo>
                      <a:pt x="32343" y="1024446"/>
                    </a:lnTo>
                    <a:lnTo>
                      <a:pt x="18193" y="973994"/>
                    </a:lnTo>
                    <a:lnTo>
                      <a:pt x="8760" y="924244"/>
                    </a:lnTo>
                    <a:lnTo>
                      <a:pt x="2695" y="873091"/>
                    </a:lnTo>
                    <a:lnTo>
                      <a:pt x="0" y="821939"/>
                    </a:lnTo>
                    <a:lnTo>
                      <a:pt x="2695" y="769385"/>
                    </a:lnTo>
                    <a:lnTo>
                      <a:pt x="8760" y="718233"/>
                    </a:lnTo>
                    <a:lnTo>
                      <a:pt x="18193" y="668482"/>
                    </a:lnTo>
                    <a:lnTo>
                      <a:pt x="32343" y="619432"/>
                    </a:lnTo>
                    <a:lnTo>
                      <a:pt x="47841" y="571083"/>
                    </a:lnTo>
                    <a:lnTo>
                      <a:pt x="67382" y="524135"/>
                    </a:lnTo>
                    <a:lnTo>
                      <a:pt x="88270" y="479289"/>
                    </a:lnTo>
                    <a:lnTo>
                      <a:pt x="111854" y="435144"/>
                    </a:lnTo>
                    <a:lnTo>
                      <a:pt x="137459" y="392401"/>
                    </a:lnTo>
                    <a:lnTo>
                      <a:pt x="163738" y="351759"/>
                    </a:lnTo>
                    <a:lnTo>
                      <a:pt x="191364" y="312519"/>
                    </a:lnTo>
                    <a:lnTo>
                      <a:pt x="218991" y="276082"/>
                    </a:lnTo>
                    <a:lnTo>
                      <a:pt x="247291" y="240345"/>
                    </a:lnTo>
                    <a:lnTo>
                      <a:pt x="276265" y="206010"/>
                    </a:lnTo>
                    <a:lnTo>
                      <a:pt x="304565" y="175880"/>
                    </a:lnTo>
                    <a:lnTo>
                      <a:pt x="332192" y="147150"/>
                    </a:lnTo>
                    <a:lnTo>
                      <a:pt x="358471" y="119121"/>
                    </a:lnTo>
                    <a:lnTo>
                      <a:pt x="384076" y="95998"/>
                    </a:lnTo>
                    <a:lnTo>
                      <a:pt x="406985" y="73575"/>
                    </a:lnTo>
                    <a:lnTo>
                      <a:pt x="428548" y="55357"/>
                    </a:lnTo>
                    <a:lnTo>
                      <a:pt x="448088" y="38539"/>
                    </a:lnTo>
                    <a:lnTo>
                      <a:pt x="463586" y="24525"/>
                    </a:lnTo>
                    <a:lnTo>
                      <a:pt x="477736" y="13313"/>
                    </a:lnTo>
                    <a:lnTo>
                      <a:pt x="487170" y="6306"/>
                    </a:lnTo>
                    <a:lnTo>
                      <a:pt x="493234" y="701"/>
                    </a:lnTo>
                    <a:lnTo>
                      <a:pt x="495255" y="0"/>
                    </a:lnTo>
                    <a:lnTo>
                      <a:pt x="497951" y="701"/>
                    </a:lnTo>
                    <a:lnTo>
                      <a:pt x="504015" y="6306"/>
                    </a:lnTo>
                    <a:lnTo>
                      <a:pt x="514122" y="13314"/>
                    </a:lnTo>
                    <a:lnTo>
                      <a:pt x="527599" y="24525"/>
                    </a:lnTo>
                    <a:lnTo>
                      <a:pt x="543097" y="38539"/>
                    </a:lnTo>
                    <a:lnTo>
                      <a:pt x="562637" y="55356"/>
                    </a:lnTo>
                    <a:lnTo>
                      <a:pt x="583525" y="73575"/>
                    </a:lnTo>
                    <a:lnTo>
                      <a:pt x="607109" y="95998"/>
                    </a:lnTo>
                    <a:lnTo>
                      <a:pt x="632714" y="119122"/>
                    </a:lnTo>
                    <a:lnTo>
                      <a:pt x="658993" y="147150"/>
                    </a:lnTo>
                    <a:lnTo>
                      <a:pt x="686620" y="175880"/>
                    </a:lnTo>
                    <a:lnTo>
                      <a:pt x="714246" y="206010"/>
                    </a:lnTo>
                    <a:lnTo>
                      <a:pt x="742546" y="240345"/>
                    </a:lnTo>
                    <a:lnTo>
                      <a:pt x="771521" y="276082"/>
                    </a:lnTo>
                    <a:lnTo>
                      <a:pt x="799821" y="312519"/>
                    </a:lnTo>
                    <a:lnTo>
                      <a:pt x="827447" y="351759"/>
                    </a:lnTo>
                    <a:lnTo>
                      <a:pt x="853726" y="392401"/>
                    </a:lnTo>
                    <a:lnTo>
                      <a:pt x="879331" y="435144"/>
                    </a:lnTo>
                    <a:lnTo>
                      <a:pt x="902241" y="479289"/>
                    </a:lnTo>
                    <a:lnTo>
                      <a:pt x="923803" y="524135"/>
                    </a:lnTo>
                    <a:lnTo>
                      <a:pt x="943344" y="571083"/>
                    </a:lnTo>
                    <a:lnTo>
                      <a:pt x="958842" y="619432"/>
                    </a:lnTo>
                    <a:lnTo>
                      <a:pt x="972992" y="668483"/>
                    </a:lnTo>
                    <a:lnTo>
                      <a:pt x="982425" y="718233"/>
                    </a:lnTo>
                    <a:lnTo>
                      <a:pt x="988490" y="769385"/>
                    </a:lnTo>
                    <a:lnTo>
                      <a:pt x="990511" y="821939"/>
                    </a:lnTo>
                    <a:lnTo>
                      <a:pt x="988489" y="873091"/>
                    </a:lnTo>
                    <a:lnTo>
                      <a:pt x="982425" y="924243"/>
                    </a:lnTo>
                    <a:lnTo>
                      <a:pt x="972992" y="973994"/>
                    </a:lnTo>
                    <a:lnTo>
                      <a:pt x="958842" y="1024446"/>
                    </a:lnTo>
                    <a:lnTo>
                      <a:pt x="943344" y="1071394"/>
                    </a:lnTo>
                    <a:lnTo>
                      <a:pt x="923803" y="1118341"/>
                    </a:lnTo>
                    <a:lnTo>
                      <a:pt x="902241" y="1164589"/>
                    </a:lnTo>
                    <a:lnTo>
                      <a:pt x="879331" y="1208033"/>
                    </a:lnTo>
                    <a:lnTo>
                      <a:pt x="853726" y="1250076"/>
                    </a:lnTo>
                    <a:lnTo>
                      <a:pt x="827447" y="1291418"/>
                    </a:lnTo>
                    <a:lnTo>
                      <a:pt x="799821" y="1329958"/>
                    </a:lnTo>
                    <a:lnTo>
                      <a:pt x="771520" y="1367796"/>
                    </a:lnTo>
                    <a:lnTo>
                      <a:pt x="742546" y="1402832"/>
                    </a:lnTo>
                    <a:lnTo>
                      <a:pt x="714246" y="1436466"/>
                    </a:lnTo>
                    <a:lnTo>
                      <a:pt x="686620" y="1467298"/>
                    </a:lnTo>
                    <a:lnTo>
                      <a:pt x="658993" y="1495326"/>
                    </a:lnTo>
                    <a:lnTo>
                      <a:pt x="632714" y="1523355"/>
                    </a:lnTo>
                    <a:lnTo>
                      <a:pt x="607109" y="1546479"/>
                    </a:lnTo>
                    <a:lnTo>
                      <a:pt x="583526" y="1568902"/>
                    </a:lnTo>
                    <a:lnTo>
                      <a:pt x="562637" y="1587821"/>
                    </a:lnTo>
                    <a:lnTo>
                      <a:pt x="543097" y="1604638"/>
                    </a:lnTo>
                    <a:lnTo>
                      <a:pt x="527599" y="1617951"/>
                    </a:lnTo>
                    <a:lnTo>
                      <a:pt x="514123" y="1629163"/>
                    </a:lnTo>
                    <a:lnTo>
                      <a:pt x="504015" y="1636871"/>
                    </a:lnTo>
                    <a:lnTo>
                      <a:pt x="497951" y="1641776"/>
                    </a:lnTo>
                    <a:close/>
                  </a:path>
                </a:pathLst>
              </a:custGeom>
              <a:solidFill>
                <a:schemeClr val="tx1">
                  <a:lumMod val="65000"/>
                  <a:lumOff val="35000"/>
                </a:schemeClr>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30" name="MH_SubTitle_2">
                <a:extLst>
                  <a:ext uri="{FF2B5EF4-FFF2-40B4-BE49-F238E27FC236}">
                    <a16:creationId xmlns:a16="http://schemas.microsoft.com/office/drawing/2014/main" id="{CF5ADB88-F2CC-4E05-ACB2-3D52D176C1F1}"/>
                  </a:ext>
                </a:extLst>
              </p:cNvPr>
              <p:cNvSpPr/>
              <p:nvPr>
                <p:custDataLst>
                  <p:tags r:id="rId4"/>
                </p:custDataLst>
              </p:nvPr>
            </p:nvSpPr>
            <p:spPr>
              <a:xfrm rot="20544647">
                <a:off x="6175376" y="3275013"/>
                <a:ext cx="1952625" cy="990600"/>
              </a:xfrm>
              <a:custGeom>
                <a:avLst/>
                <a:gdLst>
                  <a:gd name="connsiteX0" fmla="*/ 1069560 w 1953336"/>
                  <a:gd name="connsiteY0" fmla="*/ 46042 h 990486"/>
                  <a:gd name="connsiteX1" fmla="*/ 1116647 w 1953336"/>
                  <a:gd name="connsiteY1" fmla="*/ 65245 h 990486"/>
                  <a:gd name="connsiteX2" fmla="*/ 1161642 w 1953336"/>
                  <a:gd name="connsiteY2" fmla="*/ 85812 h 990486"/>
                  <a:gd name="connsiteX3" fmla="*/ 1205954 w 1953336"/>
                  <a:gd name="connsiteY3" fmla="*/ 109078 h 990486"/>
                  <a:gd name="connsiteX4" fmla="*/ 1248881 w 1953336"/>
                  <a:gd name="connsiteY4" fmla="*/ 134376 h 990486"/>
                  <a:gd name="connsiteX5" fmla="*/ 1289709 w 1953336"/>
                  <a:gd name="connsiteY5" fmla="*/ 160363 h 990486"/>
                  <a:gd name="connsiteX6" fmla="*/ 1329147 w 1953336"/>
                  <a:gd name="connsiteY6" fmla="*/ 187707 h 990486"/>
                  <a:gd name="connsiteX7" fmla="*/ 1365781 w 1953336"/>
                  <a:gd name="connsiteY7" fmla="*/ 215072 h 990486"/>
                  <a:gd name="connsiteX8" fmla="*/ 1401719 w 1953336"/>
                  <a:gd name="connsiteY8" fmla="*/ 243115 h 990486"/>
                  <a:gd name="connsiteX9" fmla="*/ 1436261 w 1953336"/>
                  <a:gd name="connsiteY9" fmla="*/ 271842 h 990486"/>
                  <a:gd name="connsiteX10" fmla="*/ 1466594 w 1953336"/>
                  <a:gd name="connsiteY10" fmla="*/ 299926 h 990486"/>
                  <a:gd name="connsiteX11" fmla="*/ 1495521 w 1953336"/>
                  <a:gd name="connsiteY11" fmla="*/ 327346 h 990486"/>
                  <a:gd name="connsiteX12" fmla="*/ 1523737 w 1953336"/>
                  <a:gd name="connsiteY12" fmla="*/ 353423 h 990486"/>
                  <a:gd name="connsiteX13" fmla="*/ 1547044 w 1953336"/>
                  <a:gd name="connsiteY13" fmla="*/ 378862 h 990486"/>
                  <a:gd name="connsiteX14" fmla="*/ 1569630 w 1953336"/>
                  <a:gd name="connsiteY14" fmla="*/ 401610 h 990486"/>
                  <a:gd name="connsiteX15" fmla="*/ 1588003 w 1953336"/>
                  <a:gd name="connsiteY15" fmla="*/ 423041 h 990486"/>
                  <a:gd name="connsiteX16" fmla="*/ 1604960 w 1953336"/>
                  <a:gd name="connsiteY16" fmla="*/ 442461 h 990486"/>
                  <a:gd name="connsiteX17" fmla="*/ 1619085 w 1953336"/>
                  <a:gd name="connsiteY17" fmla="*/ 457858 h 990486"/>
                  <a:gd name="connsiteX18" fmla="*/ 1630397 w 1953336"/>
                  <a:gd name="connsiteY18" fmla="*/ 471927 h 990486"/>
                  <a:gd name="connsiteX19" fmla="*/ 1637472 w 1953336"/>
                  <a:gd name="connsiteY19" fmla="*/ 481310 h 990486"/>
                  <a:gd name="connsiteX20" fmla="*/ 1643121 w 1953336"/>
                  <a:gd name="connsiteY20" fmla="*/ 487334 h 990486"/>
                  <a:gd name="connsiteX21" fmla="*/ 1643836 w 1953336"/>
                  <a:gd name="connsiteY21" fmla="*/ 489351 h 990486"/>
                  <a:gd name="connsiteX22" fmla="*/ 1643155 w 1953336"/>
                  <a:gd name="connsiteY22" fmla="*/ 492051 h 990486"/>
                  <a:gd name="connsiteX23" fmla="*/ 1637593 w 1953336"/>
                  <a:gd name="connsiteY23" fmla="*/ 498155 h 990486"/>
                  <a:gd name="connsiteX24" fmla="*/ 1630658 w 1953336"/>
                  <a:gd name="connsiteY24" fmla="*/ 508312 h 990486"/>
                  <a:gd name="connsiteX25" fmla="*/ 1619544 w 1953336"/>
                  <a:gd name="connsiteY25" fmla="*/ 521869 h 990486"/>
                  <a:gd name="connsiteX26" fmla="*/ 1605641 w 1953336"/>
                  <a:gd name="connsiteY26" fmla="*/ 537467 h 990486"/>
                  <a:gd name="connsiteX27" fmla="*/ 1588964 w 1953336"/>
                  <a:gd name="connsiteY27" fmla="*/ 557127 h 990486"/>
                  <a:gd name="connsiteX28" fmla="*/ 1570896 w 1953336"/>
                  <a:gd name="connsiteY28" fmla="*/ 578146 h 990486"/>
                  <a:gd name="connsiteX29" fmla="*/ 1548643 w 1953336"/>
                  <a:gd name="connsiteY29" fmla="*/ 601889 h 990486"/>
                  <a:gd name="connsiteX30" fmla="*/ 1525703 w 1953336"/>
                  <a:gd name="connsiteY30" fmla="*/ 627660 h 990486"/>
                  <a:gd name="connsiteX31" fmla="*/ 1497864 w 1953336"/>
                  <a:gd name="connsiteY31" fmla="*/ 654139 h 990486"/>
                  <a:gd name="connsiteX32" fmla="*/ 1469333 w 1953336"/>
                  <a:gd name="connsiteY32" fmla="*/ 681970 h 990486"/>
                  <a:gd name="connsiteX33" fmla="*/ 1439401 w 1953336"/>
                  <a:gd name="connsiteY33" fmla="*/ 709812 h 990486"/>
                  <a:gd name="connsiteX34" fmla="*/ 1405270 w 1953336"/>
                  <a:gd name="connsiteY34" fmla="*/ 738358 h 990486"/>
                  <a:gd name="connsiteX35" fmla="*/ 1369742 w 1953336"/>
                  <a:gd name="connsiteY35" fmla="*/ 767588 h 990486"/>
                  <a:gd name="connsiteX36" fmla="*/ 1333509 w 1953336"/>
                  <a:gd name="connsiteY36" fmla="*/ 796149 h 990486"/>
                  <a:gd name="connsiteX37" fmla="*/ 1294468 w 1953336"/>
                  <a:gd name="connsiteY37" fmla="*/ 824056 h 990486"/>
                  <a:gd name="connsiteX38" fmla="*/ 1254016 w 1953336"/>
                  <a:gd name="connsiteY38" fmla="*/ 850625 h 990486"/>
                  <a:gd name="connsiteX39" fmla="*/ 1211457 w 1953336"/>
                  <a:gd name="connsiteY39" fmla="*/ 876536 h 990486"/>
                  <a:gd name="connsiteX40" fmla="*/ 1167477 w 1953336"/>
                  <a:gd name="connsiteY40" fmla="*/ 899762 h 990486"/>
                  <a:gd name="connsiteX41" fmla="*/ 1122787 w 1953336"/>
                  <a:gd name="connsiteY41" fmla="*/ 921645 h 990486"/>
                  <a:gd name="connsiteX42" fmla="*/ 1075980 w 1953336"/>
                  <a:gd name="connsiteY42" fmla="*/ 941522 h 990486"/>
                  <a:gd name="connsiteX43" fmla="*/ 1027744 w 1953336"/>
                  <a:gd name="connsiteY43" fmla="*/ 957366 h 990486"/>
                  <a:gd name="connsiteX44" fmla="*/ 978796 w 1953336"/>
                  <a:gd name="connsiteY44" fmla="*/ 971867 h 990486"/>
                  <a:gd name="connsiteX45" fmla="*/ 929114 w 1953336"/>
                  <a:gd name="connsiteY45" fmla="*/ 981657 h 990486"/>
                  <a:gd name="connsiteX46" fmla="*/ 878007 w 1953336"/>
                  <a:gd name="connsiteY46" fmla="*/ 988088 h 990486"/>
                  <a:gd name="connsiteX47" fmla="*/ 825469 w 1953336"/>
                  <a:gd name="connsiteY47" fmla="*/ 990486 h 990486"/>
                  <a:gd name="connsiteX48" fmla="*/ 774304 w 1953336"/>
                  <a:gd name="connsiteY48" fmla="*/ 988832 h 990486"/>
                  <a:gd name="connsiteX49" fmla="*/ 723109 w 1953336"/>
                  <a:gd name="connsiteY49" fmla="*/ 983134 h 990486"/>
                  <a:gd name="connsiteX50" fmla="*/ 673292 w 1953336"/>
                  <a:gd name="connsiteY50" fmla="*/ 974058 h 990486"/>
                  <a:gd name="connsiteX51" fmla="*/ 622740 w 1953336"/>
                  <a:gd name="connsiteY51" fmla="*/ 960269 h 990486"/>
                  <a:gd name="connsiteX52" fmla="*/ 575683 w 1953336"/>
                  <a:gd name="connsiteY52" fmla="*/ 945109 h 990486"/>
                  <a:gd name="connsiteX53" fmla="*/ 528596 w 1953336"/>
                  <a:gd name="connsiteY53" fmla="*/ 925905 h 990486"/>
                  <a:gd name="connsiteX54" fmla="*/ 482195 w 1953336"/>
                  <a:gd name="connsiteY54" fmla="*/ 904675 h 990486"/>
                  <a:gd name="connsiteX55" fmla="*/ 438588 w 1953336"/>
                  <a:gd name="connsiteY55" fmla="*/ 882077 h 990486"/>
                  <a:gd name="connsiteX56" fmla="*/ 396362 w 1953336"/>
                  <a:gd name="connsiteY56" fmla="*/ 856774 h 990486"/>
                  <a:gd name="connsiteX57" fmla="*/ 354833 w 1953336"/>
                  <a:gd name="connsiteY57" fmla="*/ 830793 h 990486"/>
                  <a:gd name="connsiteX58" fmla="*/ 316096 w 1953336"/>
                  <a:gd name="connsiteY58" fmla="*/ 803443 h 990486"/>
                  <a:gd name="connsiteX59" fmla="*/ 278056 w 1953336"/>
                  <a:gd name="connsiteY59" fmla="*/ 775415 h 990486"/>
                  <a:gd name="connsiteX60" fmla="*/ 242813 w 1953336"/>
                  <a:gd name="connsiteY60" fmla="*/ 746693 h 990486"/>
                  <a:gd name="connsiteX61" fmla="*/ 208977 w 1953336"/>
                  <a:gd name="connsiteY61" fmla="*/ 718634 h 990486"/>
                  <a:gd name="connsiteX62" fmla="*/ 177948 w 1953336"/>
                  <a:gd name="connsiteY62" fmla="*/ 691229 h 990486"/>
                  <a:gd name="connsiteX63" fmla="*/ 149722 w 1953336"/>
                  <a:gd name="connsiteY63" fmla="*/ 663804 h 990486"/>
                  <a:gd name="connsiteX64" fmla="*/ 121506 w 1953336"/>
                  <a:gd name="connsiteY64" fmla="*/ 637727 h 990486"/>
                  <a:gd name="connsiteX65" fmla="*/ 98199 w 1953336"/>
                  <a:gd name="connsiteY65" fmla="*/ 612289 h 990486"/>
                  <a:gd name="connsiteX66" fmla="*/ 75608 w 1953336"/>
                  <a:gd name="connsiteY66" fmla="*/ 588866 h 990486"/>
                  <a:gd name="connsiteX67" fmla="*/ 56540 w 1953336"/>
                  <a:gd name="connsiteY67" fmla="*/ 568114 h 990486"/>
                  <a:gd name="connsiteX68" fmla="*/ 39582 w 1953336"/>
                  <a:gd name="connsiteY68" fmla="*/ 548695 h 990486"/>
                  <a:gd name="connsiteX69" fmla="*/ 26158 w 1953336"/>
                  <a:gd name="connsiteY69" fmla="*/ 533292 h 990486"/>
                  <a:gd name="connsiteX70" fmla="*/ 14850 w 1953336"/>
                  <a:gd name="connsiteY70" fmla="*/ 519897 h 990486"/>
                  <a:gd name="connsiteX71" fmla="*/ 7070 w 1953336"/>
                  <a:gd name="connsiteY71" fmla="*/ 509845 h 990486"/>
                  <a:gd name="connsiteX72" fmla="*/ 2122 w 1953336"/>
                  <a:gd name="connsiteY72" fmla="*/ 503816 h 990486"/>
                  <a:gd name="connsiteX73" fmla="*/ 0 w 1953336"/>
                  <a:gd name="connsiteY73" fmla="*/ 501136 h 990486"/>
                  <a:gd name="connsiteX74" fmla="*/ 2088 w 1953336"/>
                  <a:gd name="connsiteY74" fmla="*/ 499100 h 990486"/>
                  <a:gd name="connsiteX75" fmla="*/ 6949 w 1953336"/>
                  <a:gd name="connsiteY75" fmla="*/ 493000 h 990486"/>
                  <a:gd name="connsiteX76" fmla="*/ 14589 w 1953336"/>
                  <a:gd name="connsiteY76" fmla="*/ 483512 h 990486"/>
                  <a:gd name="connsiteX77" fmla="*/ 25699 w 1953336"/>
                  <a:gd name="connsiteY77" fmla="*/ 469282 h 990486"/>
                  <a:gd name="connsiteX78" fmla="*/ 38901 w 1953336"/>
                  <a:gd name="connsiteY78" fmla="*/ 453689 h 990486"/>
                  <a:gd name="connsiteX79" fmla="*/ 55578 w 1953336"/>
                  <a:gd name="connsiteY79" fmla="*/ 434028 h 990486"/>
                  <a:gd name="connsiteX80" fmla="*/ 74342 w 1953336"/>
                  <a:gd name="connsiteY80" fmla="*/ 412331 h 990486"/>
                  <a:gd name="connsiteX81" fmla="*/ 96600 w 1953336"/>
                  <a:gd name="connsiteY81" fmla="*/ 389261 h 990486"/>
                  <a:gd name="connsiteX82" fmla="*/ 119540 w 1953336"/>
                  <a:gd name="connsiteY82" fmla="*/ 363491 h 990486"/>
                  <a:gd name="connsiteX83" fmla="*/ 147379 w 1953336"/>
                  <a:gd name="connsiteY83" fmla="*/ 337011 h 990486"/>
                  <a:gd name="connsiteX84" fmla="*/ 175209 w 1953336"/>
                  <a:gd name="connsiteY84" fmla="*/ 309185 h 990486"/>
                  <a:gd name="connsiteX85" fmla="*/ 205837 w 1953336"/>
                  <a:gd name="connsiteY85" fmla="*/ 280664 h 990486"/>
                  <a:gd name="connsiteX86" fmla="*/ 239262 w 1953336"/>
                  <a:gd name="connsiteY86" fmla="*/ 251450 h 990486"/>
                  <a:gd name="connsiteX87" fmla="*/ 274095 w 1953336"/>
                  <a:gd name="connsiteY87" fmla="*/ 222899 h 990486"/>
                  <a:gd name="connsiteX88" fmla="*/ 311734 w 1953336"/>
                  <a:gd name="connsiteY88" fmla="*/ 195002 h 990486"/>
                  <a:gd name="connsiteX89" fmla="*/ 350074 w 1953336"/>
                  <a:gd name="connsiteY89" fmla="*/ 167100 h 990486"/>
                  <a:gd name="connsiteX90" fmla="*/ 391227 w 1953336"/>
                  <a:gd name="connsiteY90" fmla="*/ 140525 h 990486"/>
                  <a:gd name="connsiteX91" fmla="*/ 433085 w 1953336"/>
                  <a:gd name="connsiteY91" fmla="*/ 114619 h 990486"/>
                  <a:gd name="connsiteX92" fmla="*/ 476360 w 1953336"/>
                  <a:gd name="connsiteY92" fmla="*/ 90725 h 990486"/>
                  <a:gd name="connsiteX93" fmla="*/ 522456 w 1953336"/>
                  <a:gd name="connsiteY93" fmla="*/ 69505 h 990486"/>
                  <a:gd name="connsiteX94" fmla="*/ 569263 w 1953336"/>
                  <a:gd name="connsiteY94" fmla="*/ 49629 h 990486"/>
                  <a:gd name="connsiteX95" fmla="*/ 616098 w 1953336"/>
                  <a:gd name="connsiteY95" fmla="*/ 33795 h 990486"/>
                  <a:gd name="connsiteX96" fmla="*/ 666447 w 1953336"/>
                  <a:gd name="connsiteY96" fmla="*/ 19283 h 990486"/>
                  <a:gd name="connsiteX97" fmla="*/ 716128 w 1953336"/>
                  <a:gd name="connsiteY97" fmla="*/ 9493 h 990486"/>
                  <a:gd name="connsiteX98" fmla="*/ 767236 w 1953336"/>
                  <a:gd name="connsiteY98" fmla="*/ 3062 h 990486"/>
                  <a:gd name="connsiteX99" fmla="*/ 818368 w 1953336"/>
                  <a:gd name="connsiteY99" fmla="*/ 0 h 990486"/>
                  <a:gd name="connsiteX100" fmla="*/ 870939 w 1953336"/>
                  <a:gd name="connsiteY100" fmla="*/ 2319 h 990486"/>
                  <a:gd name="connsiteX101" fmla="*/ 922134 w 1953336"/>
                  <a:gd name="connsiteY101" fmla="*/ 8016 h 990486"/>
                  <a:gd name="connsiteX102" fmla="*/ 971951 w 1953336"/>
                  <a:gd name="connsiteY102" fmla="*/ 17093 h 990486"/>
                  <a:gd name="connsiteX103" fmla="*/ 1021101 w 1953336"/>
                  <a:gd name="connsiteY103" fmla="*/ 30891 h 990486"/>
                  <a:gd name="connsiteX104" fmla="*/ 1953336 w 1953336"/>
                  <a:gd name="connsiteY104" fmla="*/ 19499 h 990486"/>
                  <a:gd name="connsiteX105" fmla="*/ 1953333 w 1953336"/>
                  <a:gd name="connsiteY105" fmla="*/ 19507 h 990486"/>
                  <a:gd name="connsiteX106" fmla="*/ 1953333 w 1953336"/>
                  <a:gd name="connsiteY106" fmla="*/ 19499 h 9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953336" h="990486">
                    <a:moveTo>
                      <a:pt x="1069560" y="46042"/>
                    </a:moveTo>
                    <a:lnTo>
                      <a:pt x="1116647" y="65245"/>
                    </a:lnTo>
                    <a:lnTo>
                      <a:pt x="1161642" y="85812"/>
                    </a:lnTo>
                    <a:lnTo>
                      <a:pt x="1205954" y="109078"/>
                    </a:lnTo>
                    <a:lnTo>
                      <a:pt x="1248881" y="134376"/>
                    </a:lnTo>
                    <a:lnTo>
                      <a:pt x="1289709" y="160363"/>
                    </a:lnTo>
                    <a:lnTo>
                      <a:pt x="1329147" y="187707"/>
                    </a:lnTo>
                    <a:lnTo>
                      <a:pt x="1365781" y="215072"/>
                    </a:lnTo>
                    <a:lnTo>
                      <a:pt x="1401719" y="243115"/>
                    </a:lnTo>
                    <a:lnTo>
                      <a:pt x="1436261" y="271842"/>
                    </a:lnTo>
                    <a:lnTo>
                      <a:pt x="1466594" y="299926"/>
                    </a:lnTo>
                    <a:lnTo>
                      <a:pt x="1495521" y="327346"/>
                    </a:lnTo>
                    <a:lnTo>
                      <a:pt x="1523737" y="353423"/>
                    </a:lnTo>
                    <a:lnTo>
                      <a:pt x="1547044" y="378862"/>
                    </a:lnTo>
                    <a:lnTo>
                      <a:pt x="1569630" y="401610"/>
                    </a:lnTo>
                    <a:lnTo>
                      <a:pt x="1588003" y="423041"/>
                    </a:lnTo>
                    <a:lnTo>
                      <a:pt x="1604960" y="442461"/>
                    </a:lnTo>
                    <a:lnTo>
                      <a:pt x="1619085" y="457858"/>
                    </a:lnTo>
                    <a:lnTo>
                      <a:pt x="1630397" y="471927"/>
                    </a:lnTo>
                    <a:lnTo>
                      <a:pt x="1637472" y="481310"/>
                    </a:lnTo>
                    <a:lnTo>
                      <a:pt x="1643121" y="487334"/>
                    </a:lnTo>
                    <a:lnTo>
                      <a:pt x="1643836" y="489351"/>
                    </a:lnTo>
                    <a:lnTo>
                      <a:pt x="1643155" y="492051"/>
                    </a:lnTo>
                    <a:lnTo>
                      <a:pt x="1637593" y="498155"/>
                    </a:lnTo>
                    <a:lnTo>
                      <a:pt x="1630658" y="508312"/>
                    </a:lnTo>
                    <a:lnTo>
                      <a:pt x="1619544" y="521869"/>
                    </a:lnTo>
                    <a:lnTo>
                      <a:pt x="1605641" y="537467"/>
                    </a:lnTo>
                    <a:lnTo>
                      <a:pt x="1588964" y="557127"/>
                    </a:lnTo>
                    <a:lnTo>
                      <a:pt x="1570896" y="578146"/>
                    </a:lnTo>
                    <a:lnTo>
                      <a:pt x="1548643" y="601889"/>
                    </a:lnTo>
                    <a:lnTo>
                      <a:pt x="1525703" y="627660"/>
                    </a:lnTo>
                    <a:lnTo>
                      <a:pt x="1497864" y="654139"/>
                    </a:lnTo>
                    <a:lnTo>
                      <a:pt x="1469333" y="681970"/>
                    </a:lnTo>
                    <a:lnTo>
                      <a:pt x="1439401" y="709812"/>
                    </a:lnTo>
                    <a:lnTo>
                      <a:pt x="1405270" y="738358"/>
                    </a:lnTo>
                    <a:lnTo>
                      <a:pt x="1369742" y="767588"/>
                    </a:lnTo>
                    <a:lnTo>
                      <a:pt x="1333509" y="796149"/>
                    </a:lnTo>
                    <a:lnTo>
                      <a:pt x="1294468" y="824056"/>
                    </a:lnTo>
                    <a:lnTo>
                      <a:pt x="1254016" y="850625"/>
                    </a:lnTo>
                    <a:lnTo>
                      <a:pt x="1211457" y="876536"/>
                    </a:lnTo>
                    <a:lnTo>
                      <a:pt x="1167477" y="899762"/>
                    </a:lnTo>
                    <a:lnTo>
                      <a:pt x="1122787" y="921645"/>
                    </a:lnTo>
                    <a:lnTo>
                      <a:pt x="1075980" y="941522"/>
                    </a:lnTo>
                    <a:lnTo>
                      <a:pt x="1027744" y="957366"/>
                    </a:lnTo>
                    <a:lnTo>
                      <a:pt x="978796" y="971867"/>
                    </a:lnTo>
                    <a:lnTo>
                      <a:pt x="929114" y="981657"/>
                    </a:lnTo>
                    <a:lnTo>
                      <a:pt x="878007" y="988088"/>
                    </a:lnTo>
                    <a:lnTo>
                      <a:pt x="825469" y="990486"/>
                    </a:lnTo>
                    <a:lnTo>
                      <a:pt x="774304" y="988832"/>
                    </a:lnTo>
                    <a:lnTo>
                      <a:pt x="723109" y="983134"/>
                    </a:lnTo>
                    <a:lnTo>
                      <a:pt x="673292" y="974058"/>
                    </a:lnTo>
                    <a:lnTo>
                      <a:pt x="622740" y="960269"/>
                    </a:lnTo>
                    <a:lnTo>
                      <a:pt x="575683" y="945109"/>
                    </a:lnTo>
                    <a:lnTo>
                      <a:pt x="528596" y="925905"/>
                    </a:lnTo>
                    <a:lnTo>
                      <a:pt x="482195" y="904675"/>
                    </a:lnTo>
                    <a:lnTo>
                      <a:pt x="438588" y="882077"/>
                    </a:lnTo>
                    <a:lnTo>
                      <a:pt x="396362" y="856774"/>
                    </a:lnTo>
                    <a:lnTo>
                      <a:pt x="354833" y="830793"/>
                    </a:lnTo>
                    <a:lnTo>
                      <a:pt x="316096" y="803443"/>
                    </a:lnTo>
                    <a:lnTo>
                      <a:pt x="278056" y="775415"/>
                    </a:lnTo>
                    <a:lnTo>
                      <a:pt x="242813" y="746693"/>
                    </a:lnTo>
                    <a:lnTo>
                      <a:pt x="208977" y="718634"/>
                    </a:lnTo>
                    <a:lnTo>
                      <a:pt x="177948" y="691229"/>
                    </a:lnTo>
                    <a:lnTo>
                      <a:pt x="149722" y="663804"/>
                    </a:lnTo>
                    <a:lnTo>
                      <a:pt x="121506" y="637727"/>
                    </a:lnTo>
                    <a:lnTo>
                      <a:pt x="98199" y="612289"/>
                    </a:lnTo>
                    <a:lnTo>
                      <a:pt x="75608" y="588866"/>
                    </a:lnTo>
                    <a:lnTo>
                      <a:pt x="56540" y="568114"/>
                    </a:lnTo>
                    <a:lnTo>
                      <a:pt x="39582" y="548695"/>
                    </a:lnTo>
                    <a:lnTo>
                      <a:pt x="26158" y="533292"/>
                    </a:lnTo>
                    <a:lnTo>
                      <a:pt x="14850" y="519897"/>
                    </a:lnTo>
                    <a:lnTo>
                      <a:pt x="7070" y="509845"/>
                    </a:lnTo>
                    <a:lnTo>
                      <a:pt x="2122" y="503816"/>
                    </a:lnTo>
                    <a:lnTo>
                      <a:pt x="0" y="501136"/>
                    </a:lnTo>
                    <a:lnTo>
                      <a:pt x="2088" y="499100"/>
                    </a:lnTo>
                    <a:lnTo>
                      <a:pt x="6949" y="493000"/>
                    </a:lnTo>
                    <a:lnTo>
                      <a:pt x="14589" y="483512"/>
                    </a:lnTo>
                    <a:lnTo>
                      <a:pt x="25699" y="469282"/>
                    </a:lnTo>
                    <a:lnTo>
                      <a:pt x="38901" y="453689"/>
                    </a:lnTo>
                    <a:lnTo>
                      <a:pt x="55578" y="434028"/>
                    </a:lnTo>
                    <a:lnTo>
                      <a:pt x="74342" y="412331"/>
                    </a:lnTo>
                    <a:lnTo>
                      <a:pt x="96600" y="389261"/>
                    </a:lnTo>
                    <a:lnTo>
                      <a:pt x="119540" y="363491"/>
                    </a:lnTo>
                    <a:lnTo>
                      <a:pt x="147379" y="337011"/>
                    </a:lnTo>
                    <a:lnTo>
                      <a:pt x="175209" y="309185"/>
                    </a:lnTo>
                    <a:lnTo>
                      <a:pt x="205837" y="280664"/>
                    </a:lnTo>
                    <a:lnTo>
                      <a:pt x="239262" y="251450"/>
                    </a:lnTo>
                    <a:lnTo>
                      <a:pt x="274095" y="222899"/>
                    </a:lnTo>
                    <a:lnTo>
                      <a:pt x="311734" y="195002"/>
                    </a:lnTo>
                    <a:lnTo>
                      <a:pt x="350074" y="167100"/>
                    </a:lnTo>
                    <a:lnTo>
                      <a:pt x="391227" y="140525"/>
                    </a:lnTo>
                    <a:lnTo>
                      <a:pt x="433085" y="114619"/>
                    </a:lnTo>
                    <a:lnTo>
                      <a:pt x="476360" y="90725"/>
                    </a:lnTo>
                    <a:lnTo>
                      <a:pt x="522456" y="69505"/>
                    </a:lnTo>
                    <a:lnTo>
                      <a:pt x="569263" y="49629"/>
                    </a:lnTo>
                    <a:lnTo>
                      <a:pt x="616098" y="33795"/>
                    </a:lnTo>
                    <a:lnTo>
                      <a:pt x="666447" y="19283"/>
                    </a:lnTo>
                    <a:lnTo>
                      <a:pt x="716128" y="9493"/>
                    </a:lnTo>
                    <a:lnTo>
                      <a:pt x="767236" y="3062"/>
                    </a:lnTo>
                    <a:lnTo>
                      <a:pt x="818368" y="0"/>
                    </a:lnTo>
                    <a:lnTo>
                      <a:pt x="870939" y="2319"/>
                    </a:lnTo>
                    <a:lnTo>
                      <a:pt x="922134" y="8016"/>
                    </a:lnTo>
                    <a:lnTo>
                      <a:pt x="971951" y="17093"/>
                    </a:lnTo>
                    <a:lnTo>
                      <a:pt x="1021101" y="30891"/>
                    </a:lnTo>
                    <a:close/>
                    <a:moveTo>
                      <a:pt x="1953336" y="19499"/>
                    </a:moveTo>
                    <a:lnTo>
                      <a:pt x="1953333" y="19507"/>
                    </a:lnTo>
                    <a:lnTo>
                      <a:pt x="1953333" y="19499"/>
                    </a:lnTo>
                    <a:close/>
                  </a:path>
                </a:pathLst>
              </a:custGeom>
              <a:solidFill>
                <a:srgbClr val="9F242B"/>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08000" bIns="3600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31" name="MH_SubTitle_5">
                <a:extLst>
                  <a:ext uri="{FF2B5EF4-FFF2-40B4-BE49-F238E27FC236}">
                    <a16:creationId xmlns:a16="http://schemas.microsoft.com/office/drawing/2014/main" id="{45E537A6-F8C1-4E25-9E28-6A679859F4CF}"/>
                  </a:ext>
                </a:extLst>
              </p:cNvPr>
              <p:cNvSpPr/>
              <p:nvPr>
                <p:custDataLst>
                  <p:tags r:id="rId5"/>
                </p:custDataLst>
              </p:nvPr>
            </p:nvSpPr>
            <p:spPr>
              <a:xfrm rot="603049">
                <a:off x="4548189" y="3321050"/>
                <a:ext cx="1627187" cy="992188"/>
              </a:xfrm>
              <a:custGeom>
                <a:avLst/>
                <a:gdLst>
                  <a:gd name="connsiteX0" fmla="*/ 627564 w 1628083"/>
                  <a:gd name="connsiteY0" fmla="*/ 18356 h 992800"/>
                  <a:gd name="connsiteX1" fmla="*/ 677592 w 1628083"/>
                  <a:gd name="connsiteY1" fmla="*/ 9694 h 992800"/>
                  <a:gd name="connsiteX2" fmla="*/ 728128 w 1628083"/>
                  <a:gd name="connsiteY2" fmla="*/ 2463 h 992800"/>
                  <a:gd name="connsiteX3" fmla="*/ 778705 w 1628083"/>
                  <a:gd name="connsiteY3" fmla="*/ 0 h 992800"/>
                  <a:gd name="connsiteX4" fmla="*/ 830205 w 1628083"/>
                  <a:gd name="connsiteY4" fmla="*/ 1068 h 992800"/>
                  <a:gd name="connsiteX5" fmla="*/ 882533 w 1628083"/>
                  <a:gd name="connsiteY5" fmla="*/ 6334 h 992800"/>
                  <a:gd name="connsiteX6" fmla="*/ 932914 w 1628083"/>
                  <a:gd name="connsiteY6" fmla="*/ 15410 h 992800"/>
                  <a:gd name="connsiteX7" fmla="*/ 982736 w 1628083"/>
                  <a:gd name="connsiteY7" fmla="*/ 28491 h 992800"/>
                  <a:gd name="connsiteX8" fmla="*/ 1030704 w 1628083"/>
                  <a:gd name="connsiteY8" fmla="*/ 44714 h 992800"/>
                  <a:gd name="connsiteX9" fmla="*/ 1078714 w 1628083"/>
                  <a:gd name="connsiteY9" fmla="*/ 65705 h 992800"/>
                  <a:gd name="connsiteX10" fmla="*/ 1123068 w 1628083"/>
                  <a:gd name="connsiteY10" fmla="*/ 87547 h 992800"/>
                  <a:gd name="connsiteX11" fmla="*/ 1166862 w 1628083"/>
                  <a:gd name="connsiteY11" fmla="*/ 113392 h 992800"/>
                  <a:gd name="connsiteX12" fmla="*/ 1209683 w 1628083"/>
                  <a:gd name="connsiteY12" fmla="*/ 141143 h 992800"/>
                  <a:gd name="connsiteX13" fmla="*/ 1249541 w 1628083"/>
                  <a:gd name="connsiteY13" fmla="*/ 169841 h 992800"/>
                  <a:gd name="connsiteX14" fmla="*/ 1287639 w 1628083"/>
                  <a:gd name="connsiteY14" fmla="*/ 201014 h 992800"/>
                  <a:gd name="connsiteX15" fmla="*/ 1324950 w 1628083"/>
                  <a:gd name="connsiteY15" fmla="*/ 232758 h 992800"/>
                  <a:gd name="connsiteX16" fmla="*/ 1359299 w 1628083"/>
                  <a:gd name="connsiteY16" fmla="*/ 265448 h 992800"/>
                  <a:gd name="connsiteX17" fmla="*/ 1392860 w 1628083"/>
                  <a:gd name="connsiteY17" fmla="*/ 298710 h 992800"/>
                  <a:gd name="connsiteX18" fmla="*/ 1423552 w 1628083"/>
                  <a:gd name="connsiteY18" fmla="*/ 332251 h 992800"/>
                  <a:gd name="connsiteX19" fmla="*/ 1452949 w 1628083"/>
                  <a:gd name="connsiteY19" fmla="*/ 364931 h 992800"/>
                  <a:gd name="connsiteX20" fmla="*/ 1479664 w 1628083"/>
                  <a:gd name="connsiteY20" fmla="*/ 396555 h 992800"/>
                  <a:gd name="connsiteX21" fmla="*/ 1503602 w 1628083"/>
                  <a:gd name="connsiteY21" fmla="*/ 427793 h 992800"/>
                  <a:gd name="connsiteX22" fmla="*/ 1527728 w 1628083"/>
                  <a:gd name="connsiteY22" fmla="*/ 457695 h 992800"/>
                  <a:gd name="connsiteX23" fmla="*/ 1547088 w 1628083"/>
                  <a:gd name="connsiteY23" fmla="*/ 486252 h 992800"/>
                  <a:gd name="connsiteX24" fmla="*/ 1566034 w 1628083"/>
                  <a:gd name="connsiteY24" fmla="*/ 512710 h 992800"/>
                  <a:gd name="connsiteX25" fmla="*/ 1581883 w 1628083"/>
                  <a:gd name="connsiteY25" fmla="*/ 536014 h 992800"/>
                  <a:gd name="connsiteX26" fmla="*/ 1595836 w 1628083"/>
                  <a:gd name="connsiteY26" fmla="*/ 557693 h 992800"/>
                  <a:gd name="connsiteX27" fmla="*/ 1606878 w 1628083"/>
                  <a:gd name="connsiteY27" fmla="*/ 574883 h 992800"/>
                  <a:gd name="connsiteX28" fmla="*/ 1616118 w 1628083"/>
                  <a:gd name="connsiteY28" fmla="*/ 589780 h 992800"/>
                  <a:gd name="connsiteX29" fmla="*/ 1622354 w 1628083"/>
                  <a:gd name="connsiteY29" fmla="*/ 600856 h 992800"/>
                  <a:gd name="connsiteX30" fmla="*/ 1626373 w 1628083"/>
                  <a:gd name="connsiteY30" fmla="*/ 607541 h 992800"/>
                  <a:gd name="connsiteX31" fmla="*/ 1628083 w 1628083"/>
                  <a:gd name="connsiteY31" fmla="*/ 610501 h 992800"/>
                  <a:gd name="connsiteX32" fmla="*/ 1625721 w 1628083"/>
                  <a:gd name="connsiteY32" fmla="*/ 612212 h 992800"/>
                  <a:gd name="connsiteX33" fmla="*/ 1620025 w 1628083"/>
                  <a:gd name="connsiteY33" fmla="*/ 617540 h 992800"/>
                  <a:gd name="connsiteX34" fmla="*/ 1611086 w 1628083"/>
                  <a:gd name="connsiteY34" fmla="*/ 625817 h 992800"/>
                  <a:gd name="connsiteX35" fmla="*/ 1598026 w 1628083"/>
                  <a:gd name="connsiteY35" fmla="*/ 638280 h 992800"/>
                  <a:gd name="connsiteX36" fmla="*/ 1582697 w 1628083"/>
                  <a:gd name="connsiteY36" fmla="*/ 651788 h 992800"/>
                  <a:gd name="connsiteX37" fmla="*/ 1563339 w 1628083"/>
                  <a:gd name="connsiteY37" fmla="*/ 668815 h 992800"/>
                  <a:gd name="connsiteX38" fmla="*/ 1541619 w 1628083"/>
                  <a:gd name="connsiteY38" fmla="*/ 687554 h 992800"/>
                  <a:gd name="connsiteX39" fmla="*/ 1516243 w 1628083"/>
                  <a:gd name="connsiteY39" fmla="*/ 707142 h 992800"/>
                  <a:gd name="connsiteX40" fmla="*/ 1489801 w 1628083"/>
                  <a:gd name="connsiteY40" fmla="*/ 729304 h 992800"/>
                  <a:gd name="connsiteX41" fmla="*/ 1458408 w 1628083"/>
                  <a:gd name="connsiteY41" fmla="*/ 751454 h 992800"/>
                  <a:gd name="connsiteX42" fmla="*/ 1426828 w 1628083"/>
                  <a:gd name="connsiteY42" fmla="*/ 774939 h 992800"/>
                  <a:gd name="connsiteX43" fmla="*/ 1392379 w 1628083"/>
                  <a:gd name="connsiteY43" fmla="*/ 798703 h 992800"/>
                  <a:gd name="connsiteX44" fmla="*/ 1355061 w 1628083"/>
                  <a:gd name="connsiteY44" fmla="*/ 822747 h 992800"/>
                  <a:gd name="connsiteX45" fmla="*/ 1316448 w 1628083"/>
                  <a:gd name="connsiteY45" fmla="*/ 845931 h 992800"/>
                  <a:gd name="connsiteX46" fmla="*/ 1275152 w 1628083"/>
                  <a:gd name="connsiteY46" fmla="*/ 868059 h 992800"/>
                  <a:gd name="connsiteX47" fmla="*/ 1233162 w 1628083"/>
                  <a:gd name="connsiteY47" fmla="*/ 890090 h 992800"/>
                  <a:gd name="connsiteX48" fmla="*/ 1188583 w 1628083"/>
                  <a:gd name="connsiteY48" fmla="*/ 910399 h 992800"/>
                  <a:gd name="connsiteX49" fmla="*/ 1143403 w 1628083"/>
                  <a:gd name="connsiteY49" fmla="*/ 929944 h 992800"/>
                  <a:gd name="connsiteX50" fmla="*/ 1097115 w 1628083"/>
                  <a:gd name="connsiteY50" fmla="*/ 947293 h 992800"/>
                  <a:gd name="connsiteX51" fmla="*/ 1048423 w 1628083"/>
                  <a:gd name="connsiteY51" fmla="*/ 961584 h 992800"/>
                  <a:gd name="connsiteX52" fmla="*/ 999224 w 1628083"/>
                  <a:gd name="connsiteY52" fmla="*/ 974444 h 992800"/>
                  <a:gd name="connsiteX53" fmla="*/ 950584 w 1628083"/>
                  <a:gd name="connsiteY53" fmla="*/ 983301 h 992800"/>
                  <a:gd name="connsiteX54" fmla="*/ 898661 w 1628083"/>
                  <a:gd name="connsiteY54" fmla="*/ 990338 h 992800"/>
                  <a:gd name="connsiteX55" fmla="*/ 848083 w 1628083"/>
                  <a:gd name="connsiteY55" fmla="*/ 992800 h 992800"/>
                  <a:gd name="connsiteX56" fmla="*/ 796584 w 1628083"/>
                  <a:gd name="connsiteY56" fmla="*/ 991732 h 992800"/>
                  <a:gd name="connsiteX57" fmla="*/ 745550 w 1628083"/>
                  <a:gd name="connsiteY57" fmla="*/ 987328 h 992800"/>
                  <a:gd name="connsiteX58" fmla="*/ 693874 w 1628083"/>
                  <a:gd name="connsiteY58" fmla="*/ 977390 h 992800"/>
                  <a:gd name="connsiteX59" fmla="*/ 644052 w 1628083"/>
                  <a:gd name="connsiteY59" fmla="*/ 964310 h 992800"/>
                  <a:gd name="connsiteX60" fmla="*/ 596084 w 1628083"/>
                  <a:gd name="connsiteY60" fmla="*/ 948087 h 992800"/>
                  <a:gd name="connsiteX61" fmla="*/ 549462 w 1628083"/>
                  <a:gd name="connsiteY61" fmla="*/ 927289 h 992800"/>
                  <a:gd name="connsiteX62" fmla="*/ 503721 w 1628083"/>
                  <a:gd name="connsiteY62" fmla="*/ 905254 h 992800"/>
                  <a:gd name="connsiteX63" fmla="*/ 459926 w 1628083"/>
                  <a:gd name="connsiteY63" fmla="*/ 879409 h 992800"/>
                  <a:gd name="connsiteX64" fmla="*/ 418400 w 1628083"/>
                  <a:gd name="connsiteY64" fmla="*/ 852519 h 992800"/>
                  <a:gd name="connsiteX65" fmla="*/ 377941 w 1628083"/>
                  <a:gd name="connsiteY65" fmla="*/ 823057 h 992800"/>
                  <a:gd name="connsiteX66" fmla="*/ 339149 w 1628083"/>
                  <a:gd name="connsiteY66" fmla="*/ 791787 h 992800"/>
                  <a:gd name="connsiteX67" fmla="*/ 302532 w 1628083"/>
                  <a:gd name="connsiteY67" fmla="*/ 760140 h 992800"/>
                  <a:gd name="connsiteX68" fmla="*/ 267490 w 1628083"/>
                  <a:gd name="connsiteY68" fmla="*/ 727352 h 992800"/>
                  <a:gd name="connsiteX69" fmla="*/ 235224 w 1628083"/>
                  <a:gd name="connsiteY69" fmla="*/ 694952 h 992800"/>
                  <a:gd name="connsiteX70" fmla="*/ 203744 w 1628083"/>
                  <a:gd name="connsiteY70" fmla="*/ 661982 h 992800"/>
                  <a:gd name="connsiteX71" fmla="*/ 173746 w 1628083"/>
                  <a:gd name="connsiteY71" fmla="*/ 628538 h 992800"/>
                  <a:gd name="connsiteX72" fmla="*/ 147819 w 1628083"/>
                  <a:gd name="connsiteY72" fmla="*/ 596342 h 992800"/>
                  <a:gd name="connsiteX73" fmla="*/ 123186 w 1628083"/>
                  <a:gd name="connsiteY73" fmla="*/ 565008 h 992800"/>
                  <a:gd name="connsiteX74" fmla="*/ 99061 w 1628083"/>
                  <a:gd name="connsiteY74" fmla="*/ 535105 h 992800"/>
                  <a:gd name="connsiteX75" fmla="*/ 79700 w 1628083"/>
                  <a:gd name="connsiteY75" fmla="*/ 506549 h 992800"/>
                  <a:gd name="connsiteX76" fmla="*/ 60661 w 1628083"/>
                  <a:gd name="connsiteY76" fmla="*/ 480758 h 992800"/>
                  <a:gd name="connsiteX77" fmla="*/ 45600 w 1628083"/>
                  <a:gd name="connsiteY77" fmla="*/ 456884 h 992800"/>
                  <a:gd name="connsiteX78" fmla="*/ 31647 w 1628083"/>
                  <a:gd name="connsiteY78" fmla="*/ 435205 h 992800"/>
                  <a:gd name="connsiteX79" fmla="*/ 19910 w 1628083"/>
                  <a:gd name="connsiteY79" fmla="*/ 417918 h 992800"/>
                  <a:gd name="connsiteX80" fmla="*/ 10763 w 1628083"/>
                  <a:gd name="connsiteY80" fmla="*/ 402353 h 992800"/>
                  <a:gd name="connsiteX81" fmla="*/ 5128 w 1628083"/>
                  <a:gd name="connsiteY81" fmla="*/ 392041 h 992800"/>
                  <a:gd name="connsiteX82" fmla="*/ 415 w 1628083"/>
                  <a:gd name="connsiteY82" fmla="*/ 385260 h 992800"/>
                  <a:gd name="connsiteX83" fmla="*/ 0 w 1628083"/>
                  <a:gd name="connsiteY83" fmla="*/ 383161 h 992800"/>
                  <a:gd name="connsiteX84" fmla="*/ 1067 w 1628083"/>
                  <a:gd name="connsiteY84" fmla="*/ 380589 h 992800"/>
                  <a:gd name="connsiteX85" fmla="*/ 7458 w 1628083"/>
                  <a:gd name="connsiteY85" fmla="*/ 375358 h 992800"/>
                  <a:gd name="connsiteX86" fmla="*/ 15795 w 1628083"/>
                  <a:gd name="connsiteY86" fmla="*/ 366317 h 992800"/>
                  <a:gd name="connsiteX87" fmla="*/ 28763 w 1628083"/>
                  <a:gd name="connsiteY87" fmla="*/ 354520 h 992800"/>
                  <a:gd name="connsiteX88" fmla="*/ 44786 w 1628083"/>
                  <a:gd name="connsiteY88" fmla="*/ 341110 h 992800"/>
                  <a:gd name="connsiteX89" fmla="*/ 64144 w 1628083"/>
                  <a:gd name="connsiteY89" fmla="*/ 324082 h 992800"/>
                  <a:gd name="connsiteX90" fmla="*/ 85076 w 1628083"/>
                  <a:gd name="connsiteY90" fmla="*/ 305914 h 992800"/>
                  <a:gd name="connsiteX91" fmla="*/ 110545 w 1628083"/>
                  <a:gd name="connsiteY91" fmla="*/ 285658 h 992800"/>
                  <a:gd name="connsiteX92" fmla="*/ 136987 w 1628083"/>
                  <a:gd name="connsiteY92" fmla="*/ 263497 h 992800"/>
                  <a:gd name="connsiteX93" fmla="*/ 168381 w 1628083"/>
                  <a:gd name="connsiteY93" fmla="*/ 241347 h 992800"/>
                  <a:gd name="connsiteX94" fmla="*/ 200655 w 1628083"/>
                  <a:gd name="connsiteY94" fmla="*/ 217959 h 992800"/>
                  <a:gd name="connsiteX95" fmla="*/ 234316 w 1628083"/>
                  <a:gd name="connsiteY95" fmla="*/ 194765 h 992800"/>
                  <a:gd name="connsiteX96" fmla="*/ 272235 w 1628083"/>
                  <a:gd name="connsiteY96" fmla="*/ 171485 h 992800"/>
                  <a:gd name="connsiteX97" fmla="*/ 311635 w 1628083"/>
                  <a:gd name="connsiteY97" fmla="*/ 147731 h 992800"/>
                  <a:gd name="connsiteX98" fmla="*/ 351636 w 1628083"/>
                  <a:gd name="connsiteY98" fmla="*/ 124742 h 992800"/>
                  <a:gd name="connsiteX99" fmla="*/ 394320 w 1628083"/>
                  <a:gd name="connsiteY99" fmla="*/ 102808 h 992800"/>
                  <a:gd name="connsiteX100" fmla="*/ 438205 w 1628083"/>
                  <a:gd name="connsiteY100" fmla="*/ 82402 h 992800"/>
                  <a:gd name="connsiteX101" fmla="*/ 484079 w 1628083"/>
                  <a:gd name="connsiteY101" fmla="*/ 62954 h 992800"/>
                  <a:gd name="connsiteX102" fmla="*/ 530968 w 1628083"/>
                  <a:gd name="connsiteY102" fmla="*/ 46369 h 992800"/>
                  <a:gd name="connsiteX103" fmla="*/ 578365 w 1628083"/>
                  <a:gd name="connsiteY103" fmla="*/ 31216 h 99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628083" h="992800">
                    <a:moveTo>
                      <a:pt x="627564" y="18356"/>
                    </a:moveTo>
                    <a:lnTo>
                      <a:pt x="677592" y="9694"/>
                    </a:lnTo>
                    <a:lnTo>
                      <a:pt x="728128" y="2463"/>
                    </a:lnTo>
                    <a:lnTo>
                      <a:pt x="778705" y="0"/>
                    </a:lnTo>
                    <a:lnTo>
                      <a:pt x="830205" y="1068"/>
                    </a:lnTo>
                    <a:lnTo>
                      <a:pt x="882533" y="6334"/>
                    </a:lnTo>
                    <a:lnTo>
                      <a:pt x="932914" y="15410"/>
                    </a:lnTo>
                    <a:lnTo>
                      <a:pt x="982736" y="28491"/>
                    </a:lnTo>
                    <a:lnTo>
                      <a:pt x="1030704" y="44714"/>
                    </a:lnTo>
                    <a:lnTo>
                      <a:pt x="1078714" y="65705"/>
                    </a:lnTo>
                    <a:lnTo>
                      <a:pt x="1123068" y="87547"/>
                    </a:lnTo>
                    <a:lnTo>
                      <a:pt x="1166862" y="113392"/>
                    </a:lnTo>
                    <a:lnTo>
                      <a:pt x="1209683" y="141143"/>
                    </a:lnTo>
                    <a:lnTo>
                      <a:pt x="1249541" y="169841"/>
                    </a:lnTo>
                    <a:lnTo>
                      <a:pt x="1287639" y="201014"/>
                    </a:lnTo>
                    <a:lnTo>
                      <a:pt x="1324950" y="232758"/>
                    </a:lnTo>
                    <a:lnTo>
                      <a:pt x="1359299" y="265448"/>
                    </a:lnTo>
                    <a:lnTo>
                      <a:pt x="1392860" y="298710"/>
                    </a:lnTo>
                    <a:lnTo>
                      <a:pt x="1423552" y="332251"/>
                    </a:lnTo>
                    <a:lnTo>
                      <a:pt x="1452949" y="364931"/>
                    </a:lnTo>
                    <a:lnTo>
                      <a:pt x="1479664" y="396555"/>
                    </a:lnTo>
                    <a:lnTo>
                      <a:pt x="1503602" y="427793"/>
                    </a:lnTo>
                    <a:lnTo>
                      <a:pt x="1527728" y="457695"/>
                    </a:lnTo>
                    <a:lnTo>
                      <a:pt x="1547088" y="486252"/>
                    </a:lnTo>
                    <a:lnTo>
                      <a:pt x="1566034" y="512710"/>
                    </a:lnTo>
                    <a:lnTo>
                      <a:pt x="1581883" y="536014"/>
                    </a:lnTo>
                    <a:lnTo>
                      <a:pt x="1595836" y="557693"/>
                    </a:lnTo>
                    <a:lnTo>
                      <a:pt x="1606878" y="574883"/>
                    </a:lnTo>
                    <a:lnTo>
                      <a:pt x="1616118" y="589780"/>
                    </a:lnTo>
                    <a:lnTo>
                      <a:pt x="1622354" y="600856"/>
                    </a:lnTo>
                    <a:lnTo>
                      <a:pt x="1626373" y="607541"/>
                    </a:lnTo>
                    <a:lnTo>
                      <a:pt x="1628083" y="610501"/>
                    </a:lnTo>
                    <a:lnTo>
                      <a:pt x="1625721" y="612212"/>
                    </a:lnTo>
                    <a:lnTo>
                      <a:pt x="1620025" y="617540"/>
                    </a:lnTo>
                    <a:lnTo>
                      <a:pt x="1611086" y="625817"/>
                    </a:lnTo>
                    <a:lnTo>
                      <a:pt x="1598026" y="638280"/>
                    </a:lnTo>
                    <a:lnTo>
                      <a:pt x="1582697" y="651788"/>
                    </a:lnTo>
                    <a:lnTo>
                      <a:pt x="1563339" y="668815"/>
                    </a:lnTo>
                    <a:lnTo>
                      <a:pt x="1541619" y="687554"/>
                    </a:lnTo>
                    <a:lnTo>
                      <a:pt x="1516243" y="707142"/>
                    </a:lnTo>
                    <a:lnTo>
                      <a:pt x="1489801" y="729304"/>
                    </a:lnTo>
                    <a:lnTo>
                      <a:pt x="1458408" y="751454"/>
                    </a:lnTo>
                    <a:lnTo>
                      <a:pt x="1426828" y="774939"/>
                    </a:lnTo>
                    <a:lnTo>
                      <a:pt x="1392379" y="798703"/>
                    </a:lnTo>
                    <a:lnTo>
                      <a:pt x="1355061" y="822747"/>
                    </a:lnTo>
                    <a:lnTo>
                      <a:pt x="1316448" y="845931"/>
                    </a:lnTo>
                    <a:lnTo>
                      <a:pt x="1275152" y="868059"/>
                    </a:lnTo>
                    <a:lnTo>
                      <a:pt x="1233162" y="890090"/>
                    </a:lnTo>
                    <a:lnTo>
                      <a:pt x="1188583" y="910399"/>
                    </a:lnTo>
                    <a:lnTo>
                      <a:pt x="1143403" y="929944"/>
                    </a:lnTo>
                    <a:lnTo>
                      <a:pt x="1097115" y="947293"/>
                    </a:lnTo>
                    <a:lnTo>
                      <a:pt x="1048423" y="961584"/>
                    </a:lnTo>
                    <a:lnTo>
                      <a:pt x="999224" y="974444"/>
                    </a:lnTo>
                    <a:lnTo>
                      <a:pt x="950584" y="983301"/>
                    </a:lnTo>
                    <a:lnTo>
                      <a:pt x="898661" y="990338"/>
                    </a:lnTo>
                    <a:lnTo>
                      <a:pt x="848083" y="992800"/>
                    </a:lnTo>
                    <a:lnTo>
                      <a:pt x="796584" y="991732"/>
                    </a:lnTo>
                    <a:lnTo>
                      <a:pt x="745550" y="987328"/>
                    </a:lnTo>
                    <a:lnTo>
                      <a:pt x="693874" y="977390"/>
                    </a:lnTo>
                    <a:lnTo>
                      <a:pt x="644052" y="964310"/>
                    </a:lnTo>
                    <a:lnTo>
                      <a:pt x="596084" y="948087"/>
                    </a:lnTo>
                    <a:lnTo>
                      <a:pt x="549462" y="927289"/>
                    </a:lnTo>
                    <a:lnTo>
                      <a:pt x="503721" y="905254"/>
                    </a:lnTo>
                    <a:lnTo>
                      <a:pt x="459926" y="879409"/>
                    </a:lnTo>
                    <a:lnTo>
                      <a:pt x="418400" y="852519"/>
                    </a:lnTo>
                    <a:lnTo>
                      <a:pt x="377941" y="823057"/>
                    </a:lnTo>
                    <a:lnTo>
                      <a:pt x="339149" y="791787"/>
                    </a:lnTo>
                    <a:lnTo>
                      <a:pt x="302532" y="760140"/>
                    </a:lnTo>
                    <a:lnTo>
                      <a:pt x="267490" y="727352"/>
                    </a:lnTo>
                    <a:lnTo>
                      <a:pt x="235224" y="694952"/>
                    </a:lnTo>
                    <a:lnTo>
                      <a:pt x="203744" y="661982"/>
                    </a:lnTo>
                    <a:lnTo>
                      <a:pt x="173746" y="628538"/>
                    </a:lnTo>
                    <a:lnTo>
                      <a:pt x="147819" y="596342"/>
                    </a:lnTo>
                    <a:lnTo>
                      <a:pt x="123186" y="565008"/>
                    </a:lnTo>
                    <a:lnTo>
                      <a:pt x="99061" y="535105"/>
                    </a:lnTo>
                    <a:lnTo>
                      <a:pt x="79700" y="506549"/>
                    </a:lnTo>
                    <a:lnTo>
                      <a:pt x="60661" y="480758"/>
                    </a:lnTo>
                    <a:lnTo>
                      <a:pt x="45600" y="456884"/>
                    </a:lnTo>
                    <a:lnTo>
                      <a:pt x="31647" y="435205"/>
                    </a:lnTo>
                    <a:lnTo>
                      <a:pt x="19910" y="417918"/>
                    </a:lnTo>
                    <a:lnTo>
                      <a:pt x="10763" y="402353"/>
                    </a:lnTo>
                    <a:lnTo>
                      <a:pt x="5128" y="392041"/>
                    </a:lnTo>
                    <a:lnTo>
                      <a:pt x="415" y="385260"/>
                    </a:lnTo>
                    <a:lnTo>
                      <a:pt x="0" y="383161"/>
                    </a:lnTo>
                    <a:lnTo>
                      <a:pt x="1067" y="380589"/>
                    </a:lnTo>
                    <a:lnTo>
                      <a:pt x="7458" y="375358"/>
                    </a:lnTo>
                    <a:lnTo>
                      <a:pt x="15795" y="366317"/>
                    </a:lnTo>
                    <a:lnTo>
                      <a:pt x="28763" y="354520"/>
                    </a:lnTo>
                    <a:lnTo>
                      <a:pt x="44786" y="341110"/>
                    </a:lnTo>
                    <a:lnTo>
                      <a:pt x="64144" y="324082"/>
                    </a:lnTo>
                    <a:lnTo>
                      <a:pt x="85076" y="305914"/>
                    </a:lnTo>
                    <a:lnTo>
                      <a:pt x="110545" y="285658"/>
                    </a:lnTo>
                    <a:lnTo>
                      <a:pt x="136987" y="263497"/>
                    </a:lnTo>
                    <a:lnTo>
                      <a:pt x="168381" y="241347"/>
                    </a:lnTo>
                    <a:lnTo>
                      <a:pt x="200655" y="217959"/>
                    </a:lnTo>
                    <a:lnTo>
                      <a:pt x="234316" y="194765"/>
                    </a:lnTo>
                    <a:lnTo>
                      <a:pt x="272235" y="171485"/>
                    </a:lnTo>
                    <a:lnTo>
                      <a:pt x="311635" y="147731"/>
                    </a:lnTo>
                    <a:lnTo>
                      <a:pt x="351636" y="124742"/>
                    </a:lnTo>
                    <a:lnTo>
                      <a:pt x="394320" y="102808"/>
                    </a:lnTo>
                    <a:lnTo>
                      <a:pt x="438205" y="82402"/>
                    </a:lnTo>
                    <a:lnTo>
                      <a:pt x="484079" y="62954"/>
                    </a:lnTo>
                    <a:lnTo>
                      <a:pt x="530968" y="46369"/>
                    </a:lnTo>
                    <a:lnTo>
                      <a:pt x="578365" y="31216"/>
                    </a:lnTo>
                    <a:close/>
                  </a:path>
                </a:pathLst>
              </a:custGeom>
              <a:solidFill>
                <a:srgbClr val="9F242B"/>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72000" bIns="36000" anchor="ctr"/>
              <a:lstStyle/>
              <a:p>
                <a:pPr algn="ctr">
                  <a:lnSpc>
                    <a:spcPct val="120000"/>
                  </a:lnSpc>
                  <a:defRPr/>
                </a:pPr>
                <a:endParaRPr lang="en-US" altLang="zh-CN" sz="1600" dirty="0">
                  <a:solidFill>
                    <a:schemeClr val="tx1">
                      <a:lumMod val="65000"/>
                      <a:lumOff val="35000"/>
                    </a:schemeClr>
                  </a:solidFill>
                  <a:cs typeface="+mn-ea"/>
                  <a:sym typeface="+mn-lt"/>
                </a:endParaRPr>
              </a:p>
            </p:txBody>
          </p:sp>
          <p:sp>
            <p:nvSpPr>
              <p:cNvPr id="32" name="MH_Title_1">
                <a:extLst>
                  <a:ext uri="{FF2B5EF4-FFF2-40B4-BE49-F238E27FC236}">
                    <a16:creationId xmlns:a16="http://schemas.microsoft.com/office/drawing/2014/main" id="{4E3A5443-B053-40C5-93E9-55ED48A7F12F}"/>
                  </a:ext>
                </a:extLst>
              </p:cNvPr>
              <p:cNvSpPr>
                <a:spLocks noChangeArrowheads="1"/>
              </p:cNvSpPr>
              <p:nvPr>
                <p:custDataLst>
                  <p:tags r:id="rId6"/>
                </p:custDataLst>
              </p:nvPr>
            </p:nvSpPr>
            <p:spPr bwMode="gray">
              <a:xfrm>
                <a:off x="5711825" y="3602038"/>
                <a:ext cx="922338" cy="920750"/>
              </a:xfrm>
              <a:prstGeom prst="ellipse">
                <a:avLst/>
              </a:prstGeom>
              <a:solidFill>
                <a:srgbClr val="FFFFFF"/>
              </a:solidFill>
              <a:ln w="31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endParaRPr lang="en-US" altLang="zh-CN" sz="1600" b="1" dirty="0">
                  <a:solidFill>
                    <a:schemeClr val="tx1">
                      <a:lumMod val="65000"/>
                      <a:lumOff val="35000"/>
                    </a:schemeClr>
                  </a:solidFill>
                  <a:cs typeface="+mn-ea"/>
                  <a:sym typeface="+mn-lt"/>
                </a:endParaRPr>
              </a:p>
            </p:txBody>
          </p:sp>
        </p:grpSp>
        <p:sp>
          <p:nvSpPr>
            <p:cNvPr id="22" name="椭圆 4">
              <a:extLst>
                <a:ext uri="{FF2B5EF4-FFF2-40B4-BE49-F238E27FC236}">
                  <a16:creationId xmlns:a16="http://schemas.microsoft.com/office/drawing/2014/main" id="{FF2D5239-9E22-4360-B5CD-81AE859F68AB}"/>
                </a:ext>
              </a:extLst>
            </p:cNvPr>
            <p:cNvSpPr/>
            <p:nvPr/>
          </p:nvSpPr>
          <p:spPr>
            <a:xfrm>
              <a:off x="5876675" y="2450401"/>
              <a:ext cx="460649" cy="47484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cs typeface="+mn-ea"/>
                <a:sym typeface="+mn-lt"/>
              </a:endParaRPr>
            </a:p>
          </p:txBody>
        </p:sp>
        <p:sp>
          <p:nvSpPr>
            <p:cNvPr id="23" name="椭圆 44">
              <a:extLst>
                <a:ext uri="{FF2B5EF4-FFF2-40B4-BE49-F238E27FC236}">
                  <a16:creationId xmlns:a16="http://schemas.microsoft.com/office/drawing/2014/main" id="{B0DC03F3-796D-415E-B697-E92D842DA931}"/>
                </a:ext>
              </a:extLst>
            </p:cNvPr>
            <p:cNvSpPr/>
            <p:nvPr/>
          </p:nvSpPr>
          <p:spPr>
            <a:xfrm>
              <a:off x="6947639" y="3363791"/>
              <a:ext cx="474840" cy="383960"/>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cs typeface="+mn-ea"/>
                <a:sym typeface="+mn-lt"/>
              </a:endParaRPr>
            </a:p>
          </p:txBody>
        </p:sp>
        <p:sp>
          <p:nvSpPr>
            <p:cNvPr id="24" name="椭圆 45">
              <a:extLst>
                <a:ext uri="{FF2B5EF4-FFF2-40B4-BE49-F238E27FC236}">
                  <a16:creationId xmlns:a16="http://schemas.microsoft.com/office/drawing/2014/main" id="{98F7AB2A-A37C-4A75-A612-F9101A6EA4D2}"/>
                </a:ext>
              </a:extLst>
            </p:cNvPr>
            <p:cNvSpPr/>
            <p:nvPr/>
          </p:nvSpPr>
          <p:spPr>
            <a:xfrm>
              <a:off x="4809009" y="3318351"/>
              <a:ext cx="458915" cy="47484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cs typeface="+mn-ea"/>
                <a:sym typeface="+mn-lt"/>
              </a:endParaRPr>
            </a:p>
          </p:txBody>
        </p:sp>
        <p:sp>
          <p:nvSpPr>
            <p:cNvPr id="25" name="椭圆 46">
              <a:extLst>
                <a:ext uri="{FF2B5EF4-FFF2-40B4-BE49-F238E27FC236}">
                  <a16:creationId xmlns:a16="http://schemas.microsoft.com/office/drawing/2014/main" id="{B68DB9A7-8E08-475C-83CD-707C81B07C03}"/>
                </a:ext>
              </a:extLst>
            </p:cNvPr>
            <p:cNvSpPr/>
            <p:nvPr/>
          </p:nvSpPr>
          <p:spPr>
            <a:xfrm>
              <a:off x="6451178" y="4498927"/>
              <a:ext cx="474840" cy="448088"/>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cs typeface="+mn-ea"/>
                <a:sym typeface="+mn-lt"/>
              </a:endParaRPr>
            </a:p>
          </p:txBody>
        </p:sp>
        <p:sp>
          <p:nvSpPr>
            <p:cNvPr id="26" name="椭圆 47">
              <a:extLst>
                <a:ext uri="{FF2B5EF4-FFF2-40B4-BE49-F238E27FC236}">
                  <a16:creationId xmlns:a16="http://schemas.microsoft.com/office/drawing/2014/main" id="{EEA7836C-9D88-46E6-918D-7052FC6E9BBC}"/>
                </a:ext>
              </a:extLst>
            </p:cNvPr>
            <p:cNvSpPr/>
            <p:nvPr/>
          </p:nvSpPr>
          <p:spPr>
            <a:xfrm>
              <a:off x="5275886" y="4485551"/>
              <a:ext cx="474840" cy="474840"/>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cs typeface="+mn-ea"/>
                <a:sym typeface="+mn-lt"/>
              </a:endParaRPr>
            </a:p>
          </p:txBody>
        </p:sp>
      </p:grpSp>
      <p:sp>
        <p:nvSpPr>
          <p:cNvPr id="33" name="矩形 32">
            <a:extLst>
              <a:ext uri="{FF2B5EF4-FFF2-40B4-BE49-F238E27FC236}">
                <a16:creationId xmlns:a16="http://schemas.microsoft.com/office/drawing/2014/main" id="{07FA4D8D-CDAD-44D3-AEFE-29B223F3EB36}"/>
              </a:ext>
            </a:extLst>
          </p:cNvPr>
          <p:cNvSpPr/>
          <p:nvPr/>
        </p:nvSpPr>
        <p:spPr>
          <a:xfrm>
            <a:off x="7966874" y="2308911"/>
            <a:ext cx="3266789" cy="106138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600" b="1" dirty="0">
                <a:solidFill>
                  <a:schemeClr val="tx1">
                    <a:lumMod val="65000"/>
                    <a:lumOff val="35000"/>
                  </a:schemeClr>
                </a:solidFill>
                <a:cs typeface="+mn-ea"/>
                <a:sym typeface="+mn-lt"/>
              </a:rPr>
              <a:t>2017</a:t>
            </a:r>
            <a:r>
              <a:rPr lang="zh-CN" altLang="en-US" sz="1600" b="1" dirty="0">
                <a:solidFill>
                  <a:schemeClr val="tx1">
                    <a:lumMod val="65000"/>
                    <a:lumOff val="35000"/>
                  </a:schemeClr>
                </a:solidFill>
                <a:cs typeface="+mn-ea"/>
                <a:sym typeface="+mn-lt"/>
              </a:rPr>
              <a:t>：</a:t>
            </a:r>
            <a:r>
              <a:rPr lang="zh-CN" altLang="en-US" dirty="0">
                <a:solidFill>
                  <a:schemeClr val="tx1">
                    <a:lumMod val="65000"/>
                    <a:lumOff val="35000"/>
                  </a:schemeClr>
                </a:solidFill>
                <a:cs typeface="+mn-ea"/>
                <a:sym typeface="+mn-lt"/>
              </a:rPr>
              <a:t>杭州市</a:t>
            </a:r>
            <a:r>
              <a:rPr lang="en-US" altLang="zh-CN" dirty="0">
                <a:solidFill>
                  <a:schemeClr val="tx1">
                    <a:lumMod val="65000"/>
                    <a:lumOff val="35000"/>
                  </a:schemeClr>
                </a:solidFill>
                <a:cs typeface="+mn-ea"/>
                <a:sym typeface="+mn-lt"/>
              </a:rPr>
              <a:t>《</a:t>
            </a:r>
            <a:r>
              <a:rPr lang="zh-CN" altLang="en-US" dirty="0">
                <a:solidFill>
                  <a:schemeClr val="tx1">
                    <a:lumMod val="65000"/>
                    <a:lumOff val="35000"/>
                  </a:schemeClr>
                </a:solidFill>
                <a:cs typeface="+mn-ea"/>
                <a:sym typeface="+mn-lt"/>
              </a:rPr>
              <a:t>关于推进老年人助餐服务体系建设的指导意见</a:t>
            </a:r>
            <a:r>
              <a:rPr lang="en-US" altLang="zh-CN" dirty="0">
                <a:solidFill>
                  <a:schemeClr val="tx1">
                    <a:lumMod val="65000"/>
                    <a:lumOff val="35000"/>
                  </a:schemeClr>
                </a:solidFill>
                <a:cs typeface="+mn-ea"/>
                <a:sym typeface="+mn-lt"/>
              </a:rPr>
              <a:t>》</a:t>
            </a:r>
            <a:r>
              <a:rPr lang="zh-CN" altLang="en-US" dirty="0">
                <a:solidFill>
                  <a:schemeClr val="tx1">
                    <a:lumMod val="65000"/>
                    <a:lumOff val="35000"/>
                  </a:schemeClr>
                </a:solidFill>
                <a:cs typeface="+mn-ea"/>
                <a:sym typeface="+mn-lt"/>
              </a:rPr>
              <a:t>出台</a:t>
            </a:r>
          </a:p>
        </p:txBody>
      </p:sp>
    </p:spTree>
    <p:extLst>
      <p:ext uri="{BB962C8B-B14F-4D97-AF65-F5344CB8AC3E}">
        <p14:creationId xmlns:p14="http://schemas.microsoft.com/office/powerpoint/2010/main" val="291703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fltVal val="0"/>
                                          </p:val>
                                        </p:tav>
                                        <p:tav tm="100000">
                                          <p:val>
                                            <p:strVal val="#ppt_w"/>
                                          </p:val>
                                        </p:tav>
                                      </p:tavLst>
                                    </p:anim>
                                    <p:anim calcmode="lin" valueType="num">
                                      <p:cBhvr>
                                        <p:cTn id="12" dur="1000" fill="hold"/>
                                        <p:tgtEl>
                                          <p:spTgt spid="20"/>
                                        </p:tgtEl>
                                        <p:attrNameLst>
                                          <p:attrName>ppt_h</p:attrName>
                                        </p:attrNameLst>
                                      </p:cBhvr>
                                      <p:tavLst>
                                        <p:tav tm="0">
                                          <p:val>
                                            <p:fltVal val="0"/>
                                          </p:val>
                                        </p:tav>
                                        <p:tav tm="100000">
                                          <p:val>
                                            <p:strVal val="#ppt_h"/>
                                          </p:val>
                                        </p:tav>
                                      </p:tavLst>
                                    </p:anim>
                                    <p:anim calcmode="lin" valueType="num">
                                      <p:cBhvr>
                                        <p:cTn id="13" dur="1000" fill="hold"/>
                                        <p:tgtEl>
                                          <p:spTgt spid="20"/>
                                        </p:tgtEl>
                                        <p:attrNameLst>
                                          <p:attrName>style.rotation</p:attrName>
                                        </p:attrNameLst>
                                      </p:cBhvr>
                                      <p:tavLst>
                                        <p:tav tm="0">
                                          <p:val>
                                            <p:fltVal val="90"/>
                                          </p:val>
                                        </p:tav>
                                        <p:tav tm="100000">
                                          <p:val>
                                            <p:fltVal val="0"/>
                                          </p:val>
                                        </p:tav>
                                      </p:tavLst>
                                    </p:anim>
                                    <p:animEffect transition="in" filter="fade">
                                      <p:cBhvr>
                                        <p:cTn id="14" dur="1000"/>
                                        <p:tgtEl>
                                          <p:spTgt spid="20"/>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5" grpId="0"/>
      <p:bldP spid="18"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7" y="243622"/>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概况及背景</a:t>
            </a:r>
          </a:p>
        </p:txBody>
      </p:sp>
      <p:sp>
        <p:nvSpPr>
          <p:cNvPr id="5" name="矩形: 圆角 4">
            <a:extLst>
              <a:ext uri="{FF2B5EF4-FFF2-40B4-BE49-F238E27FC236}">
                <a16:creationId xmlns:a16="http://schemas.microsoft.com/office/drawing/2014/main" id="{12C68E88-C3A4-4885-BE96-6C0A69FB5AC2}"/>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多元服务体系</a:t>
            </a:r>
          </a:p>
        </p:txBody>
      </p:sp>
      <p:pic>
        <p:nvPicPr>
          <p:cNvPr id="8" name="图片占位符 35">
            <a:extLst>
              <a:ext uri="{FF2B5EF4-FFF2-40B4-BE49-F238E27FC236}">
                <a16:creationId xmlns:a16="http://schemas.microsoft.com/office/drawing/2014/main" id="{92331FAB-6AF5-467D-808B-4B5BA700B1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325357" y="2184600"/>
            <a:ext cx="2294251" cy="1529665"/>
          </a:xfrm>
          <a:prstGeom prst="rect">
            <a:avLst/>
          </a:prstGeom>
        </p:spPr>
      </p:pic>
      <p:pic>
        <p:nvPicPr>
          <p:cNvPr id="9" name="图片占位符 37">
            <a:extLst>
              <a:ext uri="{FF2B5EF4-FFF2-40B4-BE49-F238E27FC236}">
                <a16:creationId xmlns:a16="http://schemas.microsoft.com/office/drawing/2014/main" id="{F39C74A6-CDBE-4FC4-B475-1AD4B761104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21810" y="2184600"/>
            <a:ext cx="2294497" cy="1529664"/>
          </a:xfrm>
          <a:prstGeom prst="rect">
            <a:avLst/>
          </a:prstGeom>
        </p:spPr>
      </p:pic>
      <p:pic>
        <p:nvPicPr>
          <p:cNvPr id="10" name="图片占位符 36">
            <a:extLst>
              <a:ext uri="{FF2B5EF4-FFF2-40B4-BE49-F238E27FC236}">
                <a16:creationId xmlns:a16="http://schemas.microsoft.com/office/drawing/2014/main" id="{A8274027-EDAE-4F56-9961-D954217AB6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821809" y="4045514"/>
            <a:ext cx="2294499" cy="152966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pic>
      <p:pic>
        <p:nvPicPr>
          <p:cNvPr id="11" name="图片占位符 38">
            <a:extLst>
              <a:ext uri="{FF2B5EF4-FFF2-40B4-BE49-F238E27FC236}">
                <a16:creationId xmlns:a16="http://schemas.microsoft.com/office/drawing/2014/main" id="{0FFA4842-C146-43E4-92BE-DB7A1F8786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25233" y="4045514"/>
            <a:ext cx="2294499" cy="1529665"/>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pic>
      <p:grpSp>
        <p:nvGrpSpPr>
          <p:cNvPr id="12" name="组合 11">
            <a:extLst>
              <a:ext uri="{FF2B5EF4-FFF2-40B4-BE49-F238E27FC236}">
                <a16:creationId xmlns:a16="http://schemas.microsoft.com/office/drawing/2014/main" id="{8D5BE46C-B4D0-42BF-B5CF-14608143E291}"/>
              </a:ext>
            </a:extLst>
          </p:cNvPr>
          <p:cNvGrpSpPr/>
          <p:nvPr/>
        </p:nvGrpSpPr>
        <p:grpSpPr>
          <a:xfrm>
            <a:off x="1195847" y="2314510"/>
            <a:ext cx="4498461" cy="584200"/>
            <a:chOff x="1367579" y="2122141"/>
            <a:chExt cx="4498461" cy="584200"/>
          </a:xfrm>
        </p:grpSpPr>
        <p:sp>
          <p:nvSpPr>
            <p:cNvPr id="17" name="矩形 16">
              <a:extLst>
                <a:ext uri="{FF2B5EF4-FFF2-40B4-BE49-F238E27FC236}">
                  <a16:creationId xmlns:a16="http://schemas.microsoft.com/office/drawing/2014/main" id="{481B33F0-28CE-447E-9703-887ED7539F14}"/>
                </a:ext>
              </a:extLst>
            </p:cNvPr>
            <p:cNvSpPr/>
            <p:nvPr/>
          </p:nvSpPr>
          <p:spPr>
            <a:xfrm>
              <a:off x="2123229" y="2221186"/>
              <a:ext cx="3742811" cy="43037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dirty="0">
                  <a:solidFill>
                    <a:schemeClr val="tx1">
                      <a:lumMod val="65000"/>
                      <a:lumOff val="35000"/>
                    </a:schemeClr>
                  </a:solidFill>
                  <a:cs typeface="+mn-ea"/>
                  <a:sym typeface="+mn-lt"/>
                </a:rPr>
                <a:t>基本餐饮服务</a:t>
              </a:r>
            </a:p>
          </p:txBody>
        </p:sp>
        <p:grpSp>
          <p:nvGrpSpPr>
            <p:cNvPr id="14" name="组合 13">
              <a:extLst>
                <a:ext uri="{FF2B5EF4-FFF2-40B4-BE49-F238E27FC236}">
                  <a16:creationId xmlns:a16="http://schemas.microsoft.com/office/drawing/2014/main" id="{75ACE779-4FCA-4C5E-BC67-581E71E6CD1E}"/>
                </a:ext>
              </a:extLst>
            </p:cNvPr>
            <p:cNvGrpSpPr/>
            <p:nvPr/>
          </p:nvGrpSpPr>
          <p:grpSpPr>
            <a:xfrm>
              <a:off x="1367579" y="2122141"/>
              <a:ext cx="584200" cy="584200"/>
              <a:chOff x="1028700" y="1853169"/>
              <a:chExt cx="787400" cy="787400"/>
            </a:xfrm>
          </p:grpSpPr>
          <p:sp>
            <p:nvSpPr>
              <p:cNvPr id="15" name="椭圆 14">
                <a:extLst>
                  <a:ext uri="{FF2B5EF4-FFF2-40B4-BE49-F238E27FC236}">
                    <a16:creationId xmlns:a16="http://schemas.microsoft.com/office/drawing/2014/main" id="{2FD3611E-4447-42B1-8C5D-EFCBFE8441BC}"/>
                  </a:ext>
                </a:extLst>
              </p:cNvPr>
              <p:cNvSpPr/>
              <p:nvPr/>
            </p:nvSpPr>
            <p:spPr>
              <a:xfrm>
                <a:off x="1028700" y="1853169"/>
                <a:ext cx="787400" cy="787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cs typeface="+mn-ea"/>
                  <a:sym typeface="+mn-lt"/>
                </a:endParaRPr>
              </a:p>
            </p:txBody>
          </p:sp>
          <p:sp>
            <p:nvSpPr>
              <p:cNvPr id="16" name="椭圆 9">
                <a:extLst>
                  <a:ext uri="{FF2B5EF4-FFF2-40B4-BE49-F238E27FC236}">
                    <a16:creationId xmlns:a16="http://schemas.microsoft.com/office/drawing/2014/main" id="{797A8F9D-EFB3-40CD-BE51-2649A91E187C}"/>
                  </a:ext>
                </a:extLst>
              </p:cNvPr>
              <p:cNvSpPr/>
              <p:nvPr/>
            </p:nvSpPr>
            <p:spPr>
              <a:xfrm>
                <a:off x="1237694" y="2063723"/>
                <a:ext cx="369412" cy="366291"/>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cs typeface="+mn-ea"/>
                  <a:sym typeface="+mn-lt"/>
                </a:endParaRPr>
              </a:p>
            </p:txBody>
          </p:sp>
        </p:grpSp>
      </p:grpSp>
      <p:grpSp>
        <p:nvGrpSpPr>
          <p:cNvPr id="19" name="组合 18">
            <a:extLst>
              <a:ext uri="{FF2B5EF4-FFF2-40B4-BE49-F238E27FC236}">
                <a16:creationId xmlns:a16="http://schemas.microsoft.com/office/drawing/2014/main" id="{189E93F5-F318-4238-A32C-130422D5F970}"/>
              </a:ext>
            </a:extLst>
          </p:cNvPr>
          <p:cNvGrpSpPr/>
          <p:nvPr/>
        </p:nvGrpSpPr>
        <p:grpSpPr>
          <a:xfrm>
            <a:off x="1195847" y="3562285"/>
            <a:ext cx="4529213" cy="584200"/>
            <a:chOff x="1367579" y="2122141"/>
            <a:chExt cx="4529213" cy="584200"/>
          </a:xfrm>
        </p:grpSpPr>
        <p:sp>
          <p:nvSpPr>
            <p:cNvPr id="24" name="矩形 23">
              <a:extLst>
                <a:ext uri="{FF2B5EF4-FFF2-40B4-BE49-F238E27FC236}">
                  <a16:creationId xmlns:a16="http://schemas.microsoft.com/office/drawing/2014/main" id="{E2CBD1AF-FE2D-48C4-B806-805B917C2B81}"/>
                </a:ext>
              </a:extLst>
            </p:cNvPr>
            <p:cNvSpPr/>
            <p:nvPr/>
          </p:nvSpPr>
          <p:spPr>
            <a:xfrm>
              <a:off x="2153981" y="2249773"/>
              <a:ext cx="3742811" cy="43037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dirty="0">
                  <a:solidFill>
                    <a:schemeClr val="tx1">
                      <a:lumMod val="65000"/>
                      <a:lumOff val="35000"/>
                    </a:schemeClr>
                  </a:solidFill>
                  <a:cs typeface="+mn-ea"/>
                  <a:sym typeface="+mn-lt"/>
                </a:rPr>
                <a:t>社交活动</a:t>
              </a:r>
            </a:p>
          </p:txBody>
        </p:sp>
        <p:grpSp>
          <p:nvGrpSpPr>
            <p:cNvPr id="21" name="组合 20">
              <a:extLst>
                <a:ext uri="{FF2B5EF4-FFF2-40B4-BE49-F238E27FC236}">
                  <a16:creationId xmlns:a16="http://schemas.microsoft.com/office/drawing/2014/main" id="{3EA7FB23-67A3-453F-A0E6-7331882E1D81}"/>
                </a:ext>
              </a:extLst>
            </p:cNvPr>
            <p:cNvGrpSpPr/>
            <p:nvPr/>
          </p:nvGrpSpPr>
          <p:grpSpPr>
            <a:xfrm>
              <a:off x="1367579" y="2122141"/>
              <a:ext cx="584200" cy="584200"/>
              <a:chOff x="1028700" y="1853169"/>
              <a:chExt cx="787400" cy="787400"/>
            </a:xfrm>
          </p:grpSpPr>
          <p:sp>
            <p:nvSpPr>
              <p:cNvPr id="22" name="椭圆 21">
                <a:extLst>
                  <a:ext uri="{FF2B5EF4-FFF2-40B4-BE49-F238E27FC236}">
                    <a16:creationId xmlns:a16="http://schemas.microsoft.com/office/drawing/2014/main" id="{D12380E9-3B09-445F-8322-6EC7115E189A}"/>
                  </a:ext>
                </a:extLst>
              </p:cNvPr>
              <p:cNvSpPr/>
              <p:nvPr/>
            </p:nvSpPr>
            <p:spPr>
              <a:xfrm>
                <a:off x="1028700" y="1853169"/>
                <a:ext cx="787400" cy="787400"/>
              </a:xfrm>
              <a:prstGeom prst="ellipse">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tx1">
                      <a:lumMod val="65000"/>
                      <a:lumOff val="35000"/>
                    </a:schemeClr>
                  </a:solidFill>
                  <a:cs typeface="+mn-ea"/>
                  <a:sym typeface="+mn-lt"/>
                </a:endParaRPr>
              </a:p>
            </p:txBody>
          </p:sp>
          <p:sp>
            <p:nvSpPr>
              <p:cNvPr id="23" name="椭圆 16">
                <a:extLst>
                  <a:ext uri="{FF2B5EF4-FFF2-40B4-BE49-F238E27FC236}">
                    <a16:creationId xmlns:a16="http://schemas.microsoft.com/office/drawing/2014/main" id="{5A27FC12-EC58-41CB-91B1-EA52178E5137}"/>
                  </a:ext>
                </a:extLst>
              </p:cNvPr>
              <p:cNvSpPr/>
              <p:nvPr/>
            </p:nvSpPr>
            <p:spPr>
              <a:xfrm>
                <a:off x="1237694" y="2062163"/>
                <a:ext cx="369412" cy="369412"/>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cs typeface="+mn-ea"/>
                  <a:sym typeface="+mn-lt"/>
                </a:endParaRPr>
              </a:p>
            </p:txBody>
          </p:sp>
        </p:grpSp>
      </p:grpSp>
      <p:grpSp>
        <p:nvGrpSpPr>
          <p:cNvPr id="26" name="组合 25">
            <a:extLst>
              <a:ext uri="{FF2B5EF4-FFF2-40B4-BE49-F238E27FC236}">
                <a16:creationId xmlns:a16="http://schemas.microsoft.com/office/drawing/2014/main" id="{38CD1862-020D-4189-9F6D-0F3304AC5CB5}"/>
              </a:ext>
            </a:extLst>
          </p:cNvPr>
          <p:cNvGrpSpPr/>
          <p:nvPr/>
        </p:nvGrpSpPr>
        <p:grpSpPr>
          <a:xfrm>
            <a:off x="1195847" y="4810060"/>
            <a:ext cx="4529088" cy="586593"/>
            <a:chOff x="1367579" y="2122141"/>
            <a:chExt cx="4529088" cy="586593"/>
          </a:xfrm>
        </p:grpSpPr>
        <p:sp>
          <p:nvSpPr>
            <p:cNvPr id="31" name="矩形 30">
              <a:extLst>
                <a:ext uri="{FF2B5EF4-FFF2-40B4-BE49-F238E27FC236}">
                  <a16:creationId xmlns:a16="http://schemas.microsoft.com/office/drawing/2014/main" id="{0DC798D8-58B1-4D3C-9692-9178939BBDE3}"/>
                </a:ext>
              </a:extLst>
            </p:cNvPr>
            <p:cNvSpPr/>
            <p:nvPr/>
          </p:nvSpPr>
          <p:spPr>
            <a:xfrm>
              <a:off x="2153856" y="2278360"/>
              <a:ext cx="3742811" cy="43037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dirty="0">
                  <a:solidFill>
                    <a:schemeClr val="tx1">
                      <a:lumMod val="65000"/>
                      <a:lumOff val="35000"/>
                    </a:schemeClr>
                  </a:solidFill>
                  <a:cs typeface="+mn-ea"/>
                  <a:sym typeface="+mn-lt"/>
                </a:rPr>
                <a:t>文娱休闲</a:t>
              </a:r>
            </a:p>
          </p:txBody>
        </p:sp>
        <p:grpSp>
          <p:nvGrpSpPr>
            <p:cNvPr id="28" name="组合 27">
              <a:extLst>
                <a:ext uri="{FF2B5EF4-FFF2-40B4-BE49-F238E27FC236}">
                  <a16:creationId xmlns:a16="http://schemas.microsoft.com/office/drawing/2014/main" id="{0102DF7D-A68D-4B5D-9274-9EB4B0D10FBB}"/>
                </a:ext>
              </a:extLst>
            </p:cNvPr>
            <p:cNvGrpSpPr/>
            <p:nvPr/>
          </p:nvGrpSpPr>
          <p:grpSpPr>
            <a:xfrm>
              <a:off x="1367579" y="2122141"/>
              <a:ext cx="584200" cy="584200"/>
              <a:chOff x="1028700" y="1853169"/>
              <a:chExt cx="787400" cy="787400"/>
            </a:xfrm>
          </p:grpSpPr>
          <p:sp>
            <p:nvSpPr>
              <p:cNvPr id="29" name="椭圆 28">
                <a:extLst>
                  <a:ext uri="{FF2B5EF4-FFF2-40B4-BE49-F238E27FC236}">
                    <a16:creationId xmlns:a16="http://schemas.microsoft.com/office/drawing/2014/main" id="{00E3A485-8520-4C63-BC55-50CC0D75E8F5}"/>
                  </a:ext>
                </a:extLst>
              </p:cNvPr>
              <p:cNvSpPr/>
              <p:nvPr/>
            </p:nvSpPr>
            <p:spPr>
              <a:xfrm>
                <a:off x="1028700" y="1853169"/>
                <a:ext cx="787400" cy="787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tx1">
                      <a:lumMod val="65000"/>
                      <a:lumOff val="35000"/>
                    </a:schemeClr>
                  </a:solidFill>
                  <a:cs typeface="+mn-ea"/>
                  <a:sym typeface="+mn-lt"/>
                </a:endParaRPr>
              </a:p>
            </p:txBody>
          </p:sp>
          <p:sp>
            <p:nvSpPr>
              <p:cNvPr id="30" name="椭圆 23">
                <a:extLst>
                  <a:ext uri="{FF2B5EF4-FFF2-40B4-BE49-F238E27FC236}">
                    <a16:creationId xmlns:a16="http://schemas.microsoft.com/office/drawing/2014/main" id="{03C0D962-0851-4A6D-A66F-D3442F1E1905}"/>
                  </a:ext>
                </a:extLst>
              </p:cNvPr>
              <p:cNvSpPr/>
              <p:nvPr/>
            </p:nvSpPr>
            <p:spPr>
              <a:xfrm>
                <a:off x="1237694" y="2087311"/>
                <a:ext cx="369412" cy="319115"/>
              </a:xfrm>
              <a:custGeom>
                <a:avLst/>
                <a:gdLst>
                  <a:gd name="T0" fmla="*/ 185 w 256"/>
                  <a:gd name="T1" fmla="*/ 0 h 222"/>
                  <a:gd name="T2" fmla="*/ 256 w 256"/>
                  <a:gd name="T3" fmla="*/ 71 h 222"/>
                  <a:gd name="T4" fmla="*/ 128 w 256"/>
                  <a:gd name="T5" fmla="*/ 222 h 222"/>
                  <a:gd name="T6" fmla="*/ 0 w 256"/>
                  <a:gd name="T7" fmla="*/ 71 h 222"/>
                  <a:gd name="T8" fmla="*/ 71 w 256"/>
                  <a:gd name="T9" fmla="*/ 0 h 222"/>
                  <a:gd name="T10" fmla="*/ 128 w 256"/>
                  <a:gd name="T11" fmla="*/ 30 h 222"/>
                  <a:gd name="T12" fmla="*/ 185 w 25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256" h="222">
                    <a:moveTo>
                      <a:pt x="185" y="0"/>
                    </a:moveTo>
                    <a:cubicBezTo>
                      <a:pt x="224" y="0"/>
                      <a:pt x="256" y="32"/>
                      <a:pt x="256" y="71"/>
                    </a:cubicBezTo>
                    <a:cubicBezTo>
                      <a:pt x="256" y="136"/>
                      <a:pt x="128" y="222"/>
                      <a:pt x="128" y="222"/>
                    </a:cubicBezTo>
                    <a:cubicBezTo>
                      <a:pt x="128" y="222"/>
                      <a:pt x="0" y="139"/>
                      <a:pt x="0" y="71"/>
                    </a:cubicBezTo>
                    <a:cubicBezTo>
                      <a:pt x="0" y="23"/>
                      <a:pt x="32" y="0"/>
                      <a:pt x="71" y="0"/>
                    </a:cubicBezTo>
                    <a:cubicBezTo>
                      <a:pt x="94" y="0"/>
                      <a:pt x="115" y="12"/>
                      <a:pt x="128" y="30"/>
                    </a:cubicBezTo>
                    <a:cubicBezTo>
                      <a:pt x="141" y="12"/>
                      <a:pt x="162" y="0"/>
                      <a:pt x="1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cs typeface="+mn-ea"/>
                  <a:sym typeface="+mn-lt"/>
                </a:endParaRPr>
              </a:p>
            </p:txBody>
          </p:sp>
        </p:grpSp>
      </p:grpSp>
    </p:spTree>
    <p:extLst>
      <p:ext uri="{BB962C8B-B14F-4D97-AF65-F5344CB8AC3E}">
        <p14:creationId xmlns:p14="http://schemas.microsoft.com/office/powerpoint/2010/main" val="352462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1000"/>
                            </p:stCondLst>
                            <p:childTnLst>
                              <p:par>
                                <p:cTn id="30" presetID="2" presetClass="entr" presetSubtype="8"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8"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8"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0-#ppt_w/2"/>
                                          </p:val>
                                        </p:tav>
                                        <p:tav tm="100000">
                                          <p:val>
                                            <p:strVal val="#ppt_x"/>
                                          </p:val>
                                        </p:tav>
                                      </p:tavLst>
                                    </p:anim>
                                    <p:anim calcmode="lin" valueType="num">
                                      <p:cBhvr additive="base">
                                        <p:cTn id="4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7A2CDA2-4B8F-44FB-A130-8498A949F062}"/>
              </a:ext>
            </a:extLst>
          </p:cNvPr>
          <p:cNvSpPr/>
          <p:nvPr/>
        </p:nvSpPr>
        <p:spPr>
          <a:xfrm>
            <a:off x="292509" y="243622"/>
            <a:ext cx="11606981" cy="6386051"/>
          </a:xfrm>
          <a:prstGeom prst="roundRect">
            <a:avLst>
              <a:gd name="adj" fmla="val 37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D3DE623B-F8CD-4D97-A58C-8804FA70E0E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2509" y="243622"/>
            <a:ext cx="903338" cy="903338"/>
          </a:xfrm>
          <a:prstGeom prst="rect">
            <a:avLst/>
          </a:prstGeom>
        </p:spPr>
      </p:pic>
      <p:sp>
        <p:nvSpPr>
          <p:cNvPr id="7" name="矩形 6">
            <a:extLst>
              <a:ext uri="{FF2B5EF4-FFF2-40B4-BE49-F238E27FC236}">
                <a16:creationId xmlns:a16="http://schemas.microsoft.com/office/drawing/2014/main" id="{08C39CEE-2FF0-4A42-9283-395CECBCF52D}"/>
              </a:ext>
            </a:extLst>
          </p:cNvPr>
          <p:cNvSpPr/>
          <p:nvPr/>
        </p:nvSpPr>
        <p:spPr>
          <a:xfrm>
            <a:off x="1120878" y="494345"/>
            <a:ext cx="1467068" cy="400110"/>
          </a:xfrm>
          <a:prstGeom prst="rect">
            <a:avLst/>
          </a:prstGeom>
        </p:spPr>
        <p:txBody>
          <a:bodyPr wrap="none">
            <a:spAutoFit/>
          </a:bodyPr>
          <a:lstStyle/>
          <a:p>
            <a:r>
              <a:rPr lang="zh-CN" altLang="en-US" sz="2000" dirty="0">
                <a:solidFill>
                  <a:srgbClr val="9F242B"/>
                </a:solidFill>
                <a:cs typeface="+mn-ea"/>
                <a:sym typeface="+mn-lt"/>
              </a:rPr>
              <a:t>概况及背景</a:t>
            </a:r>
          </a:p>
        </p:txBody>
      </p:sp>
      <p:sp>
        <p:nvSpPr>
          <p:cNvPr id="5" name="矩形: 圆角 4">
            <a:extLst>
              <a:ext uri="{FF2B5EF4-FFF2-40B4-BE49-F238E27FC236}">
                <a16:creationId xmlns:a16="http://schemas.microsoft.com/office/drawing/2014/main" id="{11D43BE1-E0A9-4076-B7E3-10EFF99C5169}"/>
              </a:ext>
            </a:extLst>
          </p:cNvPr>
          <p:cNvSpPr/>
          <p:nvPr/>
        </p:nvSpPr>
        <p:spPr>
          <a:xfrm>
            <a:off x="3746088" y="984849"/>
            <a:ext cx="4699821" cy="575187"/>
          </a:xfrm>
          <a:prstGeom prst="roundRect">
            <a:avLst>
              <a:gd name="adj" fmla="val 50000"/>
            </a:avLst>
          </a:prstGeom>
          <a:solidFill>
            <a:srgbClr val="9F2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cs typeface="+mn-ea"/>
                <a:sym typeface="+mn-lt"/>
              </a:rPr>
              <a:t>多样运行模式</a:t>
            </a:r>
            <a:endParaRPr lang="zh-CN" altLang="en-US" dirty="0">
              <a:solidFill>
                <a:schemeClr val="bg1"/>
              </a:solidFill>
              <a:cs typeface="+mn-ea"/>
              <a:sym typeface="+mn-lt"/>
            </a:endParaRPr>
          </a:p>
        </p:txBody>
      </p:sp>
      <p:pic>
        <p:nvPicPr>
          <p:cNvPr id="8" name="图片 7">
            <a:extLst>
              <a:ext uri="{FF2B5EF4-FFF2-40B4-BE49-F238E27FC236}">
                <a16:creationId xmlns:a16="http://schemas.microsoft.com/office/drawing/2014/main" id="{60BA3084-3483-4975-B8F4-FD681E9127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0198" y="1702518"/>
            <a:ext cx="4925025" cy="4616454"/>
          </a:xfrm>
          <a:prstGeom prst="rect">
            <a:avLst/>
          </a:prstGeom>
        </p:spPr>
      </p:pic>
      <p:pic>
        <p:nvPicPr>
          <p:cNvPr id="9" name="图片占位符 29">
            <a:extLst>
              <a:ext uri="{FF2B5EF4-FFF2-40B4-BE49-F238E27FC236}">
                <a16:creationId xmlns:a16="http://schemas.microsoft.com/office/drawing/2014/main" id="{BA09D989-F1A0-4CEC-A854-0CE771CF949D}"/>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1415845" y="2266745"/>
            <a:ext cx="3937820" cy="2221261"/>
          </a:xfrm>
          <a:prstGeom prst="rect">
            <a:avLst/>
          </a:prstGeom>
        </p:spPr>
      </p:pic>
      <p:sp>
        <p:nvSpPr>
          <p:cNvPr id="25" name="TextBox 24"/>
          <p:cNvSpPr txBox="1"/>
          <p:nvPr/>
        </p:nvSpPr>
        <p:spPr>
          <a:xfrm>
            <a:off x="683568" y="6320541"/>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sp>
        <p:nvSpPr>
          <p:cNvPr id="2" name="TextBox 21">
            <a:extLst>
              <a:ext uri="{FF2B5EF4-FFF2-40B4-BE49-F238E27FC236}">
                <a16:creationId xmlns:a16="http://schemas.microsoft.com/office/drawing/2014/main" id="{CCFAAFCF-A97A-8C91-F441-13B2AAA02E23}"/>
              </a:ext>
            </a:extLst>
          </p:cNvPr>
          <p:cNvSpPr txBox="1"/>
          <p:nvPr/>
        </p:nvSpPr>
        <p:spPr>
          <a:xfrm>
            <a:off x="6969711" y="2677986"/>
            <a:ext cx="3094165" cy="1884618"/>
          </a:xfrm>
          <a:prstGeom prst="rect">
            <a:avLst/>
          </a:prstGeom>
          <a:noFill/>
        </p:spPr>
        <p:txBody>
          <a:bodyPr wrap="square" rtlCol="0">
            <a:spAutoFit/>
          </a:bodyPr>
          <a:lstStyle/>
          <a:p>
            <a:pPr marL="285750" lvl="0" indent="-285750">
              <a:lnSpc>
                <a:spcPct val="150000"/>
              </a:lnSpc>
              <a:buFont typeface="Wingdings" panose="05000000000000000000" pitchFamily="2" charset="2"/>
              <a:buChar char="u"/>
            </a:pPr>
            <a:r>
              <a:rPr lang="zh-CN" altLang="zh-CN" sz="2000" dirty="0"/>
              <a:t>市场主体</a:t>
            </a:r>
            <a:r>
              <a:rPr lang="en-US" altLang="zh-CN" sz="2000" dirty="0"/>
              <a:t>+</a:t>
            </a:r>
            <a:r>
              <a:rPr lang="zh-CN" altLang="zh-CN" sz="2000" dirty="0"/>
              <a:t>社区食堂</a:t>
            </a:r>
            <a:endParaRPr lang="en-US" altLang="zh-CN" sz="2000" dirty="0"/>
          </a:p>
          <a:p>
            <a:pPr marL="285750" lvl="0" indent="-285750">
              <a:lnSpc>
                <a:spcPct val="150000"/>
              </a:lnSpc>
              <a:buFont typeface="Wingdings" panose="05000000000000000000" pitchFamily="2" charset="2"/>
              <a:buChar char="u"/>
            </a:pPr>
            <a:r>
              <a:rPr lang="zh-CN" altLang="zh-CN" sz="2000" dirty="0"/>
              <a:t>中心带站联点</a:t>
            </a:r>
            <a:endParaRPr lang="en-US" altLang="zh-CN" sz="2000" dirty="0"/>
          </a:p>
          <a:p>
            <a:pPr marL="285750" lvl="0" indent="-285750">
              <a:lnSpc>
                <a:spcPct val="150000"/>
              </a:lnSpc>
              <a:buFont typeface="Wingdings" panose="05000000000000000000" pitchFamily="2" charset="2"/>
              <a:buChar char="u"/>
            </a:pPr>
            <a:r>
              <a:rPr lang="zh-CN" altLang="zh-CN" sz="2000" dirty="0"/>
              <a:t>公建民营</a:t>
            </a:r>
            <a:endParaRPr lang="en-US" altLang="zh-CN" sz="2000" dirty="0"/>
          </a:p>
          <a:p>
            <a:pPr marL="285750" lvl="0" indent="-285750">
              <a:lnSpc>
                <a:spcPct val="150000"/>
              </a:lnSpc>
              <a:buFont typeface="Wingdings" panose="05000000000000000000" pitchFamily="2" charset="2"/>
              <a:buChar char="u"/>
            </a:pPr>
            <a:r>
              <a:rPr lang="zh-CN" altLang="zh-CN" sz="2000" dirty="0"/>
              <a:t>中央工厂</a:t>
            </a:r>
            <a:endParaRPr kumimoji="0" lang="zh-CN" altLang="en-US" sz="2000" b="0" i="0" u="none" strike="noStrike" kern="1200" cap="none" spc="0" normalizeH="0" baseline="0" noProof="0" dirty="0">
              <a:ln>
                <a:noFill/>
              </a:ln>
              <a:effectLst/>
              <a:uLnTx/>
              <a:uFillTx/>
              <a:latin typeface="微软雅黑" panose="020F0502020204030204"/>
              <a:ea typeface="微软雅黑"/>
              <a:cs typeface="+mn-ea"/>
              <a:sym typeface="+mn-lt"/>
            </a:endParaRPr>
          </a:p>
        </p:txBody>
      </p:sp>
    </p:spTree>
    <p:extLst>
      <p:ext uri="{BB962C8B-B14F-4D97-AF65-F5344CB8AC3E}">
        <p14:creationId xmlns:p14="http://schemas.microsoft.com/office/powerpoint/2010/main" val="296998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9"/>
  <p:tag name="PAMAINTYPE" val="4"/>
  <p:tag name="PATYPE" val="159"/>
  <p:tag name="PASUBTYPE" val="162"/>
  <p:tag name="RESOURCELIBID_SHAPE" val="538714"/>
  <p:tag name="RESOURCELIB_SHAPETYPE" val="4"/>
</p:tagLst>
</file>

<file path=ppt/tags/tag2.xml><?xml version="1.0" encoding="utf-8"?>
<p:tagLst xmlns:a="http://schemas.openxmlformats.org/drawingml/2006/main" xmlns:r="http://schemas.openxmlformats.org/officeDocument/2006/relationships" xmlns:p="http://schemas.openxmlformats.org/presentationml/2006/main">
  <p:tag name="PA" val="v5.2.9"/>
  <p:tag name="PAMAINTYPE" val="4"/>
  <p:tag name="PATYPE" val="159"/>
  <p:tag name="PASUBTYPE" val="162"/>
  <p:tag name="RESOURCELIBID_SHAPE" val="538714"/>
  <p:tag name="RESOURCELIB_SHAPETYPE" val="4"/>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4"/>
</p:tagLst>
</file>

<file path=ppt/tags/tag34.xml><?xml version="1.0" encoding="utf-8"?>
<p:tagLst xmlns:a="http://schemas.openxmlformats.org/drawingml/2006/main" xmlns:r="http://schemas.openxmlformats.org/officeDocument/2006/relationships" xmlns:p="http://schemas.openxmlformats.org/presentationml/2006/main">
  <p:tag name="PA" val="v5.2.4"/>
</p:tagLst>
</file>

<file path=ppt/tags/tag35.xml><?xml version="1.0" encoding="utf-8"?>
<p:tagLst xmlns:a="http://schemas.openxmlformats.org/drawingml/2006/main" xmlns:r="http://schemas.openxmlformats.org/officeDocument/2006/relationships" xmlns:p="http://schemas.openxmlformats.org/presentationml/2006/main">
  <p:tag name="PA" val="v5.2.4"/>
</p:tagLst>
</file>

<file path=ppt/tags/tag36.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3"/>
</p:tagLst>
</file>

<file path=ppt/tags/tag37.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4"/>
</p:tagLst>
</file>

<file path=ppt/tags/tag39.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2"/>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5"/>
</p:tagLst>
</file>

<file path=ppt/tags/tag41.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Title"/>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PA" val="v5.2.4"/>
</p:tagLst>
</file>

<file path=ppt/tags/tag43.xml><?xml version="1.0" encoding="utf-8"?>
<p:tagLst xmlns:a="http://schemas.openxmlformats.org/drawingml/2006/main" xmlns:r="http://schemas.openxmlformats.org/officeDocument/2006/relationships" xmlns:p="http://schemas.openxmlformats.org/presentationml/2006/main">
  <p:tag name="PA" val="v5.2.4"/>
</p:tagLst>
</file>

<file path=ppt/tags/tag44.xml><?xml version="1.0" encoding="utf-8"?>
<p:tagLst xmlns:a="http://schemas.openxmlformats.org/drawingml/2006/main" xmlns:r="http://schemas.openxmlformats.org/officeDocument/2006/relationships" xmlns:p="http://schemas.openxmlformats.org/presentationml/2006/main">
  <p:tag name="PA" val="v5.2.4"/>
</p:tagLst>
</file>

<file path=ppt/tags/tag45.xml><?xml version="1.0" encoding="utf-8"?>
<p:tagLst xmlns:a="http://schemas.openxmlformats.org/drawingml/2006/main" xmlns:r="http://schemas.openxmlformats.org/officeDocument/2006/relationships" xmlns:p="http://schemas.openxmlformats.org/presentationml/2006/main">
  <p:tag name="PA" val="v5.2.4"/>
</p:tagLst>
</file>

<file path=ppt/tags/tag46.xml><?xml version="1.0" encoding="utf-8"?>
<p:tagLst xmlns:a="http://schemas.openxmlformats.org/drawingml/2006/main" xmlns:r="http://schemas.openxmlformats.org/officeDocument/2006/relationships" xmlns:p="http://schemas.openxmlformats.org/presentationml/2006/main">
  <p:tag name="PA" val="v5.2.4"/>
</p:tagLst>
</file>

<file path=ppt/tags/tag47.xml><?xml version="1.0" encoding="utf-8"?>
<p:tagLst xmlns:a="http://schemas.openxmlformats.org/drawingml/2006/main" xmlns:r="http://schemas.openxmlformats.org/officeDocument/2006/relationships" xmlns:p="http://schemas.openxmlformats.org/presentationml/2006/main">
  <p:tag name="PA" val="v5.2.4"/>
</p:tagLst>
</file>

<file path=ppt/tags/tag48.xml><?xml version="1.0" encoding="utf-8"?>
<p:tagLst xmlns:a="http://schemas.openxmlformats.org/drawingml/2006/main" xmlns:r="http://schemas.openxmlformats.org/officeDocument/2006/relationships" xmlns:p="http://schemas.openxmlformats.org/presentationml/2006/main">
  <p:tag name="PA" val="v5.2.4"/>
</p:tagLst>
</file>

<file path=ppt/tags/tag49.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50.xml><?xml version="1.0" encoding="utf-8"?>
<p:tagLst xmlns:a="http://schemas.openxmlformats.org/drawingml/2006/main" xmlns:r="http://schemas.openxmlformats.org/officeDocument/2006/relationships" xmlns:p="http://schemas.openxmlformats.org/presentationml/2006/main">
  <p:tag name="PA" val="v5.2.4"/>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3"/>
</p:tagLst>
</file>

<file path=ppt/tags/tag55.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4"/>
</p:tagLst>
</file>

<file path=ppt/tags/tag57.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2"/>
</p:tagLst>
</file>

<file path=ppt/tags/tag58.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60.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70726163740"/>
  <p:tag name="MH_LIBRARY" val="GRAPHIC"/>
  <p:tag name="MH_TYPE" val="SubTitle"/>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PA" val="v5.2.4"/>
</p:tagLst>
</file>

<file path=ppt/tags/tag64.xml><?xml version="1.0" encoding="utf-8"?>
<p:tagLst xmlns:a="http://schemas.openxmlformats.org/drawingml/2006/main" xmlns:r="http://schemas.openxmlformats.org/officeDocument/2006/relationships" xmlns:p="http://schemas.openxmlformats.org/presentationml/2006/main">
  <p:tag name="PA" val="v5.2.4"/>
</p:tagLst>
</file>

<file path=ppt/tags/tag65.xml><?xml version="1.0" encoding="utf-8"?>
<p:tagLst xmlns:a="http://schemas.openxmlformats.org/drawingml/2006/main" xmlns:r="http://schemas.openxmlformats.org/officeDocument/2006/relationships" xmlns:p="http://schemas.openxmlformats.org/presentationml/2006/main">
  <p:tag name="PA" val="v5.2.4"/>
</p:tagLst>
</file>

<file path=ppt/tags/tag66.xml><?xml version="1.0" encoding="utf-8"?>
<p:tagLst xmlns:a="http://schemas.openxmlformats.org/drawingml/2006/main" xmlns:r="http://schemas.openxmlformats.org/officeDocument/2006/relationships" xmlns:p="http://schemas.openxmlformats.org/presentationml/2006/main">
  <p:tag name="PA" val="v5.2.4"/>
</p:tagLst>
</file>

<file path=ppt/tags/tag67.xml><?xml version="1.0" encoding="utf-8"?>
<p:tagLst xmlns:a="http://schemas.openxmlformats.org/drawingml/2006/main" xmlns:r="http://schemas.openxmlformats.org/officeDocument/2006/relationships" xmlns:p="http://schemas.openxmlformats.org/presentationml/2006/main">
  <p:tag name="PA" val="v5.2.4"/>
</p:tagLst>
</file>

<file path=ppt/tags/tag68.xml><?xml version="1.0" encoding="utf-8"?>
<p:tagLst xmlns:a="http://schemas.openxmlformats.org/drawingml/2006/main" xmlns:r="http://schemas.openxmlformats.org/officeDocument/2006/relationships" xmlns:p="http://schemas.openxmlformats.org/presentationml/2006/main">
  <p:tag name="MH" val="20170726164042"/>
  <p:tag name="MH_LIBRARY" val="GRAPHIC"/>
  <p:tag name="MH_TYPE" val="Other"/>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70726164042"/>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70.xml><?xml version="1.0" encoding="utf-8"?>
<p:tagLst xmlns:a="http://schemas.openxmlformats.org/drawingml/2006/main" xmlns:r="http://schemas.openxmlformats.org/officeDocument/2006/relationships" xmlns:p="http://schemas.openxmlformats.org/presentationml/2006/main">
  <p:tag name="MH" val="20170726164042"/>
  <p:tag name="MH_LIBRARY" val="GRAPHIC"/>
  <p:tag name="MH_TYPE" val="Other"/>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70726164042"/>
  <p:tag name="MH_LIBRARY" val="GRAPHIC"/>
  <p:tag name="MH_TYPE" val="Other"/>
  <p:tag name="MH_ORDER" val="2"/>
</p:tagLst>
</file>

<file path=ppt/tags/tag72.xml><?xml version="1.0" encoding="utf-8"?>
<p:tagLst xmlns:a="http://schemas.openxmlformats.org/drawingml/2006/main" xmlns:r="http://schemas.openxmlformats.org/officeDocument/2006/relationships" xmlns:p="http://schemas.openxmlformats.org/presentationml/2006/main">
  <p:tag name="PA" val="v5.2.9"/>
  <p:tag name="PAMAINTYPE" val="4"/>
  <p:tag name="PATYPE" val="159"/>
  <p:tag name="PASUBTYPE" val="162"/>
  <p:tag name="RESOURCELIBID_SHAPE" val="538714"/>
  <p:tag name="RESOURCELIB_SHAPETYPE" val="4"/>
</p:tagLst>
</file>

<file path=ppt/tags/tag73.xml><?xml version="1.0" encoding="utf-8"?>
<p:tagLst xmlns:a="http://schemas.openxmlformats.org/drawingml/2006/main" xmlns:r="http://schemas.openxmlformats.org/officeDocument/2006/relationships" xmlns:p="http://schemas.openxmlformats.org/presentationml/2006/main">
  <p:tag name="PA" val="v5.2.4"/>
</p:tagLst>
</file>

<file path=ppt/tags/tag74.xml><?xml version="1.0" encoding="utf-8"?>
<p:tagLst xmlns:a="http://schemas.openxmlformats.org/drawingml/2006/main" xmlns:r="http://schemas.openxmlformats.org/officeDocument/2006/relationships" xmlns:p="http://schemas.openxmlformats.org/presentationml/2006/main">
  <p:tag name="PA" val="v5.2.4"/>
</p:tagLst>
</file>

<file path=ppt/tags/tag75.xml><?xml version="1.0" encoding="utf-8"?>
<p:tagLst xmlns:a="http://schemas.openxmlformats.org/drawingml/2006/main" xmlns:r="http://schemas.openxmlformats.org/officeDocument/2006/relationships" xmlns:p="http://schemas.openxmlformats.org/presentationml/2006/main">
  <p:tag name="PA" val="v5.2.9"/>
</p:tagLst>
</file>

<file path=ppt/tags/tag76.xml><?xml version="1.0" encoding="utf-8"?>
<p:tagLst xmlns:a="http://schemas.openxmlformats.org/drawingml/2006/main" xmlns:r="http://schemas.openxmlformats.org/officeDocument/2006/relationships" xmlns:p="http://schemas.openxmlformats.org/presentationml/2006/main">
  <p:tag name="PA" val="v5.2.9"/>
</p:tagLst>
</file>

<file path=ppt/tags/tag77.xml><?xml version="1.0" encoding="utf-8"?>
<p:tagLst xmlns:a="http://schemas.openxmlformats.org/drawingml/2006/main" xmlns:r="http://schemas.openxmlformats.org/officeDocument/2006/relationships" xmlns:p="http://schemas.openxmlformats.org/presentationml/2006/main">
  <p:tag name="PA" val="v5.2.9"/>
</p:tagLst>
</file>

<file path=ppt/tags/tag78.xml><?xml version="1.0" encoding="utf-8"?>
<p:tagLst xmlns:a="http://schemas.openxmlformats.org/drawingml/2006/main" xmlns:r="http://schemas.openxmlformats.org/officeDocument/2006/relationships" xmlns:p="http://schemas.openxmlformats.org/presentationml/2006/main">
  <p:tag name="PA" val="v5.2.9"/>
</p:tagLst>
</file>

<file path=ppt/tags/tag79.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80.xml><?xml version="1.0" encoding="utf-8"?>
<p:tagLst xmlns:a="http://schemas.openxmlformats.org/drawingml/2006/main" xmlns:r="http://schemas.openxmlformats.org/officeDocument/2006/relationships" xmlns:p="http://schemas.openxmlformats.org/presentationml/2006/main">
  <p:tag name="PA" val="v5.2.9"/>
</p:tagLst>
</file>

<file path=ppt/tags/tag81.xml><?xml version="1.0" encoding="utf-8"?>
<p:tagLst xmlns:a="http://schemas.openxmlformats.org/drawingml/2006/main" xmlns:r="http://schemas.openxmlformats.org/officeDocument/2006/relationships" xmlns:p="http://schemas.openxmlformats.org/presentationml/2006/main">
  <p:tag name="PA" val="v5.2.9"/>
</p:tagLst>
</file>

<file path=ppt/tags/tag82.xml><?xml version="1.0" encoding="utf-8"?>
<p:tagLst xmlns:a="http://schemas.openxmlformats.org/drawingml/2006/main" xmlns:r="http://schemas.openxmlformats.org/officeDocument/2006/relationships" xmlns:p="http://schemas.openxmlformats.org/presentationml/2006/main">
  <p:tag name="PA" val="v5.2.9"/>
</p:tagLst>
</file>

<file path=ppt/tags/tag83.xml><?xml version="1.0" encoding="utf-8"?>
<p:tagLst xmlns:a="http://schemas.openxmlformats.org/drawingml/2006/main" xmlns:r="http://schemas.openxmlformats.org/officeDocument/2006/relationships" xmlns:p="http://schemas.openxmlformats.org/presentationml/2006/main">
  <p:tag name="PA" val="v5.2.9"/>
</p:tagLst>
</file>

<file path=ppt/tags/tag84.xml><?xml version="1.0" encoding="utf-8"?>
<p:tagLst xmlns:a="http://schemas.openxmlformats.org/drawingml/2006/main" xmlns:r="http://schemas.openxmlformats.org/officeDocument/2006/relationships" xmlns:p="http://schemas.openxmlformats.org/presentationml/2006/main">
  <p:tag name="PA" val="v5.2.9"/>
</p:tagLst>
</file>

<file path=ppt/tags/tag85.xml><?xml version="1.0" encoding="utf-8"?>
<p:tagLst xmlns:a="http://schemas.openxmlformats.org/drawingml/2006/main" xmlns:r="http://schemas.openxmlformats.org/officeDocument/2006/relationships" xmlns:p="http://schemas.openxmlformats.org/presentationml/2006/main">
  <p:tag name="PA" val="v5.2.9"/>
</p:tagLst>
</file>

<file path=ppt/tags/tag86.xml><?xml version="1.0" encoding="utf-8"?>
<p:tagLst xmlns:a="http://schemas.openxmlformats.org/drawingml/2006/main" xmlns:r="http://schemas.openxmlformats.org/officeDocument/2006/relationships" xmlns:p="http://schemas.openxmlformats.org/presentationml/2006/main">
  <p:tag name="PA" val="v5.2.9"/>
</p:tagLst>
</file>

<file path=ppt/tags/tag87.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dhkmnpw">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2510</Words>
  <Application>Microsoft Office PowerPoint</Application>
  <PresentationFormat>宽屏</PresentationFormat>
  <Paragraphs>228</Paragraphs>
  <Slides>44</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44</vt:i4>
      </vt:variant>
    </vt:vector>
  </HeadingPairs>
  <TitlesOfParts>
    <vt:vector size="52" baseType="lpstr">
      <vt:lpstr>等线</vt:lpstr>
      <vt:lpstr>等线 Light</vt:lpstr>
      <vt:lpstr>微软雅黑</vt:lpstr>
      <vt:lpstr>Agency FB</vt:lpstr>
      <vt:lpstr>Arial</vt:lpstr>
      <vt:lpstr>Wingdings</vt:lpstr>
      <vt:lpstr>Office 主题​​</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inoa y</dc:creator>
  <cp:lastModifiedBy>涵辛 孙</cp:lastModifiedBy>
  <cp:revision>10</cp:revision>
  <dcterms:created xsi:type="dcterms:W3CDTF">2023-12-14T07:29:33Z</dcterms:created>
  <dcterms:modified xsi:type="dcterms:W3CDTF">2023-12-17T12:57:56Z</dcterms:modified>
</cp:coreProperties>
</file>